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9" r:id="rId2"/>
    <p:sldId id="277" r:id="rId3"/>
    <p:sldId id="260" r:id="rId4"/>
    <p:sldId id="261" r:id="rId5"/>
    <p:sldId id="272" r:id="rId6"/>
    <p:sldId id="262" r:id="rId7"/>
    <p:sldId id="258" r:id="rId8"/>
    <p:sldId id="273" r:id="rId9"/>
    <p:sldId id="259" r:id="rId10"/>
    <p:sldId id="264" r:id="rId11"/>
    <p:sldId id="274" r:id="rId12"/>
    <p:sldId id="266" r:id="rId13"/>
    <p:sldId id="281" r:id="rId14"/>
    <p:sldId id="263" r:id="rId15"/>
    <p:sldId id="267" r:id="rId16"/>
    <p:sldId id="268" r:id="rId17"/>
    <p:sldId id="270" r:id="rId18"/>
    <p:sldId id="269" r:id="rId19"/>
    <p:sldId id="276" r:id="rId20"/>
    <p:sldId id="280" r:id="rId21"/>
    <p:sldId id="278"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7" y="45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B7A22-0E4E-45CE-9630-97A2717F840B}" type="datetimeFigureOut">
              <a:rPr lang="en-US" smtClean="0"/>
              <a:t>1/10/2020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E1C5C-87E5-4C70-9E2C-F4E40732172B}" type="slidenum">
              <a:rPr lang="en-US" smtClean="0"/>
              <a:t>‹#›</a:t>
            </a:fld>
            <a:endParaRPr lang="en-US"/>
          </a:p>
        </p:txBody>
      </p:sp>
    </p:spTree>
    <p:extLst>
      <p:ext uri="{BB962C8B-B14F-4D97-AF65-F5344CB8AC3E}">
        <p14:creationId xmlns:p14="http://schemas.microsoft.com/office/powerpoint/2010/main" val="417846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 could answer this one first to give </a:t>
            </a:r>
            <a:r>
              <a:rPr lang="en-US"/>
              <a:t>an example </a:t>
            </a:r>
            <a:r>
              <a:rPr lang="en-US" dirty="0"/>
              <a:t>of what this </a:t>
            </a:r>
            <a:r>
              <a:rPr lang="en-US"/>
              <a:t>part means.</a:t>
            </a:r>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4</a:t>
            </a:fld>
            <a:endParaRPr lang="en-US"/>
          </a:p>
        </p:txBody>
      </p:sp>
    </p:spTree>
    <p:extLst>
      <p:ext uri="{BB962C8B-B14F-4D97-AF65-F5344CB8AC3E}">
        <p14:creationId xmlns:p14="http://schemas.microsoft.com/office/powerpoint/2010/main" val="180774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6</a:t>
            </a:fld>
            <a:endParaRPr lang="en-US"/>
          </a:p>
        </p:txBody>
      </p:sp>
    </p:spTree>
    <p:extLst>
      <p:ext uri="{BB962C8B-B14F-4D97-AF65-F5344CB8AC3E}">
        <p14:creationId xmlns:p14="http://schemas.microsoft.com/office/powerpoint/2010/main" val="2110085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read slowly twice</a:t>
            </a:r>
          </a:p>
        </p:txBody>
      </p:sp>
      <p:sp>
        <p:nvSpPr>
          <p:cNvPr id="4" name="Slide Number Placeholder 3"/>
          <p:cNvSpPr>
            <a:spLocks noGrp="1"/>
          </p:cNvSpPr>
          <p:nvPr>
            <p:ph type="sldNum" sz="quarter" idx="10"/>
          </p:nvPr>
        </p:nvSpPr>
        <p:spPr/>
        <p:txBody>
          <a:bodyPr/>
          <a:lstStyle/>
          <a:p>
            <a:fld id="{26AE1C5C-87E5-4C70-9E2C-F4E40732172B}" type="slidenum">
              <a:rPr lang="en-US" smtClean="0"/>
              <a:t>15</a:t>
            </a:fld>
            <a:endParaRPr lang="en-US"/>
          </a:p>
        </p:txBody>
      </p:sp>
    </p:spTree>
    <p:extLst>
      <p:ext uri="{BB962C8B-B14F-4D97-AF65-F5344CB8AC3E}">
        <p14:creationId xmlns:p14="http://schemas.microsoft.com/office/powerpoint/2010/main" val="169656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950255-7746-4EFE-B2DF-1855E763FA49}"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90402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64861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4597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78383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950255-7746-4EFE-B2DF-1855E763FA49}"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66035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950255-7746-4EFE-B2DF-1855E763FA49}" type="datetimeFigureOut">
              <a:rPr lang="en-US" smtClean="0"/>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46434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950255-7746-4EFE-B2DF-1855E763FA49}" type="datetimeFigureOut">
              <a:rPr lang="en-US" smtClean="0"/>
              <a:t>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24332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950255-7746-4EFE-B2DF-1855E763FA49}" type="datetimeFigureOut">
              <a:rPr lang="en-US" smtClean="0"/>
              <a:t>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52855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50255-7746-4EFE-B2DF-1855E763FA49}" type="datetimeFigureOut">
              <a:rPr lang="en-US" smtClean="0"/>
              <a:t>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45817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6597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37387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50255-7746-4EFE-B2DF-1855E763FA49}" type="datetimeFigureOut">
              <a:rPr lang="en-US" smtClean="0"/>
              <a:t>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E99F8-7A11-4436-850A-57FD68F29A15}" type="slidenum">
              <a:rPr lang="en-US" smtClean="0"/>
              <a:t>‹#›</a:t>
            </a:fld>
            <a:endParaRPr lang="en-US"/>
          </a:p>
        </p:txBody>
      </p:sp>
    </p:spTree>
    <p:extLst>
      <p:ext uri="{BB962C8B-B14F-4D97-AF65-F5344CB8AC3E}">
        <p14:creationId xmlns:p14="http://schemas.microsoft.com/office/powerpoint/2010/main" val="278915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atch.formed.org/forgiven/season:1/videos/where-are-yo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usccb.org/bible/readings/011920.cfm" TargetMode="External"/><Relationship Id="rId2" Type="http://schemas.openxmlformats.org/officeDocument/2006/relationships/hyperlink" Target="http://www.usccb.org/bible/reading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usccb.org/bible/john/1:2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atch.formed.org/videos/2nd-sunday-in-ordinary-time-january-15-201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atch.formed.org/forgiven" TargetMode="External"/><Relationship Id="rId2" Type="http://schemas.openxmlformats.org/officeDocument/2006/relationships/hyperlink" Target="https://watch.formed.org/forgiven/season:1/videos/an-encounter-with-merc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atch.formed.org/forgiven/season:1/videos/where-are-yo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3400"/>
            <a:ext cx="8229600" cy="1143000"/>
          </a:xfrm>
        </p:spPr>
        <p:txBody>
          <a:bodyPr>
            <a:noAutofit/>
          </a:bodyPr>
          <a:lstStyle/>
          <a:p>
            <a:r>
              <a:rPr lang="en-US" sz="10000" dirty="0"/>
              <a:t>PLEASE SIGN IN</a:t>
            </a:r>
          </a:p>
        </p:txBody>
      </p:sp>
      <p:sp>
        <p:nvSpPr>
          <p:cNvPr id="3" name="Content Placeholder 2"/>
          <p:cNvSpPr>
            <a:spLocks noGrp="1"/>
          </p:cNvSpPr>
          <p:nvPr>
            <p:ph idx="1"/>
          </p:nvPr>
        </p:nvSpPr>
        <p:spPr>
          <a:xfrm>
            <a:off x="457200" y="198436"/>
            <a:ext cx="8229600" cy="3352801"/>
          </a:xfrm>
        </p:spPr>
        <p:txBody>
          <a:bodyPr>
            <a:noAutofit/>
          </a:bodyPr>
          <a:lstStyle/>
          <a:p>
            <a:pPr marL="0" indent="0" algn="ctr">
              <a:buNone/>
            </a:pPr>
            <a:endParaRPr lang="en-US" sz="2000" dirty="0"/>
          </a:p>
          <a:p>
            <a:pPr marL="0" indent="0" algn="ctr">
              <a:buNone/>
            </a:pPr>
            <a:r>
              <a:rPr lang="en-US" sz="14500" b="1" i="1" dirty="0">
                <a:latin typeface="Times New Roman" panose="02020603050405020304" pitchFamily="18" charset="0"/>
                <a:cs typeface="Times New Roman" panose="02020603050405020304" pitchFamily="18" charset="0"/>
              </a:rPr>
              <a:t>Welcome!</a:t>
            </a:r>
          </a:p>
        </p:txBody>
      </p:sp>
    </p:spTree>
    <p:extLst>
      <p:ext uri="{BB962C8B-B14F-4D97-AF65-F5344CB8AC3E}">
        <p14:creationId xmlns:p14="http://schemas.microsoft.com/office/powerpoint/2010/main" val="351118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 TWO</a:t>
            </a:r>
          </a:p>
        </p:txBody>
      </p:sp>
      <p:sp>
        <p:nvSpPr>
          <p:cNvPr id="3" name="Content Placeholder 2"/>
          <p:cNvSpPr>
            <a:spLocks noGrp="1"/>
          </p:cNvSpPr>
          <p:nvPr>
            <p:ph idx="1"/>
          </p:nvPr>
        </p:nvSpPr>
        <p:spPr/>
        <p:txBody>
          <a:bodyPr/>
          <a:lstStyle/>
          <a:p>
            <a:pPr marL="0" indent="0" algn="ctr">
              <a:buNone/>
            </a:pPr>
            <a:r>
              <a:rPr lang="en-US" dirty="0"/>
              <a:t>Please open FORMED and view </a:t>
            </a:r>
            <a:r>
              <a:rPr lang="en-US" i="1" dirty="0"/>
              <a:t>Forgiven</a:t>
            </a:r>
          </a:p>
          <a:p>
            <a:pPr marL="0" indent="0" algn="ctr">
              <a:buNone/>
            </a:pPr>
            <a:r>
              <a:rPr lang="en-US" dirty="0"/>
              <a:t>Session one</a:t>
            </a:r>
          </a:p>
          <a:p>
            <a:pPr marL="0" indent="0" algn="ctr">
              <a:buNone/>
            </a:pPr>
            <a:r>
              <a:rPr lang="en-US" dirty="0"/>
              <a:t>Resume at 17:27</a:t>
            </a:r>
          </a:p>
          <a:p>
            <a:pPr marL="0" indent="0" algn="ctr">
              <a:buNone/>
            </a:pPr>
            <a:endParaRPr lang="en-US" dirty="0"/>
          </a:p>
          <a:p>
            <a:pPr marL="0" indent="0" algn="ctr">
              <a:buNone/>
            </a:pPr>
            <a:r>
              <a:rPr lang="en-US" sz="4200" b="1" i="1" dirty="0"/>
              <a:t>Forgiven </a:t>
            </a:r>
          </a:p>
          <a:p>
            <a:pPr marL="0" indent="0" algn="ctr">
              <a:buNone/>
            </a:pPr>
            <a:r>
              <a:rPr lang="en-US" dirty="0">
                <a:hlinkClick r:id="rId2"/>
              </a:rPr>
              <a:t>Session 1: </a:t>
            </a:r>
            <a:r>
              <a:rPr lang="en-US" i="1" dirty="0">
                <a:hlinkClick r:id="rId2"/>
              </a:rPr>
              <a:t>Where Are You?</a:t>
            </a:r>
            <a:endParaRPr lang="en-US" i="1" dirty="0"/>
          </a:p>
        </p:txBody>
      </p:sp>
    </p:spTree>
    <p:extLst>
      <p:ext uri="{BB962C8B-B14F-4D97-AF65-F5344CB8AC3E}">
        <p14:creationId xmlns:p14="http://schemas.microsoft.com/office/powerpoint/2010/main" val="354394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a:solidFill>
                  <a:prstClr val="black"/>
                </a:solidFill>
                <a:latin typeface="Times New Roman" panose="02020603050405020304" pitchFamily="18" charset="0"/>
                <a:cs typeface="Times New Roman" panose="02020603050405020304" pitchFamily="18" charset="0"/>
              </a:rPr>
              <a:t>OUTLINE</a:t>
            </a:r>
            <a:endParaRPr lang="en-US" dirty="0"/>
          </a:p>
        </p:txBody>
      </p:sp>
      <p:sp>
        <p:nvSpPr>
          <p:cNvPr id="3" name="Content Placeholder 2"/>
          <p:cNvSpPr>
            <a:spLocks noGrp="1"/>
          </p:cNvSpPr>
          <p:nvPr>
            <p:ph idx="1"/>
          </p:nvPr>
        </p:nvSpPr>
        <p:spPr>
          <a:xfrm>
            <a:off x="381000" y="838200"/>
            <a:ext cx="8305800" cy="5287963"/>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II. Sin</a:t>
            </a:r>
          </a:p>
          <a:p>
            <a:pPr marL="400050" lvl="1" indent="0">
              <a:buNone/>
            </a:pPr>
            <a:r>
              <a:rPr lang="en-US" sz="2400" dirty="0">
                <a:latin typeface="Times New Roman" panose="02020603050405020304" pitchFamily="18" charset="0"/>
                <a:cs typeface="Times New Roman" panose="02020603050405020304" pitchFamily="18" charset="0"/>
              </a:rPr>
              <a:t>A. About breaking a relationship, not just breaking a rule</a:t>
            </a:r>
          </a:p>
          <a:p>
            <a:pPr marL="400050" lvl="1" indent="0">
              <a:buNone/>
            </a:pPr>
            <a:r>
              <a:rPr lang="en-US" sz="2400" dirty="0">
                <a:latin typeface="Times New Roman" panose="02020603050405020304" pitchFamily="18" charset="0"/>
                <a:cs typeface="Times New Roman" panose="02020603050405020304" pitchFamily="18" charset="0"/>
              </a:rPr>
              <a:t>B. Leads us to hide from God, like Adam and Eve</a:t>
            </a:r>
          </a:p>
          <a:p>
            <a:pPr marL="0" lvl="0" indent="0">
              <a:buNone/>
            </a:pPr>
            <a:r>
              <a:rPr lang="en-US" dirty="0">
                <a:solidFill>
                  <a:prstClr val="black"/>
                </a:solidFill>
                <a:latin typeface="Times New Roman" panose="02020603050405020304" pitchFamily="18" charset="0"/>
                <a:cs typeface="Times New Roman" panose="02020603050405020304" pitchFamily="18" charset="0"/>
              </a:rPr>
              <a:t>III. God’s Perspective</a:t>
            </a:r>
          </a:p>
          <a:p>
            <a:pPr marL="400050" lvl="1" indent="0">
              <a:spcBef>
                <a:spcPts val="0"/>
              </a:spcBef>
              <a:spcAft>
                <a:spcPts val="1200"/>
              </a:spcAft>
              <a:buNone/>
            </a:pPr>
            <a:r>
              <a:rPr lang="en-US" sz="2400" dirty="0">
                <a:solidFill>
                  <a:prstClr val="black"/>
                </a:solidFill>
                <a:latin typeface="Times New Roman" panose="02020603050405020304" pitchFamily="18" charset="0"/>
                <a:cs typeface="Times New Roman" panose="02020603050405020304" pitchFamily="18" charset="0"/>
              </a:rPr>
              <a:t>A. Above all else, God is love</a:t>
            </a:r>
          </a:p>
          <a:p>
            <a:pPr marL="855663" lvl="1" indent="-452438">
              <a:spcBef>
                <a:spcPts val="0"/>
              </a:spcBef>
              <a:spcAft>
                <a:spcPts val="1200"/>
              </a:spcAft>
              <a:buNone/>
            </a:pPr>
            <a:r>
              <a:rPr lang="en-US" sz="2400" dirty="0">
                <a:solidFill>
                  <a:prstClr val="black"/>
                </a:solidFill>
                <a:latin typeface="Times New Roman" panose="02020603050405020304" pitchFamily="18" charset="0"/>
                <a:cs typeface="Times New Roman" panose="02020603050405020304" pitchFamily="18" charset="0"/>
              </a:rPr>
              <a:t>B. “Father” is who God is; “Lawmaker,”    “Judge,” etc. is what he does</a:t>
            </a:r>
            <a:endParaRPr lang="en-US" dirty="0">
              <a:solidFill>
                <a:prstClr val="black"/>
              </a:solidFill>
              <a:latin typeface="Times New Roman" panose="02020603050405020304" pitchFamily="18" charset="0"/>
              <a:cs typeface="Times New Roman" panose="02020603050405020304" pitchFamily="18" charset="0"/>
            </a:endParaRPr>
          </a:p>
          <a:p>
            <a:pPr marL="400050" lvl="1" indent="0">
              <a:spcBef>
                <a:spcPts val="0"/>
              </a:spcBef>
              <a:spcAft>
                <a:spcPts val="1200"/>
              </a:spcAft>
              <a:buNone/>
            </a:pPr>
            <a:r>
              <a:rPr lang="en-US" sz="2400" dirty="0">
                <a:solidFill>
                  <a:prstClr val="black"/>
                </a:solidFill>
                <a:latin typeface="Times New Roman" panose="02020603050405020304" pitchFamily="18" charset="0"/>
                <a:cs typeface="Times New Roman" panose="02020603050405020304" pitchFamily="18" charset="0"/>
              </a:rPr>
              <a:t>C. “Where are you?”</a:t>
            </a:r>
          </a:p>
          <a:p>
            <a:pPr marL="800100" lvl="2" indent="0">
              <a:spcBef>
                <a:spcPts val="0"/>
              </a:spcBef>
              <a:spcAft>
                <a:spcPts val="600"/>
              </a:spcAft>
              <a:buNone/>
            </a:pPr>
            <a:r>
              <a:rPr lang="en-US" dirty="0">
                <a:solidFill>
                  <a:prstClr val="black"/>
                </a:solidFill>
                <a:latin typeface="Times New Roman" panose="02020603050405020304" pitchFamily="18" charset="0"/>
                <a:cs typeface="Times New Roman" panose="02020603050405020304" pitchFamily="18" charset="0"/>
              </a:rPr>
              <a:t>1. When we sin, God seeks us out</a:t>
            </a:r>
          </a:p>
          <a:p>
            <a:pPr marL="1139825" lvl="2" indent="-339725">
              <a:spcBef>
                <a:spcPts val="0"/>
              </a:spcBef>
              <a:spcAft>
                <a:spcPts val="600"/>
              </a:spcAft>
              <a:buNone/>
            </a:pPr>
            <a:r>
              <a:rPr lang="en-US" dirty="0">
                <a:solidFill>
                  <a:prstClr val="black"/>
                </a:solidFill>
                <a:latin typeface="Times New Roman" panose="02020603050405020304" pitchFamily="18" charset="0"/>
                <a:cs typeface="Times New Roman" panose="02020603050405020304" pitchFamily="18" charset="0"/>
              </a:rPr>
              <a:t>2. The only sin God can’t forgive is the one for</a:t>
            </a:r>
          </a:p>
          <a:p>
            <a:pPr marL="1139825" lvl="2" indent="-339725">
              <a:spcBef>
                <a:spcPts val="0"/>
              </a:spcBef>
              <a:spcAft>
                <a:spcPts val="600"/>
              </a:spcAft>
              <a:buNone/>
            </a:pPr>
            <a:r>
              <a:rPr lang="en-US" dirty="0">
                <a:solidFill>
                  <a:prstClr val="black"/>
                </a:solidFill>
                <a:latin typeface="Times New Roman" panose="02020603050405020304" pitchFamily="18" charset="0"/>
                <a:cs typeface="Times New Roman" panose="02020603050405020304" pitchFamily="18" charset="0"/>
              </a:rPr>
              <a:t>    which we won’t ask forgiveness</a:t>
            </a:r>
            <a:endParaRPr lang="en-US" sz="1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2902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latin typeface="Times New Roman" panose="02020603050405020304" pitchFamily="18" charset="0"/>
                <a:cs typeface="Times New Roman" panose="02020603050405020304" pitchFamily="18" charset="0"/>
              </a:rPr>
              <a:t>Reflection 2</a:t>
            </a:r>
          </a:p>
        </p:txBody>
      </p:sp>
      <p:sp>
        <p:nvSpPr>
          <p:cNvPr id="3" name="Content Placeholder 2"/>
          <p:cNvSpPr>
            <a:spLocks noGrp="1"/>
          </p:cNvSpPr>
          <p:nvPr>
            <p:ph idx="1"/>
          </p:nvPr>
        </p:nvSpPr>
        <p:spPr>
          <a:xfrm>
            <a:off x="457200" y="1371600"/>
            <a:ext cx="8229600" cy="4724400"/>
          </a:xfrm>
        </p:spPr>
        <p:txBody>
          <a:bodyPr>
            <a:normAutofit fontScale="92500" lnSpcReduction="10000"/>
          </a:bodyPr>
          <a:lstStyle/>
          <a:p>
            <a:r>
              <a:rPr lang="en-US" dirty="0"/>
              <a:t>What is your interpretation of this statement? “When we sin, God does not love us less, but we love ourselves less.”</a:t>
            </a:r>
          </a:p>
          <a:p>
            <a:r>
              <a:rPr lang="en-US" dirty="0">
                <a:latin typeface="Times New Roman" panose="02020603050405020304" pitchFamily="18" charset="0"/>
                <a:cs typeface="Times New Roman" panose="02020603050405020304" pitchFamily="18" charset="0"/>
              </a:rPr>
              <a:t>“God doesn’t just want more from us, he wants more for us!”  What do you think this quote means?</a:t>
            </a:r>
          </a:p>
          <a:p>
            <a:r>
              <a:rPr lang="en-US" dirty="0">
                <a:latin typeface="Times New Roman" panose="02020603050405020304" pitchFamily="18" charset="0"/>
                <a:cs typeface="Times New Roman" panose="02020603050405020304" pitchFamily="18" charset="0"/>
              </a:rPr>
              <a:t>When did you become convinced that God loves you </a:t>
            </a:r>
            <a:r>
              <a:rPr lang="en-US" i="1" dirty="0">
                <a:latin typeface="Times New Roman" panose="02020603050405020304" pitchFamily="18" charset="0"/>
                <a:cs typeface="Times New Roman" panose="02020603050405020304" pitchFamily="18" charset="0"/>
              </a:rPr>
              <a:t>personally</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How do you respond to those who claim God just doesn’t care about this world?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48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46B449-9187-46F0-9AB8-46EEEFA74675}"/>
              </a:ext>
            </a:extLst>
          </p:cNvPr>
          <p:cNvSpPr txBox="1"/>
          <p:nvPr/>
        </p:nvSpPr>
        <p:spPr>
          <a:xfrm>
            <a:off x="381000" y="457200"/>
            <a:ext cx="8382000" cy="5601533"/>
          </a:xfrm>
          <a:prstGeom prst="rect">
            <a:avLst/>
          </a:prstGeom>
          <a:noFill/>
        </p:spPr>
        <p:txBody>
          <a:bodyPr wrap="square" rtlCol="0">
            <a:spAutoFit/>
          </a:bodyPr>
          <a:lstStyle/>
          <a:p>
            <a:pPr algn="ctr"/>
            <a:r>
              <a:rPr lang="en-US" sz="4000" dirty="0"/>
              <a:t>Key take away points:</a:t>
            </a:r>
          </a:p>
          <a:p>
            <a:pPr algn="ctr"/>
            <a:endParaRPr lang="en-US" dirty="0"/>
          </a:p>
          <a:p>
            <a:pPr>
              <a:spcAft>
                <a:spcPts val="1200"/>
              </a:spcAft>
            </a:pPr>
            <a:r>
              <a:rPr lang="en-US" sz="2800" dirty="0"/>
              <a:t>1.</a:t>
            </a:r>
            <a:r>
              <a:rPr lang="en-US" sz="2000" dirty="0"/>
              <a:t> </a:t>
            </a:r>
            <a:r>
              <a:rPr lang="en-US" sz="2800" dirty="0"/>
              <a:t>Guilt isn’t a bad thing—something we should ignore or justify—but rather a wake-up call and a step toward reconciliation with God.</a:t>
            </a:r>
          </a:p>
          <a:p>
            <a:pPr>
              <a:spcAft>
                <a:spcPts val="1200"/>
              </a:spcAft>
            </a:pPr>
            <a:r>
              <a:rPr lang="en-US" sz="2800" dirty="0"/>
              <a:t>2. The many ways we deal with guilt, including distraction and changing our thought process to justify it, can keep us from acknowledging our sins and recognizing our need for God’s forgiveness.</a:t>
            </a:r>
          </a:p>
          <a:p>
            <a:pPr>
              <a:spcAft>
                <a:spcPts val="1200"/>
              </a:spcAft>
            </a:pPr>
            <a:r>
              <a:rPr lang="en-US" sz="2800" dirty="0"/>
              <a:t>3. And above all else, God is a loving and merciful Father who seeks us out when we have sinned to call us back into relationship with him.</a:t>
            </a:r>
            <a:endParaRPr lang="en-US" sz="2000" dirty="0"/>
          </a:p>
        </p:txBody>
      </p:sp>
    </p:spTree>
    <p:extLst>
      <p:ext uri="{BB962C8B-B14F-4D97-AF65-F5344CB8AC3E}">
        <p14:creationId xmlns:p14="http://schemas.microsoft.com/office/powerpoint/2010/main" val="1202586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SCRIPTURE</a:t>
            </a:r>
          </a:p>
        </p:txBody>
      </p:sp>
      <p:sp>
        <p:nvSpPr>
          <p:cNvPr id="3" name="Content Placeholder 2"/>
          <p:cNvSpPr>
            <a:spLocks noGrp="1"/>
          </p:cNvSpPr>
          <p:nvPr>
            <p:ph idx="1"/>
          </p:nvPr>
        </p:nvSpPr>
        <p:spPr>
          <a:xfrm>
            <a:off x="381000" y="1981200"/>
            <a:ext cx="8458200" cy="4144963"/>
          </a:xfrm>
        </p:spPr>
        <p:txBody>
          <a:bodyPr/>
          <a:lstStyle/>
          <a:p>
            <a:pPr marL="0" indent="0">
              <a:buNone/>
            </a:pPr>
            <a:r>
              <a:rPr lang="en-US" dirty="0">
                <a:latin typeface="Times New Roman" panose="02020603050405020304" pitchFamily="18" charset="0"/>
                <a:cs typeface="Times New Roman" panose="02020603050405020304" pitchFamily="18" charset="0"/>
              </a:rPr>
              <a:t>Please us the scripture for the coming Sunday.  You can find it at the USCCB website: click </a:t>
            </a:r>
            <a:r>
              <a:rPr lang="en-US" dirty="0">
                <a:latin typeface="Times New Roman" panose="02020603050405020304" pitchFamily="18" charset="0"/>
                <a:cs typeface="Times New Roman" panose="02020603050405020304" pitchFamily="18" charset="0"/>
                <a:hlinkClick r:id="rId2"/>
              </a:rPr>
              <a:t>here</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For the gospel on </a:t>
            </a:r>
            <a:r>
              <a:rPr lang="en-US" dirty="0">
                <a:latin typeface="Times New Roman" panose="02020603050405020304" pitchFamily="18" charset="0"/>
                <a:cs typeface="Times New Roman" panose="02020603050405020304" pitchFamily="18" charset="0"/>
                <a:hlinkClick r:id="rId3"/>
              </a:rPr>
              <a:t>Sunday, Jan 19, 2020</a:t>
            </a: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see the next slide… </a:t>
            </a:r>
          </a:p>
        </p:txBody>
      </p:sp>
    </p:spTree>
    <p:extLst>
      <p:ext uri="{BB962C8B-B14F-4D97-AF65-F5344CB8AC3E}">
        <p14:creationId xmlns:p14="http://schemas.microsoft.com/office/powerpoint/2010/main" val="2093740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marL="0" indent="0">
              <a:spcBef>
                <a:spcPts val="0"/>
              </a:spcBef>
              <a:buNone/>
            </a:pPr>
            <a:r>
              <a:rPr lang="en-US" sz="2700" dirty="0">
                <a:latin typeface="Times New Roman" panose="02020603050405020304" pitchFamily="18" charset="0"/>
                <a:cs typeface="Times New Roman" panose="02020603050405020304" pitchFamily="18" charset="0"/>
              </a:rPr>
              <a:t>John the Baptist saw Jesus coming toward him and said,</a:t>
            </a:r>
          </a:p>
          <a:p>
            <a:pPr marL="0" indent="0">
              <a:spcBef>
                <a:spcPts val="0"/>
              </a:spcBef>
              <a:buNone/>
            </a:pPr>
            <a:r>
              <a:rPr lang="en-US" sz="2700" dirty="0">
                <a:latin typeface="Times New Roman" panose="02020603050405020304" pitchFamily="18" charset="0"/>
                <a:cs typeface="Times New Roman" panose="02020603050405020304" pitchFamily="18" charset="0"/>
              </a:rPr>
              <a:t>“Behold, the Lamb of God, who takes away the sin of the world.  He is the one of whom I said, ‘A man is coming after me who ranks ahead of me because he existed before me.’ I did not know him, but the reason why I came baptizing with water was that he might be made known to Israel.”</a:t>
            </a:r>
          </a:p>
          <a:p>
            <a:pPr marL="0" indent="0">
              <a:spcBef>
                <a:spcPts val="0"/>
              </a:spcBef>
              <a:buNone/>
            </a:pPr>
            <a:endParaRPr lang="en-US" sz="600" dirty="0">
              <a:latin typeface="Times New Roman" panose="02020603050405020304" pitchFamily="18" charset="0"/>
              <a:cs typeface="Times New Roman" panose="02020603050405020304" pitchFamily="18" charset="0"/>
            </a:endParaRPr>
          </a:p>
          <a:p>
            <a:pPr marL="0" indent="0">
              <a:spcBef>
                <a:spcPts val="0"/>
              </a:spcBef>
              <a:spcAft>
                <a:spcPts val="1200"/>
              </a:spcAft>
              <a:buNone/>
            </a:pPr>
            <a:r>
              <a:rPr lang="en-US" sz="2700" dirty="0">
                <a:latin typeface="Times New Roman" panose="02020603050405020304" pitchFamily="18" charset="0"/>
                <a:cs typeface="Times New Roman" panose="02020603050405020304" pitchFamily="18" charset="0"/>
              </a:rPr>
              <a:t>John testified further, saying, “I saw the Spirit come down like a dove from heaven and remain upon him.  I did not know him, but the one who sent me to baptize with water told me, ‘On whomever you see the Spirit come down and remain, he is the one who will baptize with the Holy Spirit.’  Now I have seen and testified that he is the Son of God.”   </a:t>
            </a:r>
            <a:r>
              <a:rPr lang="en-US" sz="2700" dirty="0">
                <a:latin typeface="Times New Roman" panose="02020603050405020304" pitchFamily="18" charset="0"/>
                <a:cs typeface="Times New Roman" panose="02020603050405020304" pitchFamily="18" charset="0"/>
                <a:hlinkClick r:id="rId3"/>
              </a:rPr>
              <a:t>JN 1:29-34</a:t>
            </a:r>
            <a:endParaRPr lang="en-US"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448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What part of this scripture passage spoke to your heart today?</a:t>
            </a:r>
          </a:p>
          <a:p>
            <a:pPr marL="0" indent="0">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view: </a:t>
            </a:r>
            <a:r>
              <a:rPr lang="en-US" dirty="0">
                <a:latin typeface="Times New Roman" panose="02020603050405020304" pitchFamily="18" charset="0"/>
                <a:cs typeface="Times New Roman" panose="02020603050405020304" pitchFamily="18" charset="0"/>
                <a:hlinkClick r:id="rId2"/>
              </a:rPr>
              <a:t>FORMED Opening the Word 2OT</a:t>
            </a:r>
            <a:endParaRPr lang="en-US" b="1" dirty="0"/>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John the Baptist “humbly saw his role was to lead others to Christ,” how are you called to do the same?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906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Partners</a:t>
            </a:r>
          </a:p>
        </p:txBody>
      </p:sp>
      <p:sp>
        <p:nvSpPr>
          <p:cNvPr id="3" name="Content Placeholder 2"/>
          <p:cNvSpPr>
            <a:spLocks noGrp="1"/>
          </p:cNvSpPr>
          <p:nvPr>
            <p:ph idx="1"/>
          </p:nvPr>
        </p:nvSpPr>
        <p:spPr>
          <a:xfrm>
            <a:off x="457200" y="2514600"/>
            <a:ext cx="8229600" cy="2971799"/>
          </a:xfrm>
        </p:spPr>
        <p:txBody>
          <a:bodyPr/>
          <a:lstStyle/>
          <a:p>
            <a:pPr marL="0" indent="0" algn="ctr">
              <a:buNone/>
            </a:pPr>
            <a:r>
              <a:rPr lang="en-US" dirty="0"/>
              <a:t>Put your name and your petitions on a slip of paper or a card.  Fold and throw your cards into a basket, then choose the card of a group member for whom, and for whose intentions, you will pray in the coming weeks.</a:t>
            </a:r>
          </a:p>
        </p:txBody>
      </p:sp>
    </p:spTree>
    <p:extLst>
      <p:ext uri="{BB962C8B-B14F-4D97-AF65-F5344CB8AC3E}">
        <p14:creationId xmlns:p14="http://schemas.microsoft.com/office/powerpoint/2010/main" val="1117611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MEET AGAIN</a:t>
            </a:r>
          </a:p>
        </p:txBody>
      </p:sp>
      <p:sp>
        <p:nvSpPr>
          <p:cNvPr id="3" name="Content Placeholder 2"/>
          <p:cNvSpPr>
            <a:spLocks noGrp="1"/>
          </p:cNvSpPr>
          <p:nvPr>
            <p:ph idx="1"/>
          </p:nvPr>
        </p:nvSpPr>
        <p:spPr>
          <a:xfrm>
            <a:off x="457200" y="1981200"/>
            <a:ext cx="8229600" cy="4144963"/>
          </a:xfrm>
        </p:spPr>
        <p:txBody>
          <a:bodyPr>
            <a:normAutofit/>
          </a:bodyPr>
          <a:lstStyle/>
          <a:p>
            <a:r>
              <a:rPr lang="en-US" dirty="0"/>
              <a:t>Watch </a:t>
            </a:r>
            <a:r>
              <a:rPr lang="en-US" i="1" dirty="0"/>
              <a:t>Forgiven</a:t>
            </a:r>
            <a:r>
              <a:rPr lang="en-US" dirty="0"/>
              <a:t> </a:t>
            </a:r>
            <a:r>
              <a:rPr lang="en-US" dirty="0">
                <a:hlinkClick r:id="rId2"/>
              </a:rPr>
              <a:t>Session 2</a:t>
            </a:r>
            <a:endParaRPr lang="en-US" dirty="0"/>
          </a:p>
          <a:p>
            <a:endParaRPr lang="en-US" dirty="0"/>
          </a:p>
          <a:p>
            <a:r>
              <a:rPr lang="en-US" dirty="0"/>
              <a:t>Download and use the </a:t>
            </a:r>
            <a:r>
              <a:rPr lang="en-US" dirty="0">
                <a:hlinkClick r:id="rId3"/>
              </a:rPr>
              <a:t>Study Guide</a:t>
            </a:r>
            <a:endParaRPr lang="en-US" dirty="0"/>
          </a:p>
          <a:p>
            <a:pPr lvl="1"/>
            <a:r>
              <a:rPr lang="en-US" dirty="0"/>
              <a:t>the second button from the left on the Home Page</a:t>
            </a:r>
          </a:p>
          <a:p>
            <a:pPr marL="457200" lvl="1" indent="0">
              <a:buNone/>
            </a:pPr>
            <a:endParaRPr lang="en-US" dirty="0"/>
          </a:p>
          <a:p>
            <a:r>
              <a:rPr lang="en-US" dirty="0"/>
              <a:t>Pray for you prayer partner’s needs</a:t>
            </a:r>
          </a:p>
        </p:txBody>
      </p:sp>
    </p:spTree>
    <p:extLst>
      <p:ext uri="{BB962C8B-B14F-4D97-AF65-F5344CB8AC3E}">
        <p14:creationId xmlns:p14="http://schemas.microsoft.com/office/powerpoint/2010/main" val="3541060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anose="02020603050405020304" pitchFamily="18" charset="0"/>
                <a:cs typeface="Times New Roman" panose="02020603050405020304" pitchFamily="18" charset="0"/>
              </a:rPr>
              <a:t>HOMEWORK</a:t>
            </a:r>
            <a:endParaRPr lang="en-US" b="1" dirty="0"/>
          </a:p>
        </p:txBody>
      </p:sp>
      <p:sp>
        <p:nvSpPr>
          <p:cNvPr id="3" name="Content Placeholder 2"/>
          <p:cNvSpPr>
            <a:spLocks noGrp="1"/>
          </p:cNvSpPr>
          <p:nvPr>
            <p:ph idx="1"/>
          </p:nvPr>
        </p:nvSpPr>
        <p:spPr>
          <a:xfrm>
            <a:off x="381000" y="990600"/>
            <a:ext cx="8229600" cy="5334000"/>
          </a:xfrm>
        </p:spPr>
        <p:txBody>
          <a:bodyPr>
            <a:noAutofit/>
          </a:bodyPr>
          <a:lstStyle/>
          <a:p>
            <a:pPr marL="0" indent="0">
              <a:spcBef>
                <a:spcPts val="0"/>
              </a:spcBef>
              <a:buNone/>
            </a:pPr>
            <a:r>
              <a:rPr lang="en-US" sz="2400" dirty="0">
                <a:latin typeface="Times New Roman" panose="02020603050405020304" pitchFamily="18" charset="0"/>
                <a:cs typeface="Times New Roman" panose="02020603050405020304" pitchFamily="18" charset="0"/>
              </a:rPr>
              <a:t>Consider God’s call to Adam and Eve after they had sinned: “And they heard the sound of the Lord God walking in the garden in the cool of the day, and the man and his wife hid themselves from the presence of the Lord God among the trees of the garden. But the Lord God called to the man, and said to him, ‘Where are you?’” (Genesis 3:8–9).</a:t>
            </a:r>
          </a:p>
          <a:p>
            <a:pPr marL="0" indent="0">
              <a:buNone/>
            </a:pPr>
            <a:r>
              <a:rPr lang="en-US" sz="2400" dirty="0">
                <a:latin typeface="Times New Roman" panose="02020603050405020304" pitchFamily="18" charset="0"/>
                <a:cs typeface="Times New Roman" panose="02020603050405020304" pitchFamily="18" charset="0"/>
              </a:rPr>
              <a:t>Adam and Eve’s first impulse after their sin is to hide themselves from God. They feel that same guilt we experience when we know we’ve done something wrong, and it causes us to be separated from him.</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Journal Question:</a:t>
            </a:r>
          </a:p>
          <a:p>
            <a:pPr marL="0" indent="0">
              <a:buNone/>
            </a:pPr>
            <a:r>
              <a:rPr lang="en-US" sz="2400" dirty="0">
                <a:latin typeface="Times New Roman" panose="02020603050405020304" pitchFamily="18" charset="0"/>
                <a:cs typeface="Times New Roman" panose="02020603050405020304" pitchFamily="18" charset="0"/>
              </a:rPr>
              <a:t>Do you ever feel a desire to hide yourself from God? </a:t>
            </a:r>
          </a:p>
          <a:p>
            <a:pPr marL="0" indent="0">
              <a:buNone/>
            </a:pPr>
            <a:r>
              <a:rPr lang="en-US" sz="2400" dirty="0">
                <a:latin typeface="Times New Roman" panose="02020603050405020304" pitchFamily="18" charset="0"/>
                <a:cs typeface="Times New Roman" panose="02020603050405020304" pitchFamily="18" charset="0"/>
              </a:rPr>
              <a:t>Why or why not?</a:t>
            </a:r>
          </a:p>
        </p:txBody>
      </p:sp>
    </p:spTree>
    <p:extLst>
      <p:ext uri="{BB962C8B-B14F-4D97-AF65-F5344CB8AC3E}">
        <p14:creationId xmlns:p14="http://schemas.microsoft.com/office/powerpoint/2010/main" val="1107441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048000"/>
          </a:xfrm>
        </p:spPr>
        <p:txBody>
          <a:bodyPr>
            <a:normAutofit/>
          </a:bodyPr>
          <a:lstStyle/>
          <a:p>
            <a:r>
              <a:rPr lang="en-US" sz="8000" b="1" dirty="0">
                <a:latin typeface="Times New Roman" panose="02020603050405020304" pitchFamily="18" charset="0"/>
                <a:cs typeface="Times New Roman" panose="02020603050405020304" pitchFamily="18" charset="0"/>
              </a:rPr>
              <a:t>FORGIVEN</a:t>
            </a:r>
            <a:br>
              <a:rPr lang="en-US" sz="8000" b="1"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Episode 1</a:t>
            </a:r>
            <a:br>
              <a:rPr lang="en-US" sz="4800" dirty="0">
                <a:latin typeface="Times New Roman" panose="02020603050405020304" pitchFamily="18" charset="0"/>
                <a:cs typeface="Times New Roman" panose="02020603050405020304" pitchFamily="18" charset="0"/>
              </a:rPr>
            </a:br>
            <a:r>
              <a:rPr lang="en-US" sz="6000" i="1" dirty="0">
                <a:latin typeface="Times New Roman" panose="02020603050405020304" pitchFamily="18" charset="0"/>
                <a:cs typeface="Times New Roman" panose="02020603050405020304" pitchFamily="18" charset="0"/>
              </a:rPr>
              <a:t>Where Are You?</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47800" y="4343400"/>
            <a:ext cx="6400800" cy="1752600"/>
          </a:xfrm>
        </p:spPr>
        <p:txBody>
          <a:bodyPr/>
          <a:lstStyle/>
          <a:p>
            <a:r>
              <a:rPr lang="en-US" i="1" dirty="0">
                <a:solidFill>
                  <a:schemeClr val="tx1"/>
                </a:solidFill>
              </a:rPr>
              <a:t>Nativity Communities of Faith</a:t>
            </a:r>
          </a:p>
          <a:p>
            <a:r>
              <a:rPr lang="en-US" dirty="0">
                <a:solidFill>
                  <a:schemeClr val="tx1"/>
                </a:solidFill>
              </a:rPr>
              <a:t>Spring 2020</a:t>
            </a:r>
          </a:p>
        </p:txBody>
      </p:sp>
    </p:spTree>
    <p:extLst>
      <p:ext uri="{BB962C8B-B14F-4D97-AF65-F5344CB8AC3E}">
        <p14:creationId xmlns:p14="http://schemas.microsoft.com/office/powerpoint/2010/main" val="158886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anose="02020603050405020304" pitchFamily="18" charset="0"/>
                <a:cs typeface="Times New Roman" panose="02020603050405020304" pitchFamily="18" charset="0"/>
              </a:rPr>
              <a:t>HOMEWORK</a:t>
            </a:r>
            <a:endParaRPr lang="en-US" b="1" dirty="0"/>
          </a:p>
        </p:txBody>
      </p:sp>
      <p:sp>
        <p:nvSpPr>
          <p:cNvPr id="3" name="Content Placeholder 2"/>
          <p:cNvSpPr>
            <a:spLocks noGrp="1"/>
          </p:cNvSpPr>
          <p:nvPr>
            <p:ph idx="1"/>
          </p:nvPr>
        </p:nvSpPr>
        <p:spPr>
          <a:xfrm>
            <a:off x="381000" y="990600"/>
            <a:ext cx="8229600" cy="5334000"/>
          </a:xfrm>
        </p:spPr>
        <p:txBody>
          <a:bodyPr>
            <a:noAutofit/>
          </a:bodyPr>
          <a:lstStyle/>
          <a:p>
            <a:pPr marL="0" indent="0">
              <a:buNone/>
            </a:pPr>
            <a:r>
              <a:rPr lang="en-US" sz="1900" dirty="0">
                <a:latin typeface="Times New Roman" panose="02020603050405020304" pitchFamily="18" charset="0"/>
                <a:cs typeface="Times New Roman" panose="02020603050405020304" pitchFamily="18" charset="0"/>
              </a:rPr>
              <a:t>When God comes to the Garden, he already knows Adam and Eve’s sin. He seeks them out not to call them to account for their actions and pay the price for their mistake; he isn’t looking to scold them or punish them. God is calling them back—out of shame and hiding, back to himself. He wants to repair the damage that sin has done. </a:t>
            </a:r>
          </a:p>
          <a:p>
            <a:pPr marL="0" indent="0">
              <a:buNone/>
            </a:pPr>
            <a:r>
              <a:rPr lang="en-US" sz="1900" dirty="0">
                <a:latin typeface="Times New Roman" panose="02020603050405020304" pitchFamily="18" charset="0"/>
                <a:cs typeface="Times New Roman" panose="02020603050405020304" pitchFamily="18" charset="0"/>
              </a:rPr>
              <a:t>God loves us so much that he won’t let anything at all stand between us and his love. Before Adam and Eve have even expressed sorrow for their sin, God seeks them out. This is the incredible beauty of God’s mercy! As St. Paul says in his letter to the Romans: </a:t>
            </a:r>
            <a:r>
              <a:rPr lang="en-US" sz="1900" i="1" dirty="0">
                <a:latin typeface="Times New Roman" panose="02020603050405020304" pitchFamily="18" charset="0"/>
                <a:cs typeface="Times New Roman" panose="02020603050405020304" pitchFamily="18" charset="0"/>
              </a:rPr>
              <a:t>“But God shows his love for us in that while we were yet sinners Christ died for us” </a:t>
            </a:r>
            <a:r>
              <a:rPr lang="en-US" sz="1900" dirty="0">
                <a:latin typeface="Times New Roman" panose="02020603050405020304" pitchFamily="18" charset="0"/>
                <a:cs typeface="Times New Roman" panose="02020603050405020304" pitchFamily="18" charset="0"/>
              </a:rPr>
              <a:t>(Romans 5:8).</a:t>
            </a:r>
          </a:p>
          <a:p>
            <a:pPr marL="0" indent="0">
              <a:buNone/>
            </a:pPr>
            <a:r>
              <a:rPr lang="en-US" sz="1900" dirty="0">
                <a:latin typeface="Times New Roman" panose="02020603050405020304" pitchFamily="18" charset="0"/>
                <a:cs typeface="Times New Roman" panose="02020603050405020304" pitchFamily="18" charset="0"/>
              </a:rPr>
              <a:t>God doesn’t wait for us to come back to him after we have sinned—he comes looking for us, just as he looked for Adam and Eve. In his merciful love he searches for us to bring us home. He is calling to each one of us: “Where are you?”</a:t>
            </a:r>
          </a:p>
          <a:p>
            <a:pPr marL="0" indent="0">
              <a:buNone/>
            </a:pPr>
            <a:r>
              <a:rPr lang="en-US" sz="2500" b="1" dirty="0">
                <a:latin typeface="Times New Roman" panose="02020603050405020304" pitchFamily="18" charset="0"/>
                <a:cs typeface="Times New Roman" panose="02020603050405020304" pitchFamily="18" charset="0"/>
              </a:rPr>
              <a:t>Journal Question:</a:t>
            </a:r>
          </a:p>
          <a:p>
            <a:pPr marL="0" indent="0">
              <a:buNone/>
            </a:pPr>
            <a:r>
              <a:rPr lang="en-US" sz="2500" dirty="0">
                <a:latin typeface="Times New Roman" panose="02020603050405020304" pitchFamily="18" charset="0"/>
                <a:cs typeface="Times New Roman" panose="02020603050405020304" pitchFamily="18" charset="0"/>
              </a:rPr>
              <a:t>What is your answer? What are some areas of your life that you need to surrender to God’s merciful love?</a:t>
            </a:r>
            <a:endParaRPr lang="en-US" sz="2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717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2133600"/>
          </a:xfrm>
        </p:spPr>
        <p:txBody>
          <a:bodyPr>
            <a:normAutofit fontScale="92500" lnSpcReduction="10000"/>
          </a:bodyPr>
          <a:lstStyle/>
          <a:p>
            <a:pPr marL="0" indent="0" algn="ctr">
              <a:buNone/>
            </a:pPr>
            <a:r>
              <a:rPr lang="en-US" sz="15000" dirty="0"/>
              <a:t>PICTURE</a:t>
            </a:r>
          </a:p>
        </p:txBody>
      </p:sp>
    </p:spTree>
    <p:extLst>
      <p:ext uri="{BB962C8B-B14F-4D97-AF65-F5344CB8AC3E}">
        <p14:creationId xmlns:p14="http://schemas.microsoft.com/office/powerpoint/2010/main" val="3494994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CLOSING PRAYER</a:t>
            </a:r>
          </a:p>
        </p:txBody>
      </p:sp>
      <p:sp>
        <p:nvSpPr>
          <p:cNvPr id="3" name="Content Placeholder 2"/>
          <p:cNvSpPr>
            <a:spLocks noGrp="1"/>
          </p:cNvSpPr>
          <p:nvPr>
            <p:ph idx="1"/>
          </p:nvPr>
        </p:nvSpPr>
        <p:spPr>
          <a:xfrm>
            <a:off x="457200" y="1447800"/>
            <a:ext cx="8229600" cy="4800600"/>
          </a:xfrm>
        </p:spPr>
        <p:txBody>
          <a:bodyPr>
            <a:normAutofit fontScale="25000" lnSpcReduction="20000"/>
          </a:bodyPr>
          <a:lstStyle/>
          <a:p>
            <a:pPr marL="0" indent="0" algn="ctr">
              <a:buNone/>
            </a:pPr>
            <a:r>
              <a:rPr lang="en-US" sz="8000" dirty="0">
                <a:latin typeface="Times New Roman" panose="02020603050405020304" pitchFamily="18" charset="0"/>
                <a:cs typeface="Times New Roman" panose="02020603050405020304" pitchFamily="18" charset="0"/>
              </a:rPr>
              <a:t>Have mercy on me, O God, according to your merciful love;</a:t>
            </a:r>
          </a:p>
          <a:p>
            <a:pPr marL="0" indent="0" algn="ctr">
              <a:buNone/>
            </a:pPr>
            <a:r>
              <a:rPr lang="en-US" sz="8000" dirty="0">
                <a:latin typeface="Times New Roman" panose="02020603050405020304" pitchFamily="18" charset="0"/>
                <a:cs typeface="Times New Roman" panose="02020603050405020304" pitchFamily="18" charset="0"/>
              </a:rPr>
              <a:t>according to your abundant mercy blot out my transgressions.</a:t>
            </a:r>
          </a:p>
          <a:p>
            <a:pPr marL="0" indent="0" algn="ctr">
              <a:buNone/>
            </a:pPr>
            <a:r>
              <a:rPr lang="en-US" sz="8000" dirty="0">
                <a:latin typeface="Times New Roman" panose="02020603050405020304" pitchFamily="18" charset="0"/>
                <a:cs typeface="Times New Roman" panose="02020603050405020304" pitchFamily="18" charset="0"/>
              </a:rPr>
              <a:t>Wash me thoroughly from my iniquity, and cleanse me from my sin!</a:t>
            </a:r>
          </a:p>
          <a:p>
            <a:pPr marL="0" indent="0" algn="ctr">
              <a:buNone/>
            </a:pPr>
            <a:r>
              <a:rPr lang="en-US" sz="8000" dirty="0">
                <a:latin typeface="Times New Roman" panose="02020603050405020304" pitchFamily="18" charset="0"/>
                <a:cs typeface="Times New Roman" panose="02020603050405020304" pitchFamily="18" charset="0"/>
              </a:rPr>
              <a:t>For I know my transgressions, and my sin is ever before me.</a:t>
            </a:r>
          </a:p>
          <a:p>
            <a:pPr marL="0" indent="0" algn="ctr">
              <a:buNone/>
            </a:pPr>
            <a:r>
              <a:rPr lang="en-US" sz="8000" dirty="0">
                <a:latin typeface="Times New Roman" panose="02020603050405020304" pitchFamily="18" charset="0"/>
                <a:cs typeface="Times New Roman" panose="02020603050405020304" pitchFamily="18" charset="0"/>
              </a:rPr>
              <a:t>Against you, you only, have I sinned, and done that which is evil in your sight,</a:t>
            </a:r>
          </a:p>
          <a:p>
            <a:pPr marL="0" indent="0" algn="ctr">
              <a:buNone/>
            </a:pPr>
            <a:r>
              <a:rPr lang="en-US" sz="8000" dirty="0">
                <a:latin typeface="Times New Roman" panose="02020603050405020304" pitchFamily="18" charset="0"/>
                <a:cs typeface="Times New Roman" panose="02020603050405020304" pitchFamily="18" charset="0"/>
              </a:rPr>
              <a:t>so that you are justified in your sentence and blameless in your judgment….</a:t>
            </a:r>
          </a:p>
          <a:p>
            <a:pPr marL="0" indent="0" algn="ctr">
              <a:buNone/>
            </a:pPr>
            <a:r>
              <a:rPr lang="en-US" sz="8000" dirty="0">
                <a:latin typeface="Times New Roman" panose="02020603050405020304" pitchFamily="18" charset="0"/>
                <a:cs typeface="Times New Roman" panose="02020603050405020304" pitchFamily="18" charset="0"/>
              </a:rPr>
              <a:t>Purge me with hyssop, and I shall be clean; wash me, and I shall be </a:t>
            </a:r>
          </a:p>
          <a:p>
            <a:pPr marL="0" indent="0" algn="ctr">
              <a:buNone/>
            </a:pPr>
            <a:r>
              <a:rPr lang="en-US" sz="8000" dirty="0">
                <a:latin typeface="Times New Roman" panose="02020603050405020304" pitchFamily="18" charset="0"/>
                <a:cs typeface="Times New Roman" panose="02020603050405020304" pitchFamily="18" charset="0"/>
              </a:rPr>
              <a:t>whiter than snow.</a:t>
            </a:r>
          </a:p>
          <a:p>
            <a:pPr marL="0" indent="0" algn="ctr">
              <a:buNone/>
            </a:pPr>
            <a:r>
              <a:rPr lang="en-US" sz="8000" dirty="0">
                <a:latin typeface="Times New Roman" panose="02020603050405020304" pitchFamily="18" charset="0"/>
                <a:cs typeface="Times New Roman" panose="02020603050405020304" pitchFamily="18" charset="0"/>
              </a:rPr>
              <a:t>Make me hear joy and gladness; let the bones which you have broken rejoice.</a:t>
            </a:r>
          </a:p>
          <a:p>
            <a:pPr marL="0" indent="0" algn="ctr">
              <a:buNone/>
            </a:pPr>
            <a:r>
              <a:rPr lang="en-US" sz="8000" dirty="0">
                <a:latin typeface="Times New Roman" panose="02020603050405020304" pitchFamily="18" charset="0"/>
                <a:cs typeface="Times New Roman" panose="02020603050405020304" pitchFamily="18" charset="0"/>
              </a:rPr>
              <a:t>Hide your face from my sins, and blot out all my iniquities.</a:t>
            </a:r>
          </a:p>
          <a:p>
            <a:pPr marL="0" indent="0" algn="ctr">
              <a:buNone/>
            </a:pPr>
            <a:r>
              <a:rPr lang="en-US" sz="8000" dirty="0">
                <a:latin typeface="Times New Roman" panose="02020603050405020304" pitchFamily="18" charset="0"/>
                <a:cs typeface="Times New Roman" panose="02020603050405020304" pitchFamily="18" charset="0"/>
              </a:rPr>
              <a:t>Create in me a clean heart, O God, and put a new and right spirit within me.</a:t>
            </a:r>
          </a:p>
          <a:p>
            <a:pPr marL="0" indent="0" algn="ctr">
              <a:buNone/>
            </a:pPr>
            <a:r>
              <a:rPr lang="en-US" sz="8000" dirty="0">
                <a:latin typeface="Times New Roman" panose="02020603050405020304" pitchFamily="18" charset="0"/>
                <a:cs typeface="Times New Roman" panose="02020603050405020304" pitchFamily="18" charset="0"/>
              </a:rPr>
              <a:t>Cast me not away from your presence, and take not your holy Spirit from me.</a:t>
            </a:r>
          </a:p>
          <a:p>
            <a:pPr marL="0" indent="0" algn="ctr">
              <a:buNone/>
            </a:pPr>
            <a:r>
              <a:rPr lang="en-US" sz="8000" dirty="0">
                <a:latin typeface="Times New Roman" panose="02020603050405020304" pitchFamily="18" charset="0"/>
                <a:cs typeface="Times New Roman" panose="02020603050405020304" pitchFamily="18" charset="0"/>
              </a:rPr>
              <a:t>Restore to me the joy of your salvation, and uphold me with a willing spirit….</a:t>
            </a:r>
          </a:p>
          <a:p>
            <a:pPr marL="0" indent="0" algn="ctr">
              <a:buNone/>
            </a:pPr>
            <a:r>
              <a:rPr lang="en-US" sz="8000" dirty="0">
                <a:latin typeface="Times New Roman" panose="02020603050405020304" pitchFamily="18" charset="0"/>
                <a:cs typeface="Times New Roman" panose="02020603050405020304" pitchFamily="18" charset="0"/>
              </a:rPr>
              <a:t>O Lord, open my lips, and my mouth shall show forth your praise.</a:t>
            </a:r>
          </a:p>
          <a:p>
            <a:pPr marL="0" indent="0" algn="ctr">
              <a:buNone/>
            </a:pPr>
            <a:r>
              <a:rPr lang="en-US" sz="8000" dirty="0">
                <a:latin typeface="Times New Roman" panose="02020603050405020304" pitchFamily="18" charset="0"/>
                <a:cs typeface="Times New Roman" panose="02020603050405020304" pitchFamily="18" charset="0"/>
              </a:rPr>
              <a:t>Amen.</a:t>
            </a:r>
          </a:p>
          <a:p>
            <a:pPr marL="0" indent="0" algn="ctr">
              <a:buNone/>
              <a:tabLst>
                <a:tab pos="166688" algn="l"/>
              </a:tabLst>
            </a:pPr>
            <a:r>
              <a:rPr lang="en-US" sz="6400" dirty="0">
                <a:latin typeface="Times New Roman" panose="02020603050405020304" pitchFamily="18" charset="0"/>
                <a:cs typeface="Times New Roman" panose="02020603050405020304" pitchFamily="18" charset="0"/>
              </a:rPr>
              <a:t>—Psalm 51:1–4, 7–12, 15</a:t>
            </a:r>
            <a:endParaRPr lang="en-US" sz="6400" dirty="0"/>
          </a:p>
        </p:txBody>
      </p:sp>
    </p:spTree>
    <p:extLst>
      <p:ext uri="{BB962C8B-B14F-4D97-AF65-F5344CB8AC3E}">
        <p14:creationId xmlns:p14="http://schemas.microsoft.com/office/powerpoint/2010/main" val="223172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a:bodyPr>
          <a:lstStyle/>
          <a:p>
            <a:r>
              <a:rPr lang="en-US" sz="3400" dirty="0">
                <a:latin typeface="Times New Roman" panose="02020603050405020304" pitchFamily="18" charset="0"/>
                <a:cs typeface="Times New Roman" panose="02020603050405020304" pitchFamily="18" charset="0"/>
              </a:rPr>
              <a:t>Opening Prayer</a:t>
            </a:r>
          </a:p>
        </p:txBody>
      </p:sp>
      <p:sp>
        <p:nvSpPr>
          <p:cNvPr id="3" name="Content Placeholder 2"/>
          <p:cNvSpPr>
            <a:spLocks noGrp="1"/>
          </p:cNvSpPr>
          <p:nvPr>
            <p:ph idx="1"/>
          </p:nvPr>
        </p:nvSpPr>
        <p:spPr>
          <a:xfrm>
            <a:off x="457200" y="1066800"/>
            <a:ext cx="8153400" cy="5562600"/>
          </a:xfrm>
        </p:spPr>
        <p:txBody>
          <a:bodyPr>
            <a:noAutofit/>
          </a:bodyPr>
          <a:lstStyle/>
          <a:p>
            <a:pPr marL="0" indent="0" algn="ctr">
              <a:buNone/>
            </a:pPr>
            <a:r>
              <a:rPr lang="en-US" sz="1500" b="1" i="1" dirty="0">
                <a:latin typeface="Verdana Pro" panose="020B0604020202020204" pitchFamily="34" charset="0"/>
                <a:cs typeface="Times New Roman" panose="02020603050405020304" pitchFamily="18" charset="0"/>
              </a:rPr>
              <a:t>Out of the depths I cry to you, O Lord!</a:t>
            </a:r>
          </a:p>
          <a:p>
            <a:pPr marL="0" indent="0" algn="ctr">
              <a:buNone/>
            </a:pPr>
            <a:r>
              <a:rPr lang="en-US" sz="1500" b="1" i="1" dirty="0">
                <a:latin typeface="Verdana Pro" panose="020B0604020202020204" pitchFamily="34" charset="0"/>
                <a:cs typeface="Times New Roman" panose="02020603050405020304" pitchFamily="18" charset="0"/>
              </a:rPr>
              <a:t>Lord, hear my voice!</a:t>
            </a:r>
          </a:p>
          <a:p>
            <a:pPr marL="0" indent="0" algn="ctr">
              <a:buNone/>
            </a:pPr>
            <a:r>
              <a:rPr lang="en-US" sz="1500" b="1" i="1" dirty="0">
                <a:latin typeface="Verdana Pro" panose="020B0604020202020204" pitchFamily="34" charset="0"/>
                <a:cs typeface="Times New Roman" panose="02020603050405020304" pitchFamily="18" charset="0"/>
              </a:rPr>
              <a:t>Let your ears be attentive to the voice</a:t>
            </a:r>
          </a:p>
          <a:p>
            <a:pPr marL="0" indent="0" algn="ctr">
              <a:buNone/>
            </a:pPr>
            <a:r>
              <a:rPr lang="en-US" sz="1500" b="1" i="1" dirty="0">
                <a:latin typeface="Verdana Pro" panose="020B0604020202020204" pitchFamily="34" charset="0"/>
                <a:cs typeface="Times New Roman" panose="02020603050405020304" pitchFamily="18" charset="0"/>
              </a:rPr>
              <a:t>of my supplications!</a:t>
            </a:r>
          </a:p>
          <a:p>
            <a:pPr marL="0" indent="0" algn="ctr">
              <a:buNone/>
            </a:pPr>
            <a:r>
              <a:rPr lang="en-US" sz="1500" b="1" i="1" dirty="0">
                <a:latin typeface="Verdana Pro" panose="020B0604020202020204" pitchFamily="34" charset="0"/>
                <a:cs typeface="Times New Roman" panose="02020603050405020304" pitchFamily="18" charset="0"/>
              </a:rPr>
              <a:t>If you, O Lord, should mark iniquities,</a:t>
            </a:r>
          </a:p>
          <a:p>
            <a:pPr marL="0" indent="0" algn="ctr">
              <a:buNone/>
            </a:pPr>
            <a:r>
              <a:rPr lang="en-US" sz="1500" b="1" i="1" dirty="0">
                <a:latin typeface="Verdana Pro" panose="020B0604020202020204" pitchFamily="34" charset="0"/>
                <a:cs typeface="Times New Roman" panose="02020603050405020304" pitchFamily="18" charset="0"/>
              </a:rPr>
              <a:t>Lord, who could stand?</a:t>
            </a:r>
          </a:p>
          <a:p>
            <a:pPr marL="0" indent="0" algn="ctr">
              <a:buNone/>
            </a:pPr>
            <a:r>
              <a:rPr lang="en-US" sz="1500" b="1" i="1" dirty="0">
                <a:latin typeface="Verdana Pro" panose="020B0604020202020204" pitchFamily="34" charset="0"/>
                <a:cs typeface="Times New Roman" panose="02020603050405020304" pitchFamily="18" charset="0"/>
              </a:rPr>
              <a:t>But there is forgiveness with you,</a:t>
            </a:r>
          </a:p>
          <a:p>
            <a:pPr marL="0" indent="0" algn="ctr">
              <a:buNone/>
            </a:pPr>
            <a:r>
              <a:rPr lang="en-US" sz="1500" b="1" i="1" dirty="0">
                <a:latin typeface="Verdana Pro" panose="020B0604020202020204" pitchFamily="34" charset="0"/>
                <a:cs typeface="Times New Roman" panose="02020603050405020304" pitchFamily="18" charset="0"/>
              </a:rPr>
              <a:t>that you may be feared.</a:t>
            </a:r>
          </a:p>
          <a:p>
            <a:pPr marL="0" indent="0" algn="ctr">
              <a:buNone/>
            </a:pPr>
            <a:r>
              <a:rPr lang="en-US" sz="1500" b="1" i="1" dirty="0">
                <a:latin typeface="Verdana Pro" panose="020B0604020202020204" pitchFamily="34" charset="0"/>
                <a:cs typeface="Times New Roman" panose="02020603050405020304" pitchFamily="18" charset="0"/>
              </a:rPr>
              <a:t>I wait for the Lord, my soul waits,</a:t>
            </a:r>
          </a:p>
          <a:p>
            <a:pPr marL="0" indent="0" algn="ctr">
              <a:buNone/>
            </a:pPr>
            <a:r>
              <a:rPr lang="en-US" sz="1500" b="1" i="1" dirty="0">
                <a:latin typeface="Verdana Pro" panose="020B0604020202020204" pitchFamily="34" charset="0"/>
                <a:cs typeface="Times New Roman" panose="02020603050405020304" pitchFamily="18" charset="0"/>
              </a:rPr>
              <a:t>and in his word I hope;</a:t>
            </a:r>
          </a:p>
          <a:p>
            <a:pPr marL="0" indent="0" algn="ctr">
              <a:buNone/>
            </a:pPr>
            <a:r>
              <a:rPr lang="en-US" sz="1500" b="1" i="1" dirty="0">
                <a:latin typeface="Verdana Pro" panose="020B0604020202020204" pitchFamily="34" charset="0"/>
                <a:cs typeface="Times New Roman" panose="02020603050405020304" pitchFamily="18" charset="0"/>
              </a:rPr>
              <a:t>my soul waits for the Lord</a:t>
            </a:r>
          </a:p>
          <a:p>
            <a:pPr marL="0" indent="0" algn="ctr">
              <a:buNone/>
            </a:pPr>
            <a:r>
              <a:rPr lang="en-US" sz="1500" b="1" i="1" dirty="0">
                <a:latin typeface="Verdana Pro" panose="020B0604020202020204" pitchFamily="34" charset="0"/>
                <a:cs typeface="Times New Roman" panose="02020603050405020304" pitchFamily="18" charset="0"/>
              </a:rPr>
              <a:t>more than watchmen for the morning,</a:t>
            </a:r>
          </a:p>
          <a:p>
            <a:pPr marL="0" indent="0" algn="ctr">
              <a:buNone/>
            </a:pPr>
            <a:r>
              <a:rPr lang="en-US" sz="1500" b="1" i="1" dirty="0">
                <a:latin typeface="Verdana Pro" panose="020B0604020202020204" pitchFamily="34" charset="0"/>
                <a:cs typeface="Times New Roman" panose="02020603050405020304" pitchFamily="18" charset="0"/>
              </a:rPr>
              <a:t>more than watchmen for the morning.</a:t>
            </a:r>
          </a:p>
          <a:p>
            <a:pPr marL="0" indent="0" algn="ctr">
              <a:buNone/>
            </a:pPr>
            <a:r>
              <a:rPr lang="en-US" sz="1500" b="1" i="1" dirty="0">
                <a:latin typeface="Verdana Pro" panose="020B0604020202020204" pitchFamily="34" charset="0"/>
                <a:cs typeface="Times New Roman" panose="02020603050405020304" pitchFamily="18" charset="0"/>
              </a:rPr>
              <a:t>O Israel, hope in the Lord!</a:t>
            </a:r>
          </a:p>
          <a:p>
            <a:pPr marL="0" indent="0" algn="ctr">
              <a:buNone/>
            </a:pPr>
            <a:r>
              <a:rPr lang="en-US" sz="1500" b="1" i="1" dirty="0">
                <a:latin typeface="Verdana Pro" panose="020B0604020202020204" pitchFamily="34" charset="0"/>
                <a:cs typeface="Times New Roman" panose="02020603050405020304" pitchFamily="18" charset="0"/>
              </a:rPr>
              <a:t>For with the Lord there is mercy,</a:t>
            </a:r>
          </a:p>
          <a:p>
            <a:pPr marL="0" indent="0" algn="ctr">
              <a:buNone/>
            </a:pPr>
            <a:r>
              <a:rPr lang="en-US" sz="1500" b="1" i="1" dirty="0">
                <a:latin typeface="Verdana Pro" panose="020B0604020202020204" pitchFamily="34" charset="0"/>
                <a:cs typeface="Times New Roman" panose="02020603050405020304" pitchFamily="18" charset="0"/>
              </a:rPr>
              <a:t>and with him is plenteous redemption.</a:t>
            </a:r>
          </a:p>
          <a:p>
            <a:pPr marL="0" indent="0" algn="ctr">
              <a:buNone/>
            </a:pPr>
            <a:r>
              <a:rPr lang="en-US" sz="1500" b="1" i="1" dirty="0">
                <a:latin typeface="Verdana Pro" panose="020B0604020202020204" pitchFamily="34" charset="0"/>
                <a:cs typeface="Times New Roman" panose="02020603050405020304" pitchFamily="18" charset="0"/>
              </a:rPr>
              <a:t>And he will redeem Israel from all his iniquities.</a:t>
            </a:r>
          </a:p>
          <a:p>
            <a:pPr marL="0" indent="0" algn="ctr">
              <a:buNone/>
            </a:pPr>
            <a:r>
              <a:rPr lang="en-US" sz="1500" b="1" i="1" dirty="0">
                <a:latin typeface="Verdana Pro" panose="020B0604020202020204" pitchFamily="34" charset="0"/>
                <a:cs typeface="Times New Roman" panose="02020603050405020304" pitchFamily="18" charset="0"/>
              </a:rPr>
              <a:t>Amen.</a:t>
            </a:r>
          </a:p>
          <a:p>
            <a:pPr marL="0" indent="0" algn="ctr">
              <a:buNone/>
            </a:pPr>
            <a:r>
              <a:rPr lang="en-US" sz="1500" b="1" i="1" dirty="0">
                <a:latin typeface="Verdana Pro" panose="020B0604020202020204" pitchFamily="34" charset="0"/>
                <a:cs typeface="Times New Roman" panose="02020603050405020304" pitchFamily="18" charset="0"/>
              </a:rPr>
              <a:t>—Psalm 130</a:t>
            </a:r>
            <a:endParaRPr lang="en-US" sz="1500" dirty="0">
              <a:latin typeface="Verdana Pro"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671457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371600"/>
          </a:xfrm>
        </p:spPr>
        <p:txBody>
          <a:bodyPr>
            <a:normAutofit fontScale="90000"/>
          </a:bodyPr>
          <a:lstStyle/>
          <a:p>
            <a:r>
              <a:rPr lang="en-US" sz="5300" i="1" dirty="0" err="1">
                <a:latin typeface="Times New Roman" panose="02020603050405020304" pitchFamily="18" charset="0"/>
                <a:cs typeface="Times New Roman" panose="02020603050405020304" pitchFamily="18" charset="0"/>
              </a:rPr>
              <a:t>Cor</a:t>
            </a:r>
            <a:r>
              <a:rPr lang="en-US" sz="5300" i="1" dirty="0">
                <a:latin typeface="Times New Roman" panose="02020603050405020304" pitchFamily="18" charset="0"/>
                <a:cs typeface="Times New Roman" panose="02020603050405020304" pitchFamily="18" charset="0"/>
              </a:rPr>
              <a:t> ad </a:t>
            </a:r>
            <a:r>
              <a:rPr lang="en-US" sz="5300" i="1" dirty="0" err="1">
                <a:latin typeface="Times New Roman" panose="02020603050405020304" pitchFamily="18" charset="0"/>
                <a:cs typeface="Times New Roman" panose="02020603050405020304" pitchFamily="18" charset="0"/>
              </a:rPr>
              <a:t>Cor</a:t>
            </a:r>
            <a:r>
              <a:rPr lang="en-US" sz="5300" i="1" dirty="0">
                <a:latin typeface="Times New Roman" panose="02020603050405020304" pitchFamily="18" charset="0"/>
                <a:cs typeface="Times New Roman" panose="02020603050405020304" pitchFamily="18" charset="0"/>
              </a:rPr>
              <a:t> Loquitur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Heart Speaks to Heart</a:t>
            </a:r>
          </a:p>
        </p:txBody>
      </p:sp>
      <p:sp>
        <p:nvSpPr>
          <p:cNvPr id="3" name="Content Placeholder 2"/>
          <p:cNvSpPr>
            <a:spLocks noGrp="1"/>
          </p:cNvSpPr>
          <p:nvPr>
            <p:ph idx="1"/>
          </p:nvPr>
        </p:nvSpPr>
        <p:spPr>
          <a:xfrm>
            <a:off x="457200" y="2362200"/>
            <a:ext cx="8229600" cy="3763963"/>
          </a:xfrm>
        </p:spPr>
        <p:txBody>
          <a:bodyPr>
            <a:normAutofit fontScale="77500" lnSpcReduction="20000"/>
          </a:bodyPr>
          <a:lstStyle/>
          <a:p>
            <a:pPr marL="0" indent="0" algn="ctr">
              <a:buNone/>
            </a:pPr>
            <a:r>
              <a:rPr lang="en-US" sz="6600" i="1" dirty="0">
                <a:latin typeface="Times New Roman" panose="02020603050405020304" pitchFamily="18" charset="0"/>
                <a:cs typeface="Times New Roman" panose="02020603050405020304" pitchFamily="18" charset="0"/>
              </a:rPr>
              <a:t>Take a few minutes to </a:t>
            </a:r>
          </a:p>
          <a:p>
            <a:pPr marL="0" indent="0" algn="ctr">
              <a:buNone/>
            </a:pPr>
            <a:r>
              <a:rPr lang="en-US" sz="6600" i="1" dirty="0">
                <a:latin typeface="Times New Roman" panose="02020603050405020304" pitchFamily="18" charset="0"/>
                <a:cs typeface="Times New Roman" panose="02020603050405020304" pitchFamily="18" charset="0"/>
              </a:rPr>
              <a:t>re-connect and share </a:t>
            </a:r>
          </a:p>
          <a:p>
            <a:pPr marL="0" indent="0" algn="ctr">
              <a:buNone/>
            </a:pPr>
            <a:r>
              <a:rPr lang="en-US" sz="6600" i="1" dirty="0">
                <a:latin typeface="Times New Roman" panose="02020603050405020304" pitchFamily="18" charset="0"/>
                <a:cs typeface="Times New Roman" panose="02020603050405020304" pitchFamily="18" charset="0"/>
              </a:rPr>
              <a:t>how the Spirit has moved you </a:t>
            </a:r>
          </a:p>
          <a:p>
            <a:pPr marL="0" indent="0" algn="ctr">
              <a:buNone/>
            </a:pPr>
            <a:r>
              <a:rPr lang="en-US" sz="6600" i="1" dirty="0">
                <a:latin typeface="Times New Roman" panose="02020603050405020304" pitchFamily="18" charset="0"/>
                <a:cs typeface="Times New Roman" panose="02020603050405020304" pitchFamily="18" charset="0"/>
              </a:rPr>
              <a:t>in the time since our last meeting. </a:t>
            </a:r>
          </a:p>
        </p:txBody>
      </p:sp>
    </p:spTree>
    <p:extLst>
      <p:ext uri="{BB962C8B-B14F-4D97-AF65-F5344CB8AC3E}">
        <p14:creationId xmlns:p14="http://schemas.microsoft.com/office/powerpoint/2010/main" val="15187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401762"/>
            <a:ext cx="8229600" cy="5181600"/>
          </a:xfrm>
        </p:spPr>
        <p:txBody>
          <a:bodyPr>
            <a:noAutofit/>
          </a:bodyPr>
          <a:lstStyle/>
          <a:p>
            <a:pPr marL="0" indent="0" algn="just">
              <a:buNone/>
            </a:pPr>
            <a:r>
              <a:rPr lang="en-US" sz="2700" dirty="0">
                <a:latin typeface="Times New Roman" panose="02020603050405020304" pitchFamily="18" charset="0"/>
                <a:cs typeface="Times New Roman" panose="02020603050405020304" pitchFamily="18" charset="0"/>
              </a:rPr>
              <a:t>Have you ever received a “wake-up call” that inspired you</a:t>
            </a:r>
          </a:p>
          <a:p>
            <a:pPr marL="0" indent="0" algn="just">
              <a:buNone/>
            </a:pPr>
            <a:r>
              <a:rPr lang="en-US" sz="2700" dirty="0">
                <a:latin typeface="Times New Roman" panose="02020603050405020304" pitchFamily="18" charset="0"/>
                <a:cs typeface="Times New Roman" panose="02020603050405020304" pitchFamily="18" charset="0"/>
              </a:rPr>
              <a:t>to make a change in your life? Maybe it was something</a:t>
            </a:r>
          </a:p>
          <a:p>
            <a:pPr marL="0" indent="0" algn="just">
              <a:buNone/>
            </a:pPr>
            <a:r>
              <a:rPr lang="en-US" sz="2700" dirty="0">
                <a:latin typeface="Times New Roman" panose="02020603050405020304" pitchFamily="18" charset="0"/>
                <a:cs typeface="Times New Roman" panose="02020603050405020304" pitchFamily="18" charset="0"/>
              </a:rPr>
              <a:t>significant like a health issue that forced you to make better choices. Or perhaps a comment from a friend convinced you to take a different course of action on something. When we go off course in life, God often sends us a wake-up call to draw us back. But sometimes it’s difficult—even painful— to stop, listen, and turn around. Thankfully, God doesn’t ask us to do it on our own. He not only calls us home, but he also walks with us every step of the way.</a:t>
            </a:r>
          </a:p>
        </p:txBody>
      </p:sp>
    </p:spTree>
    <p:extLst>
      <p:ext uri="{BB962C8B-B14F-4D97-AF65-F5344CB8AC3E}">
        <p14:creationId xmlns:p14="http://schemas.microsoft.com/office/powerpoint/2010/main" val="373095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2971800"/>
          </a:xfrm>
        </p:spPr>
        <p:txBody>
          <a:bodyPr/>
          <a:lstStyle/>
          <a:p>
            <a:r>
              <a:rPr lang="en-US" dirty="0">
                <a:latin typeface="Times New Roman" panose="02020603050405020304" pitchFamily="18" charset="0"/>
                <a:cs typeface="Times New Roman" panose="02020603050405020304" pitchFamily="18" charset="0"/>
              </a:rPr>
              <a:t>Can you recall an experience that was a </a:t>
            </a:r>
          </a:p>
          <a:p>
            <a:pPr marL="0" indent="0">
              <a:buNone/>
            </a:pPr>
            <a:r>
              <a:rPr lang="en-US" dirty="0">
                <a:latin typeface="Times New Roman" panose="02020603050405020304" pitchFamily="18" charset="0"/>
                <a:cs typeface="Times New Roman" panose="02020603050405020304" pitchFamily="18" charset="0"/>
              </a:rPr>
              <a:t>    “wake-up” call in your life?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What do you believe is the most important thing about being a Christian?</a:t>
            </a:r>
          </a:p>
        </p:txBody>
      </p:sp>
      <p:sp>
        <p:nvSpPr>
          <p:cNvPr id="2" name="TextBox 1"/>
          <p:cNvSpPr txBox="1"/>
          <p:nvPr/>
        </p:nvSpPr>
        <p:spPr>
          <a:xfrm>
            <a:off x="381000" y="457200"/>
            <a:ext cx="8305800" cy="677108"/>
          </a:xfrm>
          <a:prstGeom prst="rect">
            <a:avLst/>
          </a:prstGeom>
          <a:noFill/>
        </p:spPr>
        <p:txBody>
          <a:bodyPr wrap="square" rtlCol="0">
            <a:spAutoFit/>
          </a:bodyPr>
          <a:lstStyle/>
          <a:p>
            <a:pPr algn="ctr"/>
            <a:r>
              <a:rPr lang="en-US" sz="3800" b="1" dirty="0">
                <a:latin typeface="Times New Roman" panose="02020603050405020304" pitchFamily="18" charset="0"/>
                <a:cs typeface="Times New Roman" panose="02020603050405020304" pitchFamily="18" charset="0"/>
              </a:rPr>
              <a:t>JOURNAL QUESTIONS</a:t>
            </a:r>
          </a:p>
        </p:txBody>
      </p:sp>
    </p:spTree>
    <p:extLst>
      <p:ext uri="{BB962C8B-B14F-4D97-AF65-F5344CB8AC3E}">
        <p14:creationId xmlns:p14="http://schemas.microsoft.com/office/powerpoint/2010/main" val="379356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 ONE</a:t>
            </a:r>
          </a:p>
        </p:txBody>
      </p:sp>
      <p:sp>
        <p:nvSpPr>
          <p:cNvPr id="3" name="Content Placeholder 2"/>
          <p:cNvSpPr>
            <a:spLocks noGrp="1"/>
          </p:cNvSpPr>
          <p:nvPr>
            <p:ph idx="1"/>
          </p:nvPr>
        </p:nvSpPr>
        <p:spPr/>
        <p:txBody>
          <a:bodyPr/>
          <a:lstStyle/>
          <a:p>
            <a:pPr marL="0" indent="0" algn="ctr">
              <a:buNone/>
            </a:pPr>
            <a:r>
              <a:rPr lang="en-US" dirty="0"/>
              <a:t>Please open FORMED and view </a:t>
            </a:r>
            <a:r>
              <a:rPr lang="en-US" i="1" dirty="0"/>
              <a:t>Forgiven</a:t>
            </a:r>
          </a:p>
          <a:p>
            <a:pPr marL="0" indent="0" algn="ctr">
              <a:buNone/>
            </a:pPr>
            <a:r>
              <a:rPr lang="en-US" dirty="0"/>
              <a:t>Session One</a:t>
            </a:r>
          </a:p>
          <a:p>
            <a:pPr marL="0" indent="0" algn="ctr">
              <a:buNone/>
            </a:pPr>
            <a:r>
              <a:rPr lang="en-US" dirty="0"/>
              <a:t>Pausing at 17:26</a:t>
            </a:r>
          </a:p>
          <a:p>
            <a:pPr marL="0" indent="0" algn="ctr">
              <a:buNone/>
            </a:pPr>
            <a:endParaRPr lang="en-US" dirty="0"/>
          </a:p>
          <a:p>
            <a:pPr marL="0" indent="0" algn="ctr">
              <a:buNone/>
            </a:pPr>
            <a:r>
              <a:rPr lang="en-US" sz="4200" b="1" i="1" dirty="0"/>
              <a:t>Forgiven </a:t>
            </a:r>
          </a:p>
          <a:p>
            <a:pPr marL="0" indent="0" algn="ctr">
              <a:buNone/>
            </a:pPr>
            <a:r>
              <a:rPr lang="en-US" dirty="0">
                <a:hlinkClick r:id="rId2"/>
              </a:rPr>
              <a:t>Session 1: </a:t>
            </a:r>
            <a:r>
              <a:rPr lang="en-US" i="1" dirty="0">
                <a:hlinkClick r:id="rId2"/>
              </a:rPr>
              <a:t>Where Are You?</a:t>
            </a:r>
            <a:endParaRPr lang="en-US" i="1" dirty="0"/>
          </a:p>
        </p:txBody>
      </p:sp>
    </p:spTree>
    <p:extLst>
      <p:ext uri="{BB962C8B-B14F-4D97-AF65-F5344CB8AC3E}">
        <p14:creationId xmlns:p14="http://schemas.microsoft.com/office/powerpoint/2010/main" val="3251209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9762"/>
          </a:xfrm>
        </p:spPr>
        <p:txBody>
          <a:bodyPr>
            <a:noAutofit/>
          </a:bodyPr>
          <a:lstStyle/>
          <a:p>
            <a:r>
              <a:rPr lang="en-US" sz="4000" b="1" dirty="0">
                <a:latin typeface="Times New Roman" panose="02020603050405020304" pitchFamily="18" charset="0"/>
                <a:cs typeface="Times New Roman" panose="02020603050405020304" pitchFamily="18" charset="0"/>
              </a:rPr>
              <a:t>OUTLINE</a:t>
            </a:r>
          </a:p>
        </p:txBody>
      </p:sp>
      <p:sp>
        <p:nvSpPr>
          <p:cNvPr id="3" name="Content Placeholder 2"/>
          <p:cNvSpPr>
            <a:spLocks noGrp="1"/>
          </p:cNvSpPr>
          <p:nvPr>
            <p:ph idx="1"/>
          </p:nvPr>
        </p:nvSpPr>
        <p:spPr>
          <a:xfrm>
            <a:off x="457200" y="1371600"/>
            <a:ext cx="8229600" cy="49530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I</a:t>
            </a:r>
            <a:r>
              <a:rPr lang="en-US" sz="44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Wake-up Call</a:t>
            </a:r>
          </a:p>
          <a:p>
            <a:pPr marL="400050" lvl="1" indent="0">
              <a:buNone/>
            </a:pPr>
            <a:r>
              <a:rPr lang="en-US" dirty="0">
                <a:latin typeface="Times New Roman" panose="02020603050405020304" pitchFamily="18" charset="0"/>
                <a:cs typeface="Times New Roman" panose="02020603050405020304" pitchFamily="18" charset="0"/>
              </a:rPr>
              <a:t>A. Guilt can be God’s way of getting our attention</a:t>
            </a:r>
          </a:p>
          <a:p>
            <a:pPr marL="400050" lvl="1" indent="0">
              <a:buNone/>
            </a:pPr>
            <a:r>
              <a:rPr lang="en-US" dirty="0">
                <a:latin typeface="Times New Roman" panose="02020603050405020304" pitchFamily="18" charset="0"/>
                <a:cs typeface="Times New Roman" panose="02020603050405020304" pitchFamily="18" charset="0"/>
              </a:rPr>
              <a:t>B. Signals that something needs to change</a:t>
            </a:r>
          </a:p>
          <a:p>
            <a:pPr marL="400050" lvl="1" indent="0">
              <a:buNone/>
            </a:pPr>
            <a:r>
              <a:rPr lang="en-US" dirty="0">
                <a:latin typeface="Times New Roman" panose="02020603050405020304" pitchFamily="18" charset="0"/>
                <a:cs typeface="Times New Roman" panose="02020603050405020304" pitchFamily="18" charset="0"/>
              </a:rPr>
              <a:t>C. How do we handle guilt?</a:t>
            </a:r>
          </a:p>
          <a:p>
            <a:pPr marL="800100" lvl="2" indent="0">
              <a:buNone/>
            </a:pPr>
            <a:r>
              <a:rPr lang="en-US" sz="2800" dirty="0">
                <a:latin typeface="Times New Roman" panose="02020603050405020304" pitchFamily="18" charset="0"/>
                <a:cs typeface="Times New Roman" panose="02020603050405020304" pitchFamily="18" charset="0"/>
              </a:rPr>
              <a:t>1. Find distractions</a:t>
            </a:r>
          </a:p>
          <a:p>
            <a:pPr marL="800100" lvl="2" indent="0">
              <a:buNone/>
            </a:pPr>
            <a:r>
              <a:rPr lang="en-US" sz="2800" dirty="0">
                <a:latin typeface="Times New Roman" panose="02020603050405020304" pitchFamily="18" charset="0"/>
                <a:cs typeface="Times New Roman" panose="02020603050405020304" pitchFamily="18" charset="0"/>
              </a:rPr>
              <a:t>2. Rationalize our behavior</a:t>
            </a:r>
          </a:p>
          <a:p>
            <a:pPr marL="800100" lvl="2" indent="0">
              <a:buNone/>
            </a:pPr>
            <a:r>
              <a:rPr lang="en-US" sz="2800" dirty="0">
                <a:latin typeface="Times New Roman" panose="02020603050405020304" pitchFamily="18" charset="0"/>
                <a:cs typeface="Times New Roman" panose="02020603050405020304" pitchFamily="18" charset="0"/>
              </a:rPr>
              <a:t>3. Blame others</a:t>
            </a:r>
          </a:p>
          <a:p>
            <a:pPr marL="800100" lvl="2" indent="0">
              <a:buNone/>
            </a:pPr>
            <a:r>
              <a:rPr lang="en-US" sz="2800" dirty="0">
                <a:latin typeface="Times New Roman" panose="02020603050405020304" pitchFamily="18" charset="0"/>
                <a:cs typeface="Times New Roman" panose="02020603050405020304" pitchFamily="18" charset="0"/>
              </a:rPr>
              <a:t>4. Admit we’re wrong</a:t>
            </a:r>
          </a:p>
        </p:txBody>
      </p:sp>
    </p:spTree>
    <p:extLst>
      <p:ext uri="{BB962C8B-B14F-4D97-AF65-F5344CB8AC3E}">
        <p14:creationId xmlns:p14="http://schemas.microsoft.com/office/powerpoint/2010/main" val="312064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1</a:t>
            </a:r>
          </a:p>
        </p:txBody>
      </p:sp>
      <p:sp>
        <p:nvSpPr>
          <p:cNvPr id="3" name="Content Placeholder 2"/>
          <p:cNvSpPr>
            <a:spLocks noGrp="1"/>
          </p:cNvSpPr>
          <p:nvPr>
            <p:ph idx="1"/>
          </p:nvPr>
        </p:nvSpPr>
        <p:spPr>
          <a:xfrm>
            <a:off x="457200" y="1166018"/>
            <a:ext cx="8229600" cy="4525963"/>
          </a:xfrm>
        </p:spPr>
        <p:txBody>
          <a:bodyPr>
            <a:normAutofit/>
          </a:bodyPr>
          <a:lstStyle/>
          <a:p>
            <a:pPr>
              <a:spcBef>
                <a:spcPts val="0"/>
              </a:spcBef>
            </a:pPr>
            <a:endParaRPr lang="en-US" sz="2800" dirty="0"/>
          </a:p>
          <a:p>
            <a:pPr marL="0" indent="0">
              <a:spcBef>
                <a:spcPts val="0"/>
              </a:spcBef>
              <a:buNone/>
            </a:pPr>
            <a:endParaRPr lang="en-US" dirty="0"/>
          </a:p>
        </p:txBody>
      </p:sp>
      <p:sp>
        <p:nvSpPr>
          <p:cNvPr id="4" name="TextBox 3">
            <a:extLst>
              <a:ext uri="{FF2B5EF4-FFF2-40B4-BE49-F238E27FC236}">
                <a16:creationId xmlns:a16="http://schemas.microsoft.com/office/drawing/2014/main" id="{91BACE39-53B5-4B55-B6DD-CEFAF3895CD1}"/>
              </a:ext>
            </a:extLst>
          </p:cNvPr>
          <p:cNvSpPr txBox="1"/>
          <p:nvPr/>
        </p:nvSpPr>
        <p:spPr>
          <a:xfrm>
            <a:off x="685800" y="1782762"/>
            <a:ext cx="7543800" cy="455509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How have you rationalized a sinful habit?</a:t>
            </a:r>
          </a:p>
          <a:p>
            <a:pPr marL="285750" indent="-28575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Have you ever been blamed for the sins of another?  How did you react?</a:t>
            </a:r>
          </a:p>
          <a:p>
            <a:pPr marL="285750" indent="-28575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What sorts of excuses have you heard for someone’s sinful behavior?</a:t>
            </a:r>
          </a:p>
          <a:p>
            <a:pPr marL="285750" indent="-28575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How do you distract yourself when you feel guilt about a situation?</a:t>
            </a:r>
          </a:p>
          <a:p>
            <a:pPr marL="285750" indent="-28575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what ways does our culture invite us to ignore our consciences?</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4819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1720</Words>
  <Application>Microsoft Office PowerPoint</Application>
  <PresentationFormat>On-screen Show (4:3)</PresentationFormat>
  <Paragraphs>151</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Verdana Pro</vt:lpstr>
      <vt:lpstr>Office Theme</vt:lpstr>
      <vt:lpstr>PLEASE SIGN IN</vt:lpstr>
      <vt:lpstr>FORGIVEN Episode 1 Where Are You?</vt:lpstr>
      <vt:lpstr>Opening Prayer</vt:lpstr>
      <vt:lpstr>Cor ad Cor Loquitur Heart Speaks to Heart</vt:lpstr>
      <vt:lpstr>Introduction</vt:lpstr>
      <vt:lpstr>PowerPoint Presentation</vt:lpstr>
      <vt:lpstr>PART ONE</vt:lpstr>
      <vt:lpstr>OUTLINE</vt:lpstr>
      <vt:lpstr>Reflection 1</vt:lpstr>
      <vt:lpstr>PART TWO</vt:lpstr>
      <vt:lpstr>OUTLINE</vt:lpstr>
      <vt:lpstr>Reflection 2</vt:lpstr>
      <vt:lpstr>PowerPoint Presentation</vt:lpstr>
      <vt:lpstr>SCRIPTURE</vt:lpstr>
      <vt:lpstr>PowerPoint Presentation</vt:lpstr>
      <vt:lpstr>PowerPoint Presentation</vt:lpstr>
      <vt:lpstr>Prayer Partners</vt:lpstr>
      <vt:lpstr>BEFORE WE MEET AGAIN</vt:lpstr>
      <vt:lpstr>HOMEWORK</vt:lpstr>
      <vt:lpstr>HOMEWORK</vt:lpstr>
      <vt:lpstr>PowerPoint Presentation</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Javier Benitez</dc:creator>
  <cp:lastModifiedBy>javier_benitez2@att.net</cp:lastModifiedBy>
  <cp:revision>67</cp:revision>
  <dcterms:created xsi:type="dcterms:W3CDTF">2019-07-05T15:45:36Z</dcterms:created>
  <dcterms:modified xsi:type="dcterms:W3CDTF">2020-01-10T19:23:01Z</dcterms:modified>
</cp:coreProperties>
</file>