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8" r:id="rId2"/>
    <p:sldId id="260" r:id="rId3"/>
    <p:sldId id="279" r:id="rId4"/>
    <p:sldId id="261" r:id="rId5"/>
    <p:sldId id="272" r:id="rId6"/>
    <p:sldId id="262" r:id="rId7"/>
    <p:sldId id="258" r:id="rId8"/>
    <p:sldId id="275" r:id="rId9"/>
    <p:sldId id="259" r:id="rId10"/>
    <p:sldId id="264" r:id="rId11"/>
    <p:sldId id="277" r:id="rId12"/>
    <p:sldId id="266" r:id="rId13"/>
    <p:sldId id="263" r:id="rId14"/>
    <p:sldId id="267" r:id="rId15"/>
    <p:sldId id="268" r:id="rId16"/>
    <p:sldId id="270" r:id="rId17"/>
    <p:sldId id="273" r:id="rId18"/>
    <p:sldId id="274" r:id="rId19"/>
    <p:sldId id="269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B7A22-0E4E-45CE-9630-97A2717F840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E1C5C-87E5-4C70-9E2C-F4E40732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6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E1C5C-87E5-4C70-9E2C-F4E4073217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57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E1C5C-87E5-4C70-9E2C-F4E4073217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85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read slowly twice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E1C5C-87E5-4C70-9E2C-F4E4073217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6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2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1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7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3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5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4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2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5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7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7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7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50255-7746-4EFE-B2DF-1855E763FA49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E99F8-7A11-4436-850A-57FD68F2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5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ed.org/catholic-programs/5ac5564c60ba331000593b39/5ac5490360ba331000593b3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cb.org/bible/readings/102719.cfm" TargetMode="External"/><Relationship Id="rId2" Type="http://schemas.openxmlformats.org/officeDocument/2006/relationships/hyperlink" Target="http://www.usccb.org/bible/reading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cb.org/bible/readings/bible/luke/18: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ed.org/catholic-programs/5ac5564c60ba331000593b39/5ac54cc160ba331000593b3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ed.org/catholic-programs/5ac5564c60ba331000593b39/5ac5490360ba331000593b3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30480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PRESENCE</a:t>
            </a:r>
            <a:b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Episode 3</a:t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Bread for the Journey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343400"/>
            <a:ext cx="6400800" cy="1752600"/>
          </a:xfrm>
        </p:spPr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Nativity Communities of Faith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Fall 2019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TWO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Please open FORMED and view </a:t>
            </a:r>
            <a:r>
              <a:rPr lang="en-US" i="1" dirty="0" smtClean="0"/>
              <a:t>Presence </a:t>
            </a:r>
          </a:p>
          <a:p>
            <a:pPr marL="0" indent="0" algn="ctr">
              <a:buNone/>
            </a:pPr>
            <a:r>
              <a:rPr lang="en-US" dirty="0" smtClean="0"/>
              <a:t>Session Two, beginning at chapter 4</a:t>
            </a:r>
          </a:p>
          <a:p>
            <a:pPr marL="0" indent="0" algn="ctr">
              <a:buNone/>
            </a:pPr>
            <a:r>
              <a:rPr lang="en-US" dirty="0" smtClean="0"/>
              <a:t>Resume at 18:45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200" b="1" i="1" dirty="0" smtClean="0"/>
              <a:t>Presence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Session 3: Food for the </a:t>
            </a:r>
            <a:r>
              <a:rPr lang="en-US" dirty="0" smtClean="0">
                <a:hlinkClick r:id="rId2"/>
              </a:rPr>
              <a:t>Journey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4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Gotham-Bold"/>
              </a:rPr>
              <a:t>IV. Our participation in Mass</a:t>
            </a:r>
          </a:p>
          <a:p>
            <a:pPr marL="400050" lvl="1" indent="0">
              <a:buNone/>
            </a:pPr>
            <a:r>
              <a:rPr lang="en-US" b="1" dirty="0">
                <a:latin typeface="Gotham-Bold"/>
              </a:rPr>
              <a:t>A. </a:t>
            </a:r>
            <a:r>
              <a:rPr lang="en-US" dirty="0">
                <a:latin typeface="Gotham-Book"/>
              </a:rPr>
              <a:t>Colossians 1:24—we participate in Christ’s sacrifice</a:t>
            </a:r>
          </a:p>
          <a:p>
            <a:pPr marL="400050" lvl="1" indent="0">
              <a:buNone/>
            </a:pPr>
            <a:r>
              <a:rPr lang="en-US" b="1" dirty="0">
                <a:latin typeface="Gotham-Bold"/>
              </a:rPr>
              <a:t>B. </a:t>
            </a:r>
            <a:r>
              <a:rPr lang="en-US" dirty="0">
                <a:latin typeface="Gotham-Book"/>
              </a:rPr>
              <a:t>Intentionally giving ourselves back to God when we receive the Eucharist</a:t>
            </a:r>
          </a:p>
          <a:p>
            <a:pPr marL="400050" lvl="1" indent="0">
              <a:buNone/>
            </a:pPr>
            <a:r>
              <a:rPr lang="en-US" b="1" dirty="0">
                <a:latin typeface="Gotham-Bold"/>
              </a:rPr>
              <a:t>C. </a:t>
            </a:r>
            <a:r>
              <a:rPr lang="en-US" dirty="0">
                <a:latin typeface="Gotham-Book"/>
              </a:rPr>
              <a:t>The Eucharist is our offering of thanksgiving to God</a:t>
            </a:r>
          </a:p>
          <a:p>
            <a:pPr marL="0" indent="0">
              <a:buNone/>
            </a:pPr>
            <a:r>
              <a:rPr lang="en-US" b="1" dirty="0">
                <a:latin typeface="Gotham-Bold"/>
              </a:rPr>
              <a:t>V. Eucharistic adoration</a:t>
            </a:r>
          </a:p>
          <a:p>
            <a:pPr marL="400050" lvl="1" indent="0">
              <a:buNone/>
            </a:pPr>
            <a:r>
              <a:rPr lang="en-US" b="1" dirty="0">
                <a:latin typeface="Gotham-Bold"/>
              </a:rPr>
              <a:t>A. </a:t>
            </a:r>
            <a:r>
              <a:rPr lang="en-US" dirty="0">
                <a:latin typeface="Gotham-Book"/>
              </a:rPr>
              <a:t>“I look at Jesus, and Jesus looks at me”</a:t>
            </a:r>
          </a:p>
          <a:p>
            <a:pPr marL="400050" lvl="1" indent="0">
              <a:buNone/>
            </a:pPr>
            <a:r>
              <a:rPr lang="en-US" b="1" dirty="0">
                <a:latin typeface="Gotham-Bold"/>
              </a:rPr>
              <a:t>B. </a:t>
            </a:r>
            <a:r>
              <a:rPr lang="en-US" dirty="0">
                <a:latin typeface="Gotham-Book"/>
              </a:rPr>
              <a:t>Jesus is present in every Tabernacle, waiting for us</a:t>
            </a:r>
          </a:p>
          <a:p>
            <a:pPr marL="0" indent="0">
              <a:buNone/>
            </a:pPr>
            <a:r>
              <a:rPr lang="en-US" b="1" dirty="0">
                <a:latin typeface="Gotham-Bold"/>
              </a:rPr>
              <a:t>VI. Sent forth</a:t>
            </a:r>
          </a:p>
          <a:p>
            <a:pPr marL="914400" lvl="1" indent="-514350">
              <a:buAutoNum type="alphaUcPeriod"/>
            </a:pPr>
            <a:r>
              <a:rPr lang="en-US" i="1" dirty="0" err="1" smtClean="0">
                <a:latin typeface="Gotham-BookItalic"/>
              </a:rPr>
              <a:t>Ite</a:t>
            </a:r>
            <a:r>
              <a:rPr lang="en-US" i="1" dirty="0">
                <a:latin typeface="Gotham-BookItalic"/>
              </a:rPr>
              <a:t>, </a:t>
            </a:r>
            <a:r>
              <a:rPr lang="en-US" i="1" dirty="0" err="1">
                <a:latin typeface="Gotham-BookItalic"/>
              </a:rPr>
              <a:t>missa</a:t>
            </a:r>
            <a:r>
              <a:rPr lang="en-US" i="1" dirty="0">
                <a:latin typeface="Gotham-BookItalic"/>
              </a:rPr>
              <a:t> </a:t>
            </a:r>
            <a:r>
              <a:rPr lang="en-US" i="1" dirty="0" err="1">
                <a:latin typeface="Gotham-BookItalic"/>
              </a:rPr>
              <a:t>est</a:t>
            </a:r>
            <a:r>
              <a:rPr lang="en-US" dirty="0">
                <a:latin typeface="Gotham-Book"/>
              </a:rPr>
              <a:t>—we are sent out from Mass with </a:t>
            </a:r>
            <a:r>
              <a:rPr lang="en-US" dirty="0" smtClean="0">
                <a:latin typeface="Gotham-Book"/>
              </a:rPr>
              <a:t>a</a:t>
            </a:r>
          </a:p>
          <a:p>
            <a:pPr marL="400050" lvl="1" indent="0">
              <a:buNone/>
            </a:pPr>
            <a:r>
              <a:rPr lang="en-US" dirty="0">
                <a:latin typeface="Gotham-Book"/>
              </a:rPr>
              <a:t> </a:t>
            </a:r>
            <a:r>
              <a:rPr lang="en-US" dirty="0" smtClean="0">
                <a:latin typeface="Gotham-Book"/>
              </a:rPr>
              <a:t>    purpose</a:t>
            </a:r>
            <a:endParaRPr lang="en-US" dirty="0">
              <a:latin typeface="Gotham-Book"/>
            </a:endParaRPr>
          </a:p>
          <a:p>
            <a:pPr marL="400050" lvl="1" indent="0">
              <a:buNone/>
            </a:pPr>
            <a:r>
              <a:rPr lang="en-US" b="1" dirty="0">
                <a:latin typeface="Gotham-Bold"/>
              </a:rPr>
              <a:t>B. </a:t>
            </a:r>
            <a:r>
              <a:rPr lang="en-US" dirty="0">
                <a:latin typeface="Gotham-Book"/>
              </a:rPr>
              <a:t>The world needs us to share what we have received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968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Reflection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was one thing from the video that you heard for the first time or that was an “aha” moment for you?</a:t>
            </a:r>
          </a:p>
          <a:p>
            <a:r>
              <a:rPr lang="en-US" dirty="0"/>
              <a:t>How do we participate in the sacrifice of Jesus in the Eucharist</a:t>
            </a:r>
            <a:r>
              <a:rPr lang="en-US" dirty="0" smtClean="0"/>
              <a:t>?  What </a:t>
            </a:r>
            <a:r>
              <a:rPr lang="en-US" dirty="0"/>
              <a:t>are some practical ways to be intentional about participating in this way</a:t>
            </a:r>
            <a:r>
              <a:rPr lang="en-US" dirty="0" smtClean="0"/>
              <a:t>?</a:t>
            </a:r>
          </a:p>
          <a:p>
            <a:r>
              <a:rPr lang="en-US" dirty="0" smtClean="0"/>
              <a:t>Have you ever experienced Eucharistic Adoration?  How does it make you feel?</a:t>
            </a:r>
          </a:p>
          <a:p>
            <a:r>
              <a:rPr lang="en-US" dirty="0"/>
              <a:t>At the end of Mass, we are dismissed with a purpose. What is our </a:t>
            </a:r>
            <a:r>
              <a:rPr lang="en-US" dirty="0" smtClean="0"/>
              <a:t>mission when </a:t>
            </a:r>
            <a:r>
              <a:rPr lang="en-US" dirty="0"/>
              <a:t>we leave Mass? What can we do to live out this mission</a:t>
            </a:r>
            <a:r>
              <a:rPr lang="en-US" dirty="0" smtClean="0"/>
              <a:t>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us the scripture for the coming Sunday.  You can find it at the USCCB website: click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here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gospel 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Sunday, Oct 27, 2019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the next slide…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74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addressed this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parable to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who were convinced of their own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righteousness and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despised everyone else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"Two people went up to the temple area to pray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one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a Pharisee and the other was a tax collector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Pharisee took up his position and spoke this prayer to himself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'O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God, I thank you that I am not like the rest of humanity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 greedy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dishonest, adulterous -- or even like this tax collector.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 twice a week, and I pay tithes on my whole income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.‘  But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tax collector stood off at a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and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not even raise his eyes to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heaven but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beat his breast and prayed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'O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God, be merciful to me a sinner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.‘  I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 you, the latter went home justified, not the former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for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whoever exalts himself will be humbled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one who humbles himself will be exalted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."   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Lk 18:9-14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221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part of this scripture passage spoke to your heart today?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attitude should we take before the Eucharist?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are you like the Pharisee?  When are you like the Tax Collector?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0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Prayer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9717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Put your name and your petitions on a slip of paper or a card.  Fold and throw your cards into a basket, then choose the card of a group member for whom, and for whose intentions, you will pray in the coming weeks.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1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816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MATTER, FORM, AND MINISTER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sacrament has essential elements that are necessary for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sacrament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valid. The matter of a sacrament is the tangible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part—the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used and the action performed. The form is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spoken words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go along with the matter. And a sacrament is only valid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administered by someone with the authority to do so.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Eucharist, the matter is bread made from wheat flour and wine made from grapes (in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a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little water has been mixed). Once consecrated they are referred to as the two Eucharistic species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In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Latin Church the bread is unleavened; in the Eastern Churches it is leavened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of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Eucharist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words of Consecration (“This is my body,” and “This is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chalice of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blood”), which are found in the Eucharistic Prayer within the Mass. This is the account of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Jesus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said and did at the Last Supper.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minister of the Eucharist is a validly ordained bishop or priest, acting under the authority of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bishop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Only a bishop or priest can offer the prayers of the Mass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preside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the Sacrament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When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priest takes bread and wine and with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intent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consecrate them speaks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 of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Consecration, the bread and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wine become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Body, Blood, Soul, and Divinity of our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 Jesus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Christ.</a:t>
            </a:r>
          </a:p>
        </p:txBody>
      </p:sp>
    </p:spTree>
    <p:extLst>
      <p:ext uri="{BB962C8B-B14F-4D97-AF65-F5344CB8AC3E}">
        <p14:creationId xmlns:p14="http://schemas.microsoft.com/office/powerpoint/2010/main" val="1111033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13716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is the Eucharist only valid if the matter is bread and wine?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is it essential that the priest use the exact words of consecration every time?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there be a Catholic Church without bishops or priests?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590" y="3810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 QUESTIONS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115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MEET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Watch Presence   </a:t>
            </a:r>
            <a:r>
              <a:rPr lang="en-US" dirty="0" smtClean="0">
                <a:hlinkClick r:id="rId2"/>
              </a:rPr>
              <a:t>Bonus: Biblical Foundations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Download and use the </a:t>
            </a:r>
            <a:r>
              <a:rPr lang="en-US" dirty="0" smtClean="0">
                <a:hlinkClick r:id="rId2"/>
              </a:rPr>
              <a:t>Study Guide</a:t>
            </a:r>
            <a:endParaRPr lang="en-US" dirty="0" smtClean="0"/>
          </a:p>
          <a:p>
            <a:pPr lvl="1"/>
            <a:r>
              <a:rPr lang="en-US" dirty="0"/>
              <a:t>Scroll down, click on “Participant Materials” and then on “Study Guide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Pray for you prayer partner’s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6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Prayer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US" sz="4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Stay </a:t>
            </a:r>
            <a:r>
              <a:rPr lang="en-US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me, Lord,</a:t>
            </a:r>
          </a:p>
          <a:p>
            <a:pPr marL="0" indent="0" algn="ctr">
              <a:buNone/>
            </a:pPr>
            <a:r>
              <a:rPr lang="en-US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it is necessary to have You present so that I do not forget You.</a:t>
            </a:r>
          </a:p>
          <a:p>
            <a:pPr marL="0" indent="0" algn="ctr">
              <a:buNone/>
            </a:pPr>
            <a:r>
              <a:rPr lang="en-US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know how easily I abandon You.</a:t>
            </a:r>
          </a:p>
          <a:p>
            <a:pPr marL="0" indent="0" algn="ctr">
              <a:buNone/>
            </a:pPr>
            <a:r>
              <a:rPr lang="en-US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 with me, Lord,</a:t>
            </a:r>
          </a:p>
          <a:p>
            <a:pPr marL="0" indent="0" algn="ctr">
              <a:buNone/>
            </a:pPr>
            <a:r>
              <a:rPr lang="en-US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 am weak and I need Your strength, that I may not fall so often.</a:t>
            </a:r>
          </a:p>
          <a:p>
            <a:pPr marL="0" indent="0" algn="ctr">
              <a:buNone/>
            </a:pPr>
            <a:r>
              <a:rPr lang="en-US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 with me, Lord,</a:t>
            </a:r>
          </a:p>
          <a:p>
            <a:pPr marL="0" indent="0" algn="ctr">
              <a:buNone/>
            </a:pPr>
            <a:r>
              <a:rPr lang="en-US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You are my life, and without You, I am without fervor.</a:t>
            </a:r>
          </a:p>
          <a:p>
            <a:pPr marL="0" indent="0" algn="ctr">
              <a:buNone/>
            </a:pPr>
            <a:r>
              <a:rPr lang="en-US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 with me, Lord,</a:t>
            </a:r>
          </a:p>
          <a:p>
            <a:pPr marL="0" indent="0" algn="ctr">
              <a:buNone/>
            </a:pPr>
            <a:r>
              <a:rPr lang="en-US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You are my light, and without You, I am in darkness.</a:t>
            </a:r>
          </a:p>
          <a:p>
            <a:pPr marL="0" indent="0" algn="ctr">
              <a:buNone/>
            </a:pPr>
            <a:r>
              <a:rPr lang="en-US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 with me Lord,</a:t>
            </a:r>
          </a:p>
          <a:p>
            <a:pPr marL="0" indent="0" algn="ctr">
              <a:buNone/>
            </a:pPr>
            <a:r>
              <a:rPr lang="en-US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show me Your will.</a:t>
            </a:r>
          </a:p>
          <a:p>
            <a:pPr marL="0" indent="0" algn="ctr">
              <a:buNone/>
            </a:pPr>
            <a:r>
              <a:rPr lang="en-US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 with me, Lord,</a:t>
            </a:r>
          </a:p>
          <a:p>
            <a:pPr marL="0" indent="0" algn="ctr">
              <a:buNone/>
            </a:pPr>
            <a:r>
              <a:rPr lang="en-US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that I hear Your voice and follow You</a:t>
            </a:r>
            <a:r>
              <a:rPr lang="en-US" sz="4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rved Down Arrow 3"/>
          <p:cNvSpPr/>
          <p:nvPr/>
        </p:nvSpPr>
        <p:spPr>
          <a:xfrm>
            <a:off x="7543800" y="6019800"/>
            <a:ext cx="608076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45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CLOSING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Bread, Good Shepherd, tend us,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Jesus, of thy love befriend us,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 refresh us, thou defend us,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Thine eternal goodness send us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land of life to see: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 who all things canst and </a:t>
            </a:r>
            <a:r>
              <a:rPr lang="en-US" sz="4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knowest</a:t>
            </a: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on earth such food </a:t>
            </a:r>
            <a:r>
              <a:rPr lang="en-US" sz="4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bestowest</a:t>
            </a: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 us with thy saints, though lowest,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the </a:t>
            </a:r>
            <a:r>
              <a:rPr lang="en-US" sz="4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heav’nly</a:t>
            </a: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feast thou </a:t>
            </a:r>
            <a:r>
              <a:rPr lang="en-US" sz="4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showest</a:t>
            </a: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Fellow heirs and guests to be.</a:t>
            </a:r>
          </a:p>
          <a:p>
            <a:pPr marL="0" indent="0" algn="ctr">
              <a:buNone/>
            </a:pPr>
            <a:r>
              <a:rPr lang="en-US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Amen.</a:t>
            </a:r>
          </a:p>
          <a:p>
            <a:pPr marL="0" indent="0" algn="ctr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—from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Lauda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Sion by Saint Thomas Aquinas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172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 with me, Lord,</a:t>
            </a:r>
          </a:p>
          <a:p>
            <a:pPr marL="0" indent="0" algn="ctr">
              <a:buNone/>
            </a:pPr>
            <a:r>
              <a:rPr lang="en-US" sz="3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 desire to love You very much, and always to be in Your company.</a:t>
            </a:r>
          </a:p>
          <a:p>
            <a:pPr marL="0" indent="0" algn="ctr">
              <a:buNone/>
            </a:pPr>
            <a:r>
              <a:rPr lang="en-US" sz="3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 with me, Lord,</a:t>
            </a:r>
          </a:p>
          <a:p>
            <a:pPr marL="0" indent="0" algn="ctr">
              <a:buNone/>
            </a:pPr>
            <a:r>
              <a:rPr lang="en-US" sz="3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wish me to be faithful to You.</a:t>
            </a:r>
          </a:p>
          <a:p>
            <a:pPr marL="0" indent="0" algn="ctr">
              <a:buNone/>
            </a:pPr>
            <a:r>
              <a:rPr lang="en-US" sz="3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me recognize You as Your disciples did at the breaking of the bread,</a:t>
            </a:r>
          </a:p>
          <a:p>
            <a:pPr marL="0" indent="0" algn="ctr">
              <a:buNone/>
            </a:pPr>
            <a:r>
              <a:rPr lang="en-US" sz="3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that the Eucharistic Communion be the light which disperses the darkness,</a:t>
            </a:r>
          </a:p>
          <a:p>
            <a:pPr marL="0" indent="0" algn="ctr">
              <a:buNone/>
            </a:pPr>
            <a:r>
              <a:rPr lang="en-US" sz="3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force which sustains me, the unique joy of my heart.</a:t>
            </a:r>
          </a:p>
          <a:p>
            <a:pPr marL="0" indent="0" algn="ctr">
              <a:buNone/>
            </a:pPr>
            <a:r>
              <a:rPr lang="en-US" sz="3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 with me, Lord</a:t>
            </a:r>
          </a:p>
          <a:p>
            <a:pPr marL="0" indent="0" algn="ctr">
              <a:buNone/>
            </a:pPr>
            <a:r>
              <a:rPr lang="en-US" sz="3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it is You alone I look for, Your Love, Your Grace, Your Will, Your Heart,</a:t>
            </a:r>
          </a:p>
          <a:p>
            <a:pPr marL="0" indent="0" algn="ctr">
              <a:buNone/>
            </a:pPr>
            <a:r>
              <a:rPr lang="en-US" sz="3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Spirit, because I love You and ask no other reward</a:t>
            </a:r>
          </a:p>
          <a:p>
            <a:pPr marL="0" indent="0" algn="ctr">
              <a:buNone/>
            </a:pPr>
            <a:r>
              <a:rPr lang="en-US" sz="3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to love you more and more.</a:t>
            </a:r>
          </a:p>
          <a:p>
            <a:pPr marL="0" indent="0" algn="ctr">
              <a:buNone/>
            </a:pPr>
            <a:r>
              <a:rPr lang="en-US" sz="3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Amen.</a:t>
            </a:r>
          </a:p>
          <a:p>
            <a:pPr marL="0" indent="0" algn="ctr">
              <a:buNone/>
            </a:pP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—adapted from the Prayer of Saint Padre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Pio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After Communion</a:t>
            </a:r>
            <a:endParaRPr lang="en-US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en-US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en-US" sz="5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en-US" sz="5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Loquitur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 Speaks to Heart</a:t>
            </a:r>
            <a:endParaRPr lang="en-US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a few minutes to </a:t>
            </a:r>
          </a:p>
          <a:p>
            <a:pPr marL="0" indent="0" algn="ctr">
              <a:buNone/>
            </a:pP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re-connect and share </a:t>
            </a:r>
          </a:p>
          <a:p>
            <a:pPr marL="0" indent="0" algn="ctr">
              <a:buNone/>
            </a:pP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the Spirit has moved you </a:t>
            </a:r>
          </a:p>
          <a:p>
            <a:pPr marL="0" indent="0" algn="ctr">
              <a:buNone/>
            </a:pP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weeks since our last meeting. </a:t>
            </a:r>
            <a:endParaRPr lang="en-US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7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is one of our most basic needs. We can’t live for long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it, and when we are in need of it, our bodies let us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 with a hunger that can be nearly impossible to ignore.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indispensable as material food is to our physical life, the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Eucharist is even more vital to our spiritual life. God saved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Israelites from starvation in the wilderness by providing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manna for them. We need the Eucharist even more than the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Israelites needed the manna. It sustains and strengthens us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our life’s journey. It is, as Monsignor Ronald Knox once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said, “the day’s food for the day’s march.”(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Guide, p33)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5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971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you ever experienced a time when you were traveling or on a journey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really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hungry and tired? What was the experience like?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favorite part of the Mass? Why?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457200"/>
            <a:ext cx="8305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 QUESTIONS</a:t>
            </a:r>
            <a:endParaRPr lang="en-US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56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ONE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Please open FORMED and view </a:t>
            </a:r>
            <a:r>
              <a:rPr lang="en-US" i="1" dirty="0" smtClean="0"/>
              <a:t>Presence </a:t>
            </a:r>
          </a:p>
          <a:p>
            <a:pPr marL="0" indent="0" algn="ctr">
              <a:buNone/>
            </a:pPr>
            <a:r>
              <a:rPr lang="en-US" dirty="0" smtClean="0"/>
              <a:t>Session Three, Chapters One to Three </a:t>
            </a:r>
          </a:p>
          <a:p>
            <a:pPr marL="0" indent="0" algn="ctr">
              <a:buNone/>
            </a:pPr>
            <a:r>
              <a:rPr lang="en-US" dirty="0" smtClean="0"/>
              <a:t>Pausing at 18:45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200" b="1" i="1" dirty="0" smtClean="0"/>
              <a:t>Presence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Session </a:t>
            </a:r>
            <a:r>
              <a:rPr lang="en-US" dirty="0" smtClean="0">
                <a:hlinkClick r:id="rId2"/>
              </a:rPr>
              <a:t>3: Food for the </a:t>
            </a:r>
            <a:r>
              <a:rPr lang="en-US" dirty="0" smtClean="0">
                <a:hlinkClick r:id="rId2"/>
              </a:rPr>
              <a:t>Journey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0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8020"/>
            <a:ext cx="8229600" cy="58775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b="1" dirty="0">
                <a:latin typeface="Gotham-Bold"/>
              </a:rPr>
              <a:t>I. 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for the journey</a:t>
            </a:r>
          </a:p>
          <a:p>
            <a:pPr marL="400050" lvl="1" indent="0">
              <a:buNone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gives the Israelites manna for their journey in the wilderness</a:t>
            </a:r>
          </a:p>
          <a:p>
            <a:pPr marL="400050" lvl="1" indent="0">
              <a:buNone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Eucharist sustains us on our spiritual journey</a:t>
            </a:r>
          </a:p>
          <a:p>
            <a:pPr marL="400050" lvl="1" indent="0">
              <a:buNone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Eucharist is a foretaste of Heaven</a:t>
            </a:r>
          </a:p>
          <a:p>
            <a:pPr marL="800100" lvl="2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We receive Christ, who is our ultimate goal</a:t>
            </a:r>
          </a:p>
          <a:p>
            <a:pPr marL="800100" lvl="2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We are brought into communion with God and with everyone else who is in</a:t>
            </a:r>
          </a:p>
          <a:p>
            <a:pPr marL="800100" lvl="2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communion with God</a:t>
            </a:r>
          </a:p>
          <a:p>
            <a:pPr marL="800100" lvl="2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In the Mass, we worship God together with all the angels and saints in Heaven</a:t>
            </a:r>
          </a:p>
          <a:p>
            <a:pPr marL="0" indent="0">
              <a:buNone/>
            </a:pP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The Mass</a:t>
            </a:r>
          </a:p>
          <a:p>
            <a:pPr marL="400050" lvl="1" indent="0">
              <a:buNone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Liturgy of the Word</a:t>
            </a:r>
          </a:p>
          <a:p>
            <a:pPr marL="800100" lvl="2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We encounter God in Scripture</a:t>
            </a:r>
          </a:p>
          <a:p>
            <a:pPr marL="800100" lvl="2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We respond in faith through the Creed and the Prayers of the Faithful</a:t>
            </a:r>
          </a:p>
          <a:p>
            <a:pPr marL="400050" lvl="1" indent="0">
              <a:buNone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Liturgy of the Eucharist</a:t>
            </a:r>
          </a:p>
          <a:p>
            <a:pPr marL="800100" lvl="2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sacrifice of Jesus is made present in the Eucharist</a:t>
            </a:r>
          </a:p>
          <a:p>
            <a:pPr marL="800100" lvl="2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climax of the liturgy is when we receive Jesus in Holy Communion</a:t>
            </a:r>
          </a:p>
          <a:p>
            <a:pPr marL="400050" lvl="1" indent="0">
              <a:buNone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of Emmaus</a:t>
            </a:r>
          </a:p>
          <a:p>
            <a:pPr marL="800100" lvl="2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Liturgy of the Word—Jesus interprets the Scriptures for the disciples</a:t>
            </a:r>
          </a:p>
          <a:p>
            <a:pPr marL="800100" lvl="2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Liturgy of the Eucharist—Jesus takes, blesses, breaks, and gives the bread</a:t>
            </a:r>
          </a:p>
          <a:p>
            <a:pPr marL="400050" lvl="1" indent="0">
              <a:buNone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Mass, the Last Supper, the Crucifixion, the Death, and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Resurrection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Jesus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  <a:p>
            <a:pPr marL="400050" lvl="1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made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</a:p>
          <a:p>
            <a:pPr marL="0" indent="0">
              <a:buNone/>
            </a:pP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Rules for receiving the Eucharist</a:t>
            </a:r>
          </a:p>
          <a:p>
            <a:pPr marL="400050" lvl="1" indent="0">
              <a:buNone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receive the Eucharist in a state of mortal sin (see 1 Corinthians 11:27–29)</a:t>
            </a:r>
          </a:p>
          <a:p>
            <a:pPr marL="400050" lvl="1" indent="0">
              <a:buNone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 from food and drink (except water or medicine) for at least one hour</a:t>
            </a:r>
          </a:p>
          <a:p>
            <a:pPr marL="400050" lvl="1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receiving</a:t>
            </a:r>
          </a:p>
          <a:p>
            <a:pPr marL="400050" lvl="1" indent="0">
              <a:buNone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 at least once a year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28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0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was one thing from the video that you heard for the first time or </a:t>
            </a:r>
            <a:r>
              <a:rPr lang="en-US" dirty="0" smtClean="0"/>
              <a:t>that was </a:t>
            </a:r>
            <a:r>
              <a:rPr lang="en-US" dirty="0"/>
              <a:t>an “aha</a:t>
            </a:r>
            <a:r>
              <a:rPr lang="en-US" dirty="0" smtClean="0"/>
              <a:t>” moment </a:t>
            </a:r>
            <a:r>
              <a:rPr lang="en-US" dirty="0"/>
              <a:t>for you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Have you ever felt like you were being drawn into heaven during mass?  What was that like?</a:t>
            </a:r>
          </a:p>
          <a:p>
            <a:r>
              <a:rPr lang="en-US" dirty="0" smtClean="0"/>
              <a:t>How is the story of Emmaus like the mass?</a:t>
            </a:r>
          </a:p>
          <a:p>
            <a:r>
              <a:rPr lang="en-US" dirty="0" smtClean="0"/>
              <a:t>In what way is the passion-death-resurrection of the Lord made present in the mass?</a:t>
            </a:r>
          </a:p>
        </p:txBody>
      </p:sp>
    </p:spTree>
    <p:extLst>
      <p:ext uri="{BB962C8B-B14F-4D97-AF65-F5344CB8AC3E}">
        <p14:creationId xmlns:p14="http://schemas.microsoft.com/office/powerpoint/2010/main" val="373481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1773</Words>
  <Application>Microsoft Office PowerPoint</Application>
  <PresentationFormat>On-screen Show (4:3)</PresentationFormat>
  <Paragraphs>163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PRESENCE Episode 3 Bread for the Journey</vt:lpstr>
      <vt:lpstr>Opening Prayer</vt:lpstr>
      <vt:lpstr>PowerPoint Presentation</vt:lpstr>
      <vt:lpstr>Cor ad Cor Loquitur Heart Speaks to Heart</vt:lpstr>
      <vt:lpstr>Introduction</vt:lpstr>
      <vt:lpstr>PowerPoint Presentation</vt:lpstr>
      <vt:lpstr>PART ONE</vt:lpstr>
      <vt:lpstr>PowerPoint Presentation</vt:lpstr>
      <vt:lpstr>Reflection 1</vt:lpstr>
      <vt:lpstr>PART TWO</vt:lpstr>
      <vt:lpstr>OUTLINE</vt:lpstr>
      <vt:lpstr>Reflection 2</vt:lpstr>
      <vt:lpstr>SCRIPTURE</vt:lpstr>
      <vt:lpstr>PowerPoint Presentation</vt:lpstr>
      <vt:lpstr>PowerPoint Presentation</vt:lpstr>
      <vt:lpstr>Prayer Partners</vt:lpstr>
      <vt:lpstr>HOMEWORK</vt:lpstr>
      <vt:lpstr>PowerPoint Presentation</vt:lpstr>
      <vt:lpstr>BEFORE WE MEET AGAIN</vt:lpstr>
      <vt:lpstr>CLOSING PRAYER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Javier Benitez</dc:creator>
  <cp:lastModifiedBy>Javier Benitez</cp:lastModifiedBy>
  <cp:revision>54</cp:revision>
  <dcterms:created xsi:type="dcterms:W3CDTF">2019-07-05T15:45:36Z</dcterms:created>
  <dcterms:modified xsi:type="dcterms:W3CDTF">2019-09-02T14:02:16Z</dcterms:modified>
</cp:coreProperties>
</file>