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8" r:id="rId2"/>
    <p:sldId id="260" r:id="rId3"/>
    <p:sldId id="261" r:id="rId4"/>
    <p:sldId id="272" r:id="rId5"/>
    <p:sldId id="262" r:id="rId6"/>
    <p:sldId id="258" r:id="rId7"/>
    <p:sldId id="275" r:id="rId8"/>
    <p:sldId id="259" r:id="rId9"/>
    <p:sldId id="279" r:id="rId10"/>
    <p:sldId id="277" r:id="rId11"/>
    <p:sldId id="266" r:id="rId12"/>
    <p:sldId id="263" r:id="rId13"/>
    <p:sldId id="281" r:id="rId14"/>
    <p:sldId id="268" r:id="rId15"/>
    <p:sldId id="270" r:id="rId16"/>
    <p:sldId id="273" r:id="rId17"/>
    <p:sldId id="274" r:id="rId18"/>
    <p:sldId id="269"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DB7A22-0E4E-45CE-9630-97A2717F840B}" type="datetimeFigureOut">
              <a:rPr lang="en-US" smtClean="0"/>
              <a:t>9/2/2019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E1C5C-87E5-4C70-9E2C-F4E40732172B}" type="slidenum">
              <a:rPr lang="en-US" smtClean="0"/>
              <a:t>‹#›</a:t>
            </a:fld>
            <a:endParaRPr lang="en-US"/>
          </a:p>
        </p:txBody>
      </p:sp>
    </p:spTree>
    <p:extLst>
      <p:ext uri="{BB962C8B-B14F-4D97-AF65-F5344CB8AC3E}">
        <p14:creationId xmlns:p14="http://schemas.microsoft.com/office/powerpoint/2010/main" val="417846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2</a:t>
            </a:fld>
            <a:endParaRPr lang="en-US"/>
          </a:p>
        </p:txBody>
      </p:sp>
    </p:spTree>
    <p:extLst>
      <p:ext uri="{BB962C8B-B14F-4D97-AF65-F5344CB8AC3E}">
        <p14:creationId xmlns:p14="http://schemas.microsoft.com/office/powerpoint/2010/main" val="1615357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5</a:t>
            </a:fld>
            <a:endParaRPr lang="en-US"/>
          </a:p>
        </p:txBody>
      </p:sp>
    </p:spTree>
    <p:extLst>
      <p:ext uri="{BB962C8B-B14F-4D97-AF65-F5344CB8AC3E}">
        <p14:creationId xmlns:p14="http://schemas.microsoft.com/office/powerpoint/2010/main" val="2110085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read slowly twice</a:t>
            </a:r>
            <a:endParaRPr lang="en-US" dirty="0"/>
          </a:p>
        </p:txBody>
      </p:sp>
      <p:sp>
        <p:nvSpPr>
          <p:cNvPr id="4" name="Slide Number Placeholder 3"/>
          <p:cNvSpPr>
            <a:spLocks noGrp="1"/>
          </p:cNvSpPr>
          <p:nvPr>
            <p:ph type="sldNum" sz="quarter" idx="10"/>
          </p:nvPr>
        </p:nvSpPr>
        <p:spPr/>
        <p:txBody>
          <a:bodyPr/>
          <a:lstStyle/>
          <a:p>
            <a:fld id="{26AE1C5C-87E5-4C70-9E2C-F4E40732172B}" type="slidenum">
              <a:rPr lang="en-US" smtClean="0"/>
              <a:t>13</a:t>
            </a:fld>
            <a:endParaRPr lang="en-US"/>
          </a:p>
        </p:txBody>
      </p:sp>
    </p:spTree>
    <p:extLst>
      <p:ext uri="{BB962C8B-B14F-4D97-AF65-F5344CB8AC3E}">
        <p14:creationId xmlns:p14="http://schemas.microsoft.com/office/powerpoint/2010/main" val="169656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90402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64861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4597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78383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950255-7746-4EFE-B2DF-1855E763FA49}"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660358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950255-7746-4EFE-B2DF-1855E763FA49}"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3464342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950255-7746-4EFE-B2DF-1855E763FA49}" type="datetimeFigureOut">
              <a:rPr lang="en-US" smtClean="0"/>
              <a:t>9/2/2019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24332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950255-7746-4EFE-B2DF-1855E763FA49}" type="datetimeFigureOut">
              <a:rPr lang="en-US" smtClean="0"/>
              <a:t>9/2/2019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52855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950255-7746-4EFE-B2DF-1855E763FA49}" type="datetimeFigureOut">
              <a:rPr lang="en-US" smtClean="0"/>
              <a:t>9/2/2019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45817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116597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950255-7746-4EFE-B2DF-1855E763FA49}"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E99F8-7A11-4436-850A-57FD68F29A15}" type="slidenum">
              <a:rPr lang="en-US" smtClean="0"/>
              <a:t>‹#›</a:t>
            </a:fld>
            <a:endParaRPr lang="en-US"/>
          </a:p>
        </p:txBody>
      </p:sp>
    </p:spTree>
    <p:extLst>
      <p:ext uri="{BB962C8B-B14F-4D97-AF65-F5344CB8AC3E}">
        <p14:creationId xmlns:p14="http://schemas.microsoft.com/office/powerpoint/2010/main" val="237387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50255-7746-4EFE-B2DF-1855E763FA49}" type="datetimeFigureOut">
              <a:rPr lang="en-US" smtClean="0"/>
              <a:t>9/2/2019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E99F8-7A11-4436-850A-57FD68F29A15}" type="slidenum">
              <a:rPr lang="en-US" smtClean="0"/>
              <a:t>‹#›</a:t>
            </a:fld>
            <a:endParaRPr lang="en-US"/>
          </a:p>
        </p:txBody>
      </p:sp>
    </p:spTree>
    <p:extLst>
      <p:ext uri="{BB962C8B-B14F-4D97-AF65-F5344CB8AC3E}">
        <p14:creationId xmlns:p14="http://schemas.microsoft.com/office/powerpoint/2010/main" val="2789152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usccb.org/bible/john/6:2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formed.org/catholic-programs/5ac5564c60ba331000593b39/5ac54cc160ba331000593b35"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ormed.org/catholic-programs/5ac5564c60ba331000593b39/5ac54cc160ba331000593b3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formed.org/catholic-programs/5ac5564c60ba331000593b39/5ac54cc160ba331000593b3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886200"/>
          </a:xfrm>
        </p:spPr>
        <p:txBody>
          <a:bodyPr>
            <a:normAutofit fontScale="90000"/>
          </a:bodyPr>
          <a:lstStyle/>
          <a:p>
            <a:r>
              <a:rPr lang="en-US" sz="8000" b="1" dirty="0" smtClean="0">
                <a:latin typeface="Times New Roman" panose="02020603050405020304" pitchFamily="18" charset="0"/>
                <a:cs typeface="Times New Roman" panose="02020603050405020304" pitchFamily="18" charset="0"/>
              </a:rPr>
              <a:t>PRESENCE</a:t>
            </a:r>
            <a:br>
              <a:rPr lang="en-US" sz="8000" b="1" dirty="0" smtClean="0">
                <a:latin typeface="Times New Roman" panose="02020603050405020304" pitchFamily="18" charset="0"/>
                <a:cs typeface="Times New Roman" panose="02020603050405020304" pitchFamily="18" charset="0"/>
              </a:rPr>
            </a:br>
            <a:r>
              <a:rPr lang="en-US" sz="4800" dirty="0" smtClean="0">
                <a:latin typeface="Times New Roman" panose="02020603050405020304" pitchFamily="18" charset="0"/>
                <a:cs typeface="Times New Roman" panose="02020603050405020304" pitchFamily="18" charset="0"/>
              </a:rPr>
              <a:t>Bonus: Biblical </a:t>
            </a:r>
            <a:r>
              <a:rPr lang="en-US" sz="4800" dirty="0" err="1" smtClean="0">
                <a:latin typeface="Times New Roman" panose="02020603050405020304" pitchFamily="18" charset="0"/>
                <a:cs typeface="Times New Roman" panose="02020603050405020304" pitchFamily="18" charset="0"/>
              </a:rPr>
              <a:t>Foundatons</a:t>
            </a:r>
            <a:r>
              <a:rPr lang="en-US" sz="4800" dirty="0" smtClean="0">
                <a:latin typeface="Times New Roman" panose="02020603050405020304" pitchFamily="18" charset="0"/>
                <a:cs typeface="Times New Roman" panose="02020603050405020304" pitchFamily="18" charset="0"/>
              </a:rPr>
              <a:t/>
            </a:r>
            <a:br>
              <a:rPr lang="en-US" sz="4800" dirty="0" smtClean="0">
                <a:latin typeface="Times New Roman" panose="02020603050405020304" pitchFamily="18" charset="0"/>
                <a:cs typeface="Times New Roman" panose="02020603050405020304" pitchFamily="18" charset="0"/>
              </a:rPr>
            </a:br>
            <a:r>
              <a:rPr lang="en-US" sz="3700" dirty="0" smtClean="0">
                <a:latin typeface="Times New Roman" panose="02020603050405020304" pitchFamily="18" charset="0"/>
                <a:cs typeface="Times New Roman" panose="02020603050405020304" pitchFamily="18" charset="0"/>
              </a:rPr>
              <a:t>Part 1</a:t>
            </a:r>
            <a:r>
              <a:rPr lang="en-US" sz="4800" dirty="0" smtClean="0">
                <a:latin typeface="Times New Roman" panose="02020603050405020304" pitchFamily="18" charset="0"/>
                <a:cs typeface="Times New Roman" panose="02020603050405020304" pitchFamily="18" charset="0"/>
              </a:rPr>
              <a:t/>
            </a:r>
            <a:br>
              <a:rPr lang="en-US" sz="4800" dirty="0" smtClean="0">
                <a:latin typeface="Times New Roman" panose="02020603050405020304" pitchFamily="18" charset="0"/>
                <a:cs typeface="Times New Roman" panose="02020603050405020304" pitchFamily="18" charset="0"/>
              </a:rPr>
            </a:br>
            <a:r>
              <a:rPr lang="en-US" sz="6000" i="1" dirty="0" smtClean="0">
                <a:latin typeface="Times New Roman" panose="02020603050405020304" pitchFamily="18" charset="0"/>
                <a:cs typeface="Times New Roman" panose="02020603050405020304" pitchFamily="18" charset="0"/>
              </a:rPr>
              <a:t>Jewish &amp; Pagan Objections</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47800" y="4953000"/>
            <a:ext cx="6400800" cy="1752600"/>
          </a:xfrm>
        </p:spPr>
        <p:txBody>
          <a:bodyPr/>
          <a:lstStyle/>
          <a:p>
            <a:r>
              <a:rPr lang="en-US" i="1" dirty="0" smtClean="0">
                <a:solidFill>
                  <a:schemeClr val="tx1"/>
                </a:solidFill>
              </a:rPr>
              <a:t>Nativity Communities of Faith</a:t>
            </a:r>
          </a:p>
          <a:p>
            <a:r>
              <a:rPr lang="en-US" dirty="0" smtClean="0">
                <a:solidFill>
                  <a:schemeClr val="tx1"/>
                </a:solidFill>
              </a:rPr>
              <a:t>Fall 2019</a:t>
            </a:r>
            <a:endParaRPr lang="en-US" dirty="0">
              <a:solidFill>
                <a:schemeClr val="tx1"/>
              </a:solidFill>
            </a:endParaRPr>
          </a:p>
        </p:txBody>
      </p:sp>
    </p:spTree>
    <p:extLst>
      <p:ext uri="{BB962C8B-B14F-4D97-AF65-F5344CB8AC3E}">
        <p14:creationId xmlns:p14="http://schemas.microsoft.com/office/powerpoint/2010/main" val="158886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400" b="1" dirty="0">
                <a:latin typeface="Times New Roman" panose="02020603050405020304" pitchFamily="18" charset="0"/>
                <a:cs typeface="Times New Roman" panose="02020603050405020304" pitchFamily="18" charset="0"/>
              </a:rPr>
              <a:t>OUTLINE</a:t>
            </a:r>
          </a:p>
        </p:txBody>
      </p:sp>
      <p:sp>
        <p:nvSpPr>
          <p:cNvPr id="3" name="Content Placeholder 2"/>
          <p:cNvSpPr>
            <a:spLocks noGrp="1"/>
          </p:cNvSpPr>
          <p:nvPr>
            <p:ph idx="1"/>
          </p:nvPr>
        </p:nvSpPr>
        <p:spPr>
          <a:xfrm>
            <a:off x="457200" y="1066800"/>
            <a:ext cx="8229600" cy="5181600"/>
          </a:xfrm>
        </p:spPr>
        <p:txBody>
          <a:bodyPr>
            <a:normAutofit fontScale="92500"/>
          </a:bodyPr>
          <a:lstStyle/>
          <a:p>
            <a:pPr marL="0" lvl="0" indent="0">
              <a:buNone/>
            </a:pPr>
            <a:r>
              <a:rPr lang="en-US" sz="2100" b="1" dirty="0">
                <a:solidFill>
                  <a:prstClr val="black"/>
                </a:solidFill>
                <a:latin typeface="Gotham-Bold"/>
              </a:rPr>
              <a:t>III. Jewish and Pagan Objections</a:t>
            </a:r>
          </a:p>
          <a:p>
            <a:pPr marL="571500" lvl="0" indent="0">
              <a:buNone/>
            </a:pPr>
            <a:r>
              <a:rPr lang="en-US" sz="2100" b="1" dirty="0">
                <a:solidFill>
                  <a:prstClr val="black"/>
                </a:solidFill>
                <a:latin typeface="Gotham-Bold"/>
              </a:rPr>
              <a:t>A. </a:t>
            </a:r>
            <a:r>
              <a:rPr lang="en-US" sz="2100" dirty="0">
                <a:solidFill>
                  <a:prstClr val="black"/>
                </a:solidFill>
                <a:latin typeface="Gotham-Book"/>
              </a:rPr>
              <a:t>Jewish difficulties, looking at John 6</a:t>
            </a:r>
          </a:p>
          <a:p>
            <a:pPr marL="1143000" lvl="0" indent="-228600">
              <a:buNone/>
            </a:pPr>
            <a:r>
              <a:rPr lang="en-US" sz="2100" dirty="0">
                <a:solidFill>
                  <a:prstClr val="black"/>
                </a:solidFill>
                <a:latin typeface="Gotham-Book"/>
              </a:rPr>
              <a:t>1. In calling himself the Bread from Heaven, Jesus is making a claim to be divine</a:t>
            </a:r>
          </a:p>
          <a:p>
            <a:pPr marL="1143000" lvl="0" indent="-228600">
              <a:buNone/>
            </a:pPr>
            <a:r>
              <a:rPr lang="en-US" sz="2100" dirty="0">
                <a:solidFill>
                  <a:prstClr val="black"/>
                </a:solidFill>
                <a:latin typeface="Gotham-Book"/>
              </a:rPr>
              <a:t>2. Jesus’s insistence on eating his Flesh shows he is the new Passover Lamb, essential to participation in the New Covenant</a:t>
            </a:r>
          </a:p>
          <a:p>
            <a:pPr marL="914400" lvl="0" indent="0">
              <a:buNone/>
            </a:pPr>
            <a:r>
              <a:rPr lang="en-US" sz="2100" dirty="0">
                <a:solidFill>
                  <a:prstClr val="black"/>
                </a:solidFill>
                <a:latin typeface="Gotham-Book"/>
              </a:rPr>
              <a:t>3. Jesus’s insistence on drinking his Blood is contrary to the Old Law</a:t>
            </a:r>
          </a:p>
          <a:p>
            <a:pPr marL="914400" lvl="0" indent="0">
              <a:buNone/>
            </a:pPr>
            <a:r>
              <a:rPr lang="en-US" sz="2100" dirty="0">
                <a:solidFill>
                  <a:prstClr val="black"/>
                </a:solidFill>
                <a:latin typeface="Gotham-Book"/>
              </a:rPr>
              <a:t>4. Reason for difference: It is Jesus’s Life that is in the blood</a:t>
            </a:r>
          </a:p>
          <a:p>
            <a:pPr marL="571500" lvl="0" indent="0">
              <a:buNone/>
            </a:pPr>
            <a:r>
              <a:rPr lang="en-US" sz="2100" b="1" dirty="0">
                <a:solidFill>
                  <a:prstClr val="black"/>
                </a:solidFill>
                <a:latin typeface="Gotham-Bold"/>
              </a:rPr>
              <a:t>B. </a:t>
            </a:r>
            <a:r>
              <a:rPr lang="en-US" sz="2100" dirty="0">
                <a:solidFill>
                  <a:prstClr val="black"/>
                </a:solidFill>
                <a:latin typeface="Gotham-Book"/>
              </a:rPr>
              <a:t>Pagan difficulties</a:t>
            </a:r>
          </a:p>
          <a:p>
            <a:pPr marL="914400" lvl="0" indent="0">
              <a:buNone/>
            </a:pPr>
            <a:r>
              <a:rPr lang="en-US" sz="2100" dirty="0">
                <a:solidFill>
                  <a:prstClr val="black"/>
                </a:solidFill>
                <a:latin typeface="Gotham-Book"/>
              </a:rPr>
              <a:t>1. Evidence that the early Church really believed in the True Presence</a:t>
            </a:r>
          </a:p>
          <a:p>
            <a:pPr marL="914400" lvl="0" indent="0">
              <a:buNone/>
            </a:pPr>
            <a:r>
              <a:rPr lang="en-US" sz="2100" dirty="0">
                <a:solidFill>
                  <a:prstClr val="black"/>
                </a:solidFill>
                <a:latin typeface="Gotham-Book"/>
              </a:rPr>
              <a:t>2. Problem: Cannibalism</a:t>
            </a:r>
          </a:p>
          <a:p>
            <a:pPr marL="1143000" lvl="0" indent="-228600">
              <a:buNone/>
            </a:pPr>
            <a:r>
              <a:rPr lang="en-US" sz="2100" dirty="0">
                <a:solidFill>
                  <a:prstClr val="black"/>
                </a:solidFill>
                <a:latin typeface="Gotham-Book"/>
              </a:rPr>
              <a:t>3. Response: not cannibalism, but communion with the living flesh of Christ</a:t>
            </a:r>
            <a:endParaRPr lang="en-US" sz="13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968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Reflection 2</a:t>
            </a:r>
            <a:endParaRPr lang="en-US"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r>
              <a:rPr lang="en-US" dirty="0"/>
              <a:t>What was one thing from the video that you heard for the first time or that was an “aha” moment for you?</a:t>
            </a:r>
          </a:p>
          <a:p>
            <a:r>
              <a:rPr lang="en-US" dirty="0"/>
              <a:t>In the video, Tim Gray focuses on two groups that have objections to </a:t>
            </a:r>
            <a:r>
              <a:rPr lang="en-US" dirty="0" smtClean="0"/>
              <a:t>the Church’s </a:t>
            </a:r>
            <a:r>
              <a:rPr lang="en-US" dirty="0"/>
              <a:t>doctrine of the Real Presence. Which of these groups do </a:t>
            </a:r>
            <a:r>
              <a:rPr lang="en-US" dirty="0" smtClean="0"/>
              <a:t>you sympathize </a:t>
            </a:r>
            <a:r>
              <a:rPr lang="en-US" dirty="0"/>
              <a:t>with the most</a:t>
            </a:r>
            <a:r>
              <a:rPr lang="en-US" dirty="0" smtClean="0"/>
              <a:t>?</a:t>
            </a:r>
          </a:p>
          <a:p>
            <a:r>
              <a:rPr lang="en-US" dirty="0" smtClean="0"/>
              <a:t>The Jews objected to drinking the blood of any sacrifice, how is it that we Christians drink the blood of Christ and are not condemned?</a:t>
            </a:r>
          </a:p>
          <a:p>
            <a:r>
              <a:rPr lang="en-US" dirty="0" smtClean="0"/>
              <a:t>The Romans held that Christians were atheists for not worshipping the pagan gods and cannibals for eating flesh during their secret ceremonies, how did their criticism get it right and wrong? </a:t>
            </a:r>
          </a:p>
          <a:p>
            <a:r>
              <a:rPr lang="en-US" dirty="0">
                <a:latin typeface="Times New Roman" panose="02020603050405020304" pitchFamily="18" charset="0"/>
                <a:cs typeface="Times New Roman" panose="02020603050405020304" pitchFamily="18" charset="0"/>
              </a:rPr>
              <a:t>Have you ever heard the Jewish objections before? How about the </a:t>
            </a:r>
            <a:r>
              <a:rPr lang="en-US" dirty="0" smtClean="0">
                <a:latin typeface="Times New Roman" panose="02020603050405020304" pitchFamily="18" charset="0"/>
                <a:cs typeface="Times New Roman" panose="02020603050405020304" pitchFamily="18" charset="0"/>
              </a:rPr>
              <a:t>Pagan difficulty</a:t>
            </a:r>
            <a:r>
              <a:rPr lang="en-US" dirty="0">
                <a:latin typeface="Times New Roman" panose="02020603050405020304" pitchFamily="18" charset="0"/>
                <a:cs typeface="Times New Roman" panose="02020603050405020304" pitchFamily="18" charset="0"/>
              </a:rPr>
              <a:t>? What things might we say or do to help remove those objections</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48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SCRIPTURE</a:t>
            </a:r>
            <a:endParaRPr lang="en-US" dirty="0"/>
          </a:p>
        </p:txBody>
      </p:sp>
      <p:sp>
        <p:nvSpPr>
          <p:cNvPr id="4" name="Content Placeholder 3"/>
          <p:cNvSpPr>
            <a:spLocks noGrp="1"/>
          </p:cNvSpPr>
          <p:nvPr>
            <p:ph idx="1"/>
          </p:nvPr>
        </p:nvSpPr>
        <p:spPr>
          <a:xfrm>
            <a:off x="457200" y="1676400"/>
            <a:ext cx="8229600" cy="4525963"/>
          </a:xfrm>
        </p:spPr>
        <p:txBody>
          <a:bodyPr>
            <a:noAutofit/>
          </a:bodyPr>
          <a:lstStyle/>
          <a:p>
            <a:pPr marL="0" indent="0" algn="ctr">
              <a:buNone/>
            </a:pPr>
            <a:r>
              <a:rPr lang="en-US" sz="7500" dirty="0" smtClean="0">
                <a:latin typeface="Times New Roman" panose="02020603050405020304" pitchFamily="18" charset="0"/>
                <a:cs typeface="Times New Roman" panose="02020603050405020304" pitchFamily="18" charset="0"/>
              </a:rPr>
              <a:t>The Bread of Life Discourse</a:t>
            </a:r>
          </a:p>
          <a:p>
            <a:pPr marL="0" indent="0" algn="ctr">
              <a:buNone/>
            </a:pPr>
            <a:r>
              <a:rPr lang="en-US" sz="7500" dirty="0" smtClean="0">
                <a:latin typeface="Times New Roman" panose="02020603050405020304" pitchFamily="18" charset="0"/>
                <a:cs typeface="Times New Roman" panose="02020603050405020304" pitchFamily="18" charset="0"/>
              </a:rPr>
              <a:t>Pt 1</a:t>
            </a:r>
            <a:endParaRPr lang="en-US" sz="7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3740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Autofit/>
          </a:bodyPr>
          <a:lstStyle/>
          <a:p>
            <a:pPr marL="0" indent="0">
              <a:buNone/>
            </a:pPr>
            <a:r>
              <a:rPr lang="en-US" sz="1750" dirty="0">
                <a:solidFill>
                  <a:srgbClr val="333333"/>
                </a:solidFill>
                <a:latin typeface="Times New Roman" panose="02020603050405020304" pitchFamily="18" charset="0"/>
                <a:cs typeface="Times New Roman" panose="02020603050405020304" pitchFamily="18" charset="0"/>
              </a:rPr>
              <a:t>The next </a:t>
            </a:r>
            <a:r>
              <a:rPr lang="en-US" sz="1750" dirty="0" smtClean="0">
                <a:solidFill>
                  <a:srgbClr val="333333"/>
                </a:solidFill>
                <a:latin typeface="Times New Roman" panose="02020603050405020304" pitchFamily="18" charset="0"/>
                <a:cs typeface="Times New Roman" panose="02020603050405020304" pitchFamily="18" charset="0"/>
              </a:rPr>
              <a:t>day [after the multiplication of the loaves and fish], </a:t>
            </a:r>
            <a:r>
              <a:rPr lang="en-US" sz="1750" dirty="0">
                <a:solidFill>
                  <a:srgbClr val="333333"/>
                </a:solidFill>
                <a:latin typeface="Times New Roman" panose="02020603050405020304" pitchFamily="18" charset="0"/>
                <a:cs typeface="Times New Roman" panose="02020603050405020304" pitchFamily="18" charset="0"/>
              </a:rPr>
              <a:t>the crowd that remained across the sea saw that there had been only one boat there, and that Jesus had not gone along with his disciples in the boat, but only his disciples had </a:t>
            </a:r>
            <a:r>
              <a:rPr lang="en-US" sz="1750" dirty="0" smtClean="0">
                <a:solidFill>
                  <a:srgbClr val="333333"/>
                </a:solidFill>
                <a:latin typeface="Times New Roman" panose="02020603050405020304" pitchFamily="18" charset="0"/>
                <a:cs typeface="Times New Roman" panose="02020603050405020304" pitchFamily="18" charset="0"/>
              </a:rPr>
              <a:t>left.</a:t>
            </a:r>
            <a:r>
              <a:rPr lang="en-US" sz="1750" b="1" dirty="0">
                <a:solidFill>
                  <a:srgbClr val="333333"/>
                </a:solidFill>
                <a:latin typeface="Times New Roman" panose="02020603050405020304" pitchFamily="18" charset="0"/>
                <a:cs typeface="Times New Roman" panose="02020603050405020304" pitchFamily="18" charset="0"/>
              </a:rPr>
              <a:t> </a:t>
            </a:r>
            <a:r>
              <a:rPr lang="en-US" sz="1750" b="1" dirty="0" smtClean="0">
                <a:solidFill>
                  <a:srgbClr val="333333"/>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Other </a:t>
            </a:r>
            <a:r>
              <a:rPr lang="en-US" sz="1750" dirty="0">
                <a:solidFill>
                  <a:srgbClr val="333333"/>
                </a:solidFill>
                <a:latin typeface="Times New Roman" panose="02020603050405020304" pitchFamily="18" charset="0"/>
                <a:cs typeface="Times New Roman" panose="02020603050405020304" pitchFamily="18" charset="0"/>
              </a:rPr>
              <a:t>boats came from </a:t>
            </a:r>
            <a:r>
              <a:rPr lang="en-US" sz="1750" dirty="0" err="1">
                <a:solidFill>
                  <a:srgbClr val="333333"/>
                </a:solidFill>
                <a:latin typeface="Times New Roman" panose="02020603050405020304" pitchFamily="18" charset="0"/>
                <a:cs typeface="Times New Roman" panose="02020603050405020304" pitchFamily="18" charset="0"/>
              </a:rPr>
              <a:t>Tiberias</a:t>
            </a:r>
            <a:r>
              <a:rPr lang="en-US" sz="1750" dirty="0">
                <a:solidFill>
                  <a:srgbClr val="333333"/>
                </a:solidFill>
                <a:latin typeface="Times New Roman" panose="02020603050405020304" pitchFamily="18" charset="0"/>
                <a:cs typeface="Times New Roman" panose="02020603050405020304" pitchFamily="18" charset="0"/>
              </a:rPr>
              <a:t> near the place where they had eaten the bread when the Lord gave </a:t>
            </a:r>
            <a:r>
              <a:rPr lang="en-US" sz="1750" dirty="0" smtClean="0">
                <a:solidFill>
                  <a:srgbClr val="333333"/>
                </a:solidFill>
                <a:latin typeface="Times New Roman" panose="02020603050405020304" pitchFamily="18" charset="0"/>
                <a:cs typeface="Times New Roman" panose="02020603050405020304" pitchFamily="18" charset="0"/>
              </a:rPr>
              <a:t>thanks.</a:t>
            </a:r>
            <a:r>
              <a:rPr lang="en-US" sz="1750" b="1" dirty="0">
                <a:solidFill>
                  <a:srgbClr val="333333"/>
                </a:solidFill>
                <a:latin typeface="Times New Roman" panose="02020603050405020304" pitchFamily="18" charset="0"/>
                <a:cs typeface="Times New Roman" panose="02020603050405020304" pitchFamily="18" charset="0"/>
              </a:rPr>
              <a:t> </a:t>
            </a:r>
            <a:r>
              <a:rPr lang="en-US" sz="1750" b="1" dirty="0" smtClean="0">
                <a:solidFill>
                  <a:srgbClr val="333333"/>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When </a:t>
            </a:r>
            <a:r>
              <a:rPr lang="en-US" sz="1750" dirty="0">
                <a:solidFill>
                  <a:srgbClr val="333333"/>
                </a:solidFill>
                <a:latin typeface="Times New Roman" panose="02020603050405020304" pitchFamily="18" charset="0"/>
                <a:cs typeface="Times New Roman" panose="02020603050405020304" pitchFamily="18" charset="0"/>
              </a:rPr>
              <a:t>the crowd saw that neither Jesus nor his disciples were there, they themselves got into boats and came to Capernaum looking for </a:t>
            </a:r>
            <a:r>
              <a:rPr lang="en-US" sz="1750" dirty="0" smtClean="0">
                <a:solidFill>
                  <a:srgbClr val="333333"/>
                </a:solidFill>
                <a:latin typeface="Times New Roman" panose="02020603050405020304" pitchFamily="18" charset="0"/>
                <a:cs typeface="Times New Roman" panose="02020603050405020304" pitchFamily="18" charset="0"/>
              </a:rPr>
              <a:t>Jesus.</a:t>
            </a:r>
            <a:r>
              <a:rPr lang="en-US" sz="1750" b="1" dirty="0">
                <a:solidFill>
                  <a:srgbClr val="333333"/>
                </a:solidFill>
                <a:latin typeface="Times New Roman" panose="02020603050405020304" pitchFamily="18" charset="0"/>
                <a:cs typeface="Times New Roman" panose="02020603050405020304" pitchFamily="18" charset="0"/>
              </a:rPr>
              <a:t> </a:t>
            </a:r>
            <a:r>
              <a:rPr lang="en-US" sz="1750" b="1" dirty="0" smtClean="0">
                <a:solidFill>
                  <a:srgbClr val="333333"/>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And </a:t>
            </a:r>
            <a:r>
              <a:rPr lang="en-US" sz="1750" dirty="0">
                <a:solidFill>
                  <a:srgbClr val="333333"/>
                </a:solidFill>
                <a:latin typeface="Times New Roman" panose="02020603050405020304" pitchFamily="18" charset="0"/>
                <a:cs typeface="Times New Roman" panose="02020603050405020304" pitchFamily="18" charset="0"/>
              </a:rPr>
              <a:t>when they found him across the sea they said to him, “Rabbi, when did you get here</a:t>
            </a:r>
            <a:r>
              <a:rPr lang="en-US" sz="1750" dirty="0" smtClean="0">
                <a:solidFill>
                  <a:srgbClr val="333333"/>
                </a:solidFill>
                <a:latin typeface="Times New Roman" panose="02020603050405020304" pitchFamily="18" charset="0"/>
                <a:cs typeface="Times New Roman" panose="02020603050405020304" pitchFamily="18" charset="0"/>
              </a:rPr>
              <a:t>?”</a:t>
            </a:r>
            <a:r>
              <a:rPr lang="en-US" sz="1750" b="1" dirty="0">
                <a:solidFill>
                  <a:srgbClr val="333333"/>
                </a:solidFill>
                <a:latin typeface="Times New Roman" panose="02020603050405020304" pitchFamily="18" charset="0"/>
                <a:cs typeface="Times New Roman" panose="02020603050405020304" pitchFamily="18" charset="0"/>
              </a:rPr>
              <a:t> </a:t>
            </a:r>
            <a:r>
              <a:rPr lang="en-US" sz="1750" b="1" dirty="0" smtClean="0">
                <a:solidFill>
                  <a:srgbClr val="333333"/>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Jesus </a:t>
            </a:r>
            <a:r>
              <a:rPr lang="en-US" sz="1750" dirty="0">
                <a:solidFill>
                  <a:srgbClr val="333333"/>
                </a:solidFill>
                <a:latin typeface="Times New Roman" panose="02020603050405020304" pitchFamily="18" charset="0"/>
                <a:cs typeface="Times New Roman" panose="02020603050405020304" pitchFamily="18" charset="0"/>
              </a:rPr>
              <a:t>answered them and said, “Amen, amen, I say to you, you are looking for me not because you saw signs but because you ate the loaves and were </a:t>
            </a:r>
            <a:r>
              <a:rPr lang="en-US" sz="1750" dirty="0" smtClean="0">
                <a:solidFill>
                  <a:srgbClr val="333333"/>
                </a:solidFill>
                <a:latin typeface="Times New Roman" panose="02020603050405020304" pitchFamily="18" charset="0"/>
                <a:cs typeface="Times New Roman" panose="02020603050405020304" pitchFamily="18" charset="0"/>
              </a:rPr>
              <a:t>filled.</a:t>
            </a:r>
            <a:r>
              <a:rPr lang="en-US" sz="1750" b="1" dirty="0">
                <a:solidFill>
                  <a:srgbClr val="333333"/>
                </a:solidFill>
                <a:latin typeface="Times New Roman" panose="02020603050405020304" pitchFamily="18" charset="0"/>
                <a:cs typeface="Times New Roman" panose="02020603050405020304" pitchFamily="18" charset="0"/>
              </a:rPr>
              <a:t> </a:t>
            </a:r>
            <a:r>
              <a:rPr lang="en-US" sz="1750" b="1" dirty="0" smtClean="0">
                <a:solidFill>
                  <a:srgbClr val="333333"/>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Do </a:t>
            </a:r>
            <a:r>
              <a:rPr lang="en-US" sz="1750" dirty="0">
                <a:solidFill>
                  <a:srgbClr val="333333"/>
                </a:solidFill>
                <a:latin typeface="Times New Roman" panose="02020603050405020304" pitchFamily="18" charset="0"/>
                <a:cs typeface="Times New Roman" panose="02020603050405020304" pitchFamily="18" charset="0"/>
              </a:rPr>
              <a:t>not work for food that perishes but for the food that endures for eternal </a:t>
            </a:r>
            <a:r>
              <a:rPr lang="en-US" sz="1750" dirty="0" smtClean="0">
                <a:solidFill>
                  <a:srgbClr val="333333"/>
                </a:solidFill>
                <a:latin typeface="Times New Roman" panose="02020603050405020304" pitchFamily="18" charset="0"/>
                <a:cs typeface="Times New Roman" panose="02020603050405020304" pitchFamily="18" charset="0"/>
              </a:rPr>
              <a:t>life,</a:t>
            </a:r>
            <a:r>
              <a:rPr lang="en-US" sz="1750" b="1" baseline="30000" dirty="0" smtClean="0">
                <a:solidFill>
                  <a:srgbClr val="008061"/>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which </a:t>
            </a:r>
            <a:r>
              <a:rPr lang="en-US" sz="1750" dirty="0">
                <a:solidFill>
                  <a:srgbClr val="333333"/>
                </a:solidFill>
                <a:latin typeface="Times New Roman" panose="02020603050405020304" pitchFamily="18" charset="0"/>
                <a:cs typeface="Times New Roman" panose="02020603050405020304" pitchFamily="18" charset="0"/>
              </a:rPr>
              <a:t>the Son of Man will give you. For on him the Father, God, has set his seal</a:t>
            </a:r>
            <a:r>
              <a:rPr lang="en-US" sz="1750" dirty="0" smtClean="0">
                <a:solidFill>
                  <a:srgbClr val="333333"/>
                </a:solidFill>
                <a:latin typeface="Times New Roman" panose="02020603050405020304" pitchFamily="18" charset="0"/>
                <a:cs typeface="Times New Roman" panose="02020603050405020304" pitchFamily="18" charset="0"/>
              </a:rPr>
              <a:t>.”</a:t>
            </a:r>
            <a:r>
              <a:rPr lang="en-US" sz="1750" b="1" baseline="30000" dirty="0">
                <a:solidFill>
                  <a:srgbClr val="008061"/>
                </a:solidFill>
                <a:latin typeface="Times New Roman" panose="02020603050405020304" pitchFamily="18" charset="0"/>
                <a:cs typeface="Times New Roman" panose="02020603050405020304" pitchFamily="18" charset="0"/>
              </a:rPr>
              <a:t> </a:t>
            </a:r>
            <a:r>
              <a:rPr lang="en-US" sz="1750" b="1" dirty="0" smtClean="0">
                <a:solidFill>
                  <a:srgbClr val="008061"/>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So </a:t>
            </a:r>
            <a:r>
              <a:rPr lang="en-US" sz="1750" dirty="0">
                <a:solidFill>
                  <a:srgbClr val="333333"/>
                </a:solidFill>
                <a:latin typeface="Times New Roman" panose="02020603050405020304" pitchFamily="18" charset="0"/>
                <a:cs typeface="Times New Roman" panose="02020603050405020304" pitchFamily="18" charset="0"/>
              </a:rPr>
              <a:t>they said to him, “What can we do to accomplish the works of God</a:t>
            </a:r>
            <a:r>
              <a:rPr lang="en-US" sz="1750" dirty="0" smtClean="0">
                <a:solidFill>
                  <a:srgbClr val="333333"/>
                </a:solidFill>
                <a:latin typeface="Times New Roman" panose="02020603050405020304" pitchFamily="18" charset="0"/>
                <a:cs typeface="Times New Roman" panose="02020603050405020304" pitchFamily="18" charset="0"/>
              </a:rPr>
              <a:t>?”</a:t>
            </a:r>
            <a:r>
              <a:rPr lang="en-US" sz="1750" b="1" dirty="0">
                <a:solidFill>
                  <a:srgbClr val="333333"/>
                </a:solidFill>
                <a:latin typeface="Times New Roman" panose="02020603050405020304" pitchFamily="18" charset="0"/>
                <a:cs typeface="Times New Roman" panose="02020603050405020304" pitchFamily="18" charset="0"/>
              </a:rPr>
              <a:t> </a:t>
            </a:r>
            <a:r>
              <a:rPr lang="en-US" sz="1750" b="1" dirty="0" smtClean="0">
                <a:solidFill>
                  <a:srgbClr val="333333"/>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Jesus </a:t>
            </a:r>
            <a:r>
              <a:rPr lang="en-US" sz="1750" dirty="0">
                <a:solidFill>
                  <a:srgbClr val="333333"/>
                </a:solidFill>
                <a:latin typeface="Times New Roman" panose="02020603050405020304" pitchFamily="18" charset="0"/>
                <a:cs typeface="Times New Roman" panose="02020603050405020304" pitchFamily="18" charset="0"/>
              </a:rPr>
              <a:t>answered and said to them, “This is the work of God, that you believe in the one he sent</a:t>
            </a:r>
            <a:r>
              <a:rPr lang="en-US" sz="1750" dirty="0" smtClean="0">
                <a:solidFill>
                  <a:srgbClr val="333333"/>
                </a:solidFill>
                <a:latin typeface="Times New Roman" panose="02020603050405020304" pitchFamily="18" charset="0"/>
                <a:cs typeface="Times New Roman" panose="02020603050405020304" pitchFamily="18" charset="0"/>
              </a:rPr>
              <a:t>.”</a:t>
            </a:r>
            <a:r>
              <a:rPr lang="en-US" sz="1750" b="1" dirty="0">
                <a:solidFill>
                  <a:srgbClr val="333333"/>
                </a:solidFill>
                <a:latin typeface="Times New Roman" panose="02020603050405020304" pitchFamily="18" charset="0"/>
                <a:cs typeface="Times New Roman" panose="02020603050405020304" pitchFamily="18" charset="0"/>
              </a:rPr>
              <a:t> </a:t>
            </a:r>
            <a:r>
              <a:rPr lang="en-US" sz="1750" b="1" dirty="0" smtClean="0">
                <a:solidFill>
                  <a:srgbClr val="333333"/>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So </a:t>
            </a:r>
            <a:r>
              <a:rPr lang="en-US" sz="1750" dirty="0">
                <a:solidFill>
                  <a:srgbClr val="333333"/>
                </a:solidFill>
                <a:latin typeface="Times New Roman" panose="02020603050405020304" pitchFamily="18" charset="0"/>
                <a:cs typeface="Times New Roman" panose="02020603050405020304" pitchFamily="18" charset="0"/>
              </a:rPr>
              <a:t>they said to him, “What sign can you do, that we may see and believe in you? What can you </a:t>
            </a:r>
            <a:r>
              <a:rPr lang="en-US" sz="1750" dirty="0" smtClean="0">
                <a:solidFill>
                  <a:srgbClr val="333333"/>
                </a:solidFill>
                <a:latin typeface="Times New Roman" panose="02020603050405020304" pitchFamily="18" charset="0"/>
                <a:cs typeface="Times New Roman" panose="02020603050405020304" pitchFamily="18" charset="0"/>
              </a:rPr>
              <a:t>do?</a:t>
            </a:r>
            <a:r>
              <a:rPr lang="en-US" sz="1750" b="1" baseline="30000" dirty="0">
                <a:solidFill>
                  <a:srgbClr val="008061"/>
                </a:solidFill>
                <a:latin typeface="Times New Roman" panose="02020603050405020304" pitchFamily="18" charset="0"/>
                <a:cs typeface="Times New Roman" panose="02020603050405020304" pitchFamily="18" charset="0"/>
              </a:rPr>
              <a:t> </a:t>
            </a:r>
            <a:r>
              <a:rPr lang="en-US" sz="1750" b="1" dirty="0" smtClean="0">
                <a:solidFill>
                  <a:srgbClr val="008061"/>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Our </a:t>
            </a:r>
            <a:r>
              <a:rPr lang="en-US" sz="1750" dirty="0">
                <a:solidFill>
                  <a:srgbClr val="333333"/>
                </a:solidFill>
                <a:latin typeface="Times New Roman" panose="02020603050405020304" pitchFamily="18" charset="0"/>
                <a:cs typeface="Times New Roman" panose="02020603050405020304" pitchFamily="18" charset="0"/>
              </a:rPr>
              <a:t>ancestors ate manna in the desert, as it is written</a:t>
            </a:r>
            <a:r>
              <a:rPr lang="en-US" sz="1750" dirty="0" smtClean="0">
                <a:solidFill>
                  <a:srgbClr val="333333"/>
                </a:solidFill>
                <a:latin typeface="Times New Roman" panose="02020603050405020304" pitchFamily="18" charset="0"/>
                <a:cs typeface="Times New Roman" panose="02020603050405020304" pitchFamily="18" charset="0"/>
              </a:rPr>
              <a:t>:</a:t>
            </a:r>
            <a:endParaRPr lang="en-US" sz="1750" dirty="0">
              <a:solidFill>
                <a:srgbClr val="333333"/>
              </a:solidFill>
              <a:latin typeface="Times New Roman" panose="02020603050405020304" pitchFamily="18" charset="0"/>
              <a:cs typeface="Times New Roman" panose="02020603050405020304" pitchFamily="18" charset="0"/>
            </a:endParaRPr>
          </a:p>
          <a:p>
            <a:pPr marL="0" indent="0">
              <a:buNone/>
            </a:pPr>
            <a:r>
              <a:rPr lang="en-US" sz="1750" dirty="0">
                <a:solidFill>
                  <a:srgbClr val="333333"/>
                </a:solidFill>
                <a:latin typeface="Times New Roman" panose="02020603050405020304" pitchFamily="18" charset="0"/>
                <a:cs typeface="Times New Roman" panose="02020603050405020304" pitchFamily="18" charset="0"/>
              </a:rPr>
              <a:t>‘He gave them bread from heaven to eat.’”</a:t>
            </a:r>
          </a:p>
          <a:p>
            <a:pPr marL="0" indent="0">
              <a:buNone/>
            </a:pPr>
            <a:r>
              <a:rPr lang="en-US" sz="1750" dirty="0" smtClean="0">
                <a:solidFill>
                  <a:srgbClr val="333333"/>
                </a:solidFill>
                <a:latin typeface="Times New Roman" panose="02020603050405020304" pitchFamily="18" charset="0"/>
                <a:cs typeface="Times New Roman" panose="02020603050405020304" pitchFamily="18" charset="0"/>
              </a:rPr>
              <a:t>So </a:t>
            </a:r>
            <a:r>
              <a:rPr lang="en-US" sz="1750" dirty="0">
                <a:solidFill>
                  <a:srgbClr val="333333"/>
                </a:solidFill>
                <a:latin typeface="Times New Roman" panose="02020603050405020304" pitchFamily="18" charset="0"/>
                <a:cs typeface="Times New Roman" panose="02020603050405020304" pitchFamily="18" charset="0"/>
              </a:rPr>
              <a:t>Jesus said to them, “Amen, amen, I say to you, it was not Moses who gave the bread from heaven; my Father gives you the true bread from </a:t>
            </a:r>
            <a:r>
              <a:rPr lang="en-US" sz="1750" dirty="0" smtClean="0">
                <a:solidFill>
                  <a:srgbClr val="333333"/>
                </a:solidFill>
                <a:latin typeface="Times New Roman" panose="02020603050405020304" pitchFamily="18" charset="0"/>
                <a:cs typeface="Times New Roman" panose="02020603050405020304" pitchFamily="18" charset="0"/>
              </a:rPr>
              <a:t>heaven.</a:t>
            </a:r>
            <a:r>
              <a:rPr lang="en-US" sz="1750" b="1" baseline="30000" dirty="0">
                <a:solidFill>
                  <a:srgbClr val="008061"/>
                </a:solidFill>
                <a:latin typeface="Times New Roman" panose="02020603050405020304" pitchFamily="18" charset="0"/>
                <a:cs typeface="Times New Roman" panose="02020603050405020304" pitchFamily="18" charset="0"/>
              </a:rPr>
              <a:t> </a:t>
            </a:r>
            <a:r>
              <a:rPr lang="en-US" sz="1750" b="1" dirty="0" smtClean="0">
                <a:solidFill>
                  <a:srgbClr val="008061"/>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For </a:t>
            </a:r>
            <a:r>
              <a:rPr lang="en-US" sz="1750" dirty="0">
                <a:solidFill>
                  <a:srgbClr val="333333"/>
                </a:solidFill>
                <a:latin typeface="Times New Roman" panose="02020603050405020304" pitchFamily="18" charset="0"/>
                <a:cs typeface="Times New Roman" panose="02020603050405020304" pitchFamily="18" charset="0"/>
              </a:rPr>
              <a:t>the bread of God is that which comes down from heaven and gives life to the world.”</a:t>
            </a:r>
          </a:p>
          <a:p>
            <a:pPr marL="0" indent="0">
              <a:buNone/>
            </a:pPr>
            <a:r>
              <a:rPr lang="en-US" sz="1750" dirty="0" smtClean="0">
                <a:solidFill>
                  <a:srgbClr val="333333"/>
                </a:solidFill>
                <a:latin typeface="Times New Roman" panose="02020603050405020304" pitchFamily="18" charset="0"/>
                <a:cs typeface="Times New Roman" panose="02020603050405020304" pitchFamily="18" charset="0"/>
              </a:rPr>
              <a:t>So </a:t>
            </a:r>
            <a:r>
              <a:rPr lang="en-US" sz="1750" dirty="0">
                <a:solidFill>
                  <a:srgbClr val="333333"/>
                </a:solidFill>
                <a:latin typeface="Times New Roman" panose="02020603050405020304" pitchFamily="18" charset="0"/>
                <a:cs typeface="Times New Roman" panose="02020603050405020304" pitchFamily="18" charset="0"/>
              </a:rPr>
              <a:t>they said to him, “Sir, give us this bread always</a:t>
            </a:r>
            <a:r>
              <a:rPr lang="en-US" sz="1750" dirty="0" smtClean="0">
                <a:solidFill>
                  <a:srgbClr val="333333"/>
                </a:solidFill>
                <a:latin typeface="Times New Roman" panose="02020603050405020304" pitchFamily="18" charset="0"/>
                <a:cs typeface="Times New Roman" panose="02020603050405020304" pitchFamily="18" charset="0"/>
              </a:rPr>
              <a:t>.”</a:t>
            </a:r>
            <a:r>
              <a:rPr lang="en-US" sz="1750" b="1" dirty="0">
                <a:solidFill>
                  <a:srgbClr val="333333"/>
                </a:solidFill>
                <a:latin typeface="Times New Roman" panose="02020603050405020304" pitchFamily="18" charset="0"/>
                <a:cs typeface="Times New Roman" panose="02020603050405020304" pitchFamily="18" charset="0"/>
              </a:rPr>
              <a:t> </a:t>
            </a:r>
            <a:r>
              <a:rPr lang="en-US" sz="1750" b="1" dirty="0" smtClean="0">
                <a:solidFill>
                  <a:srgbClr val="333333"/>
                </a:solidFill>
                <a:latin typeface="Times New Roman" panose="02020603050405020304" pitchFamily="18" charset="0"/>
                <a:cs typeface="Times New Roman" panose="02020603050405020304" pitchFamily="18" charset="0"/>
              </a:rPr>
              <a:t> </a:t>
            </a:r>
            <a:r>
              <a:rPr lang="en-US" sz="1750" dirty="0" smtClean="0">
                <a:solidFill>
                  <a:srgbClr val="333333"/>
                </a:solidFill>
                <a:latin typeface="Times New Roman" panose="02020603050405020304" pitchFamily="18" charset="0"/>
                <a:cs typeface="Times New Roman" panose="02020603050405020304" pitchFamily="18" charset="0"/>
              </a:rPr>
              <a:t>Jesus </a:t>
            </a:r>
            <a:r>
              <a:rPr lang="en-US" sz="1750" dirty="0">
                <a:solidFill>
                  <a:srgbClr val="333333"/>
                </a:solidFill>
                <a:latin typeface="Times New Roman" panose="02020603050405020304" pitchFamily="18" charset="0"/>
                <a:cs typeface="Times New Roman" panose="02020603050405020304" pitchFamily="18" charset="0"/>
              </a:rPr>
              <a:t>said to them, “I am the bread of life; whoever comes to me will never hunger, and whoever believes in me will never </a:t>
            </a:r>
            <a:r>
              <a:rPr lang="en-US" sz="1750" dirty="0" smtClean="0">
                <a:solidFill>
                  <a:srgbClr val="333333"/>
                </a:solidFill>
                <a:latin typeface="Times New Roman" panose="02020603050405020304" pitchFamily="18" charset="0"/>
                <a:cs typeface="Times New Roman" panose="02020603050405020304" pitchFamily="18" charset="0"/>
              </a:rPr>
              <a:t>thirst.                   </a:t>
            </a:r>
            <a:r>
              <a:rPr lang="en-US" sz="1750" dirty="0" err="1" smtClean="0">
                <a:solidFill>
                  <a:srgbClr val="333333"/>
                </a:solidFill>
                <a:latin typeface="Times New Roman" panose="02020603050405020304" pitchFamily="18" charset="0"/>
                <a:cs typeface="Times New Roman" panose="02020603050405020304" pitchFamily="18" charset="0"/>
                <a:hlinkClick r:id="rId3"/>
              </a:rPr>
              <a:t>Jn</a:t>
            </a:r>
            <a:r>
              <a:rPr lang="en-US" sz="1750" dirty="0" smtClean="0">
                <a:solidFill>
                  <a:srgbClr val="333333"/>
                </a:solidFill>
                <a:latin typeface="Times New Roman" panose="02020603050405020304" pitchFamily="18" charset="0"/>
                <a:cs typeface="Times New Roman" panose="02020603050405020304" pitchFamily="18" charset="0"/>
                <a:hlinkClick r:id="rId3"/>
              </a:rPr>
              <a:t> 6: 22-35</a:t>
            </a:r>
            <a:endParaRPr lang="en-US" sz="17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617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534400" cy="4221163"/>
          </a:xfrm>
        </p:spPr>
        <p:txBody>
          <a:bodyPr>
            <a:normAutofit fontScale="85000" lnSpcReduction="10000"/>
          </a:bodyPr>
          <a:lstStyle/>
          <a:p>
            <a:pPr marL="0" indent="0">
              <a:buNone/>
            </a:pPr>
            <a:r>
              <a:rPr lang="en-US" dirty="0" smtClean="0">
                <a:latin typeface="Times New Roman" panose="02020603050405020304" pitchFamily="18" charset="0"/>
                <a:cs typeface="Times New Roman" panose="02020603050405020304" pitchFamily="18" charset="0"/>
              </a:rPr>
              <a:t>What part of this scripture passage spoke to your heart today?</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Jesus seems a bit cynical about the reason the crowd from the previous day was looking for him, was he wrong?  Do you also approach Jesus simply to get what you want?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In John 6:35 we read one of the great “I AM” passages that define Jesus, in what way  is Jesus the “bread of life” for you?</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906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Partners</a:t>
            </a:r>
            <a:endParaRPr lang="en-US" dirty="0"/>
          </a:p>
        </p:txBody>
      </p:sp>
      <p:sp>
        <p:nvSpPr>
          <p:cNvPr id="3" name="Content Placeholder 2"/>
          <p:cNvSpPr>
            <a:spLocks noGrp="1"/>
          </p:cNvSpPr>
          <p:nvPr>
            <p:ph idx="1"/>
          </p:nvPr>
        </p:nvSpPr>
        <p:spPr>
          <a:xfrm>
            <a:off x="457200" y="2514600"/>
            <a:ext cx="8229600" cy="2971799"/>
          </a:xfrm>
        </p:spPr>
        <p:txBody>
          <a:bodyPr/>
          <a:lstStyle/>
          <a:p>
            <a:pPr marL="0" indent="0" algn="ctr">
              <a:buNone/>
            </a:pPr>
            <a:r>
              <a:rPr lang="en-US" dirty="0" smtClean="0"/>
              <a:t>Put your name and your petitions on a slip of paper or a card.  Fold and throw your cards into a basket, then choose the card of a group member for whom, and for whose intentions, you will pray in the coming weeks.</a:t>
            </a:r>
            <a:endParaRPr lang="en-US" dirty="0"/>
          </a:p>
        </p:txBody>
      </p:sp>
    </p:spTree>
    <p:extLst>
      <p:ext uri="{BB962C8B-B14F-4D97-AF65-F5344CB8AC3E}">
        <p14:creationId xmlns:p14="http://schemas.microsoft.com/office/powerpoint/2010/main" val="11176119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228600"/>
            <a:ext cx="8229600" cy="792162"/>
          </a:xfrm>
        </p:spPr>
        <p:txBody>
          <a:bodyPr/>
          <a:lstStyle/>
          <a:p>
            <a:r>
              <a:rPr lang="en-US" dirty="0" smtClean="0"/>
              <a:t>HOMEWORK</a:t>
            </a:r>
            <a:endParaRPr lang="en-US" dirty="0"/>
          </a:p>
        </p:txBody>
      </p:sp>
      <p:sp>
        <p:nvSpPr>
          <p:cNvPr id="3" name="Content Placeholder 2"/>
          <p:cNvSpPr>
            <a:spLocks noGrp="1"/>
          </p:cNvSpPr>
          <p:nvPr>
            <p:ph idx="1"/>
          </p:nvPr>
        </p:nvSpPr>
        <p:spPr>
          <a:xfrm>
            <a:off x="381000" y="1066800"/>
            <a:ext cx="8382000" cy="5410200"/>
          </a:xfrm>
        </p:spPr>
        <p:txBody>
          <a:bodyPr>
            <a:noAutofit/>
          </a:bodyPr>
          <a:lstStyle/>
          <a:p>
            <a:pPr marL="0" indent="0" algn="ctr">
              <a:buNone/>
            </a:pPr>
            <a:r>
              <a:rPr lang="en-US" sz="2800" b="1" dirty="0">
                <a:latin typeface="Times New Roman" panose="02020603050405020304" pitchFamily="18" charset="0"/>
                <a:cs typeface="Times New Roman" panose="02020603050405020304" pitchFamily="18" charset="0"/>
              </a:rPr>
              <a:t>REAL </a:t>
            </a:r>
            <a:r>
              <a:rPr lang="en-US" sz="2800" b="1" dirty="0" smtClean="0">
                <a:latin typeface="Times New Roman" panose="02020603050405020304" pitchFamily="18" charset="0"/>
                <a:cs typeface="Times New Roman" panose="02020603050405020304" pitchFamily="18" charset="0"/>
              </a:rPr>
              <a:t>PRESENCE</a:t>
            </a:r>
          </a:p>
          <a:p>
            <a:pPr marL="0" indent="0" algn="just">
              <a:buNone/>
            </a:pPr>
            <a:r>
              <a:rPr lang="en-US" sz="2100" dirty="0" smtClean="0">
                <a:latin typeface="Times New Roman" panose="02020603050405020304" pitchFamily="18" charset="0"/>
                <a:cs typeface="Times New Roman" panose="02020603050405020304" pitchFamily="18" charset="0"/>
              </a:rPr>
              <a:t>Jesus </a:t>
            </a:r>
            <a:r>
              <a:rPr lang="en-US" sz="2100" dirty="0">
                <a:latin typeface="Times New Roman" panose="02020603050405020304" pitchFamily="18" charset="0"/>
                <a:cs typeface="Times New Roman" panose="02020603050405020304" pitchFamily="18" charset="0"/>
              </a:rPr>
              <a:t>is present with us in many ways—in Scripture, in prayer, in the poor and suffering. . . but </a:t>
            </a:r>
            <a:r>
              <a:rPr lang="en-US" sz="2100" dirty="0" smtClean="0">
                <a:latin typeface="Times New Roman" panose="02020603050405020304" pitchFamily="18" charset="0"/>
                <a:cs typeface="Times New Roman" panose="02020603050405020304" pitchFamily="18" charset="0"/>
              </a:rPr>
              <a:t>he is </a:t>
            </a:r>
            <a:r>
              <a:rPr lang="en-US" sz="2100" dirty="0">
                <a:latin typeface="Times New Roman" panose="02020603050405020304" pitchFamily="18" charset="0"/>
                <a:cs typeface="Times New Roman" panose="02020603050405020304" pitchFamily="18" charset="0"/>
              </a:rPr>
              <a:t>present in a unique way in the Eucharist. The Catechism says that in the Blessed Sacrament “</a:t>
            </a:r>
            <a:r>
              <a:rPr lang="en-US" sz="2100" dirty="0" smtClean="0">
                <a:latin typeface="Times New Roman" panose="02020603050405020304" pitchFamily="18" charset="0"/>
                <a:cs typeface="Times New Roman" panose="02020603050405020304" pitchFamily="18" charset="0"/>
              </a:rPr>
              <a:t>the whole </a:t>
            </a:r>
            <a:r>
              <a:rPr lang="en-US" sz="2100" dirty="0">
                <a:latin typeface="Times New Roman" panose="02020603050405020304" pitchFamily="18" charset="0"/>
                <a:cs typeface="Times New Roman" panose="02020603050405020304" pitchFamily="18" charset="0"/>
              </a:rPr>
              <a:t>Christ is truly, really, and substantially contained” (CCC 1374). Although all appearances (</a:t>
            </a:r>
            <a:r>
              <a:rPr lang="en-US" sz="2100" dirty="0" smtClean="0">
                <a:latin typeface="Times New Roman" panose="02020603050405020304" pitchFamily="18" charset="0"/>
                <a:cs typeface="Times New Roman" panose="02020603050405020304" pitchFamily="18" charset="0"/>
              </a:rPr>
              <a:t>also called </a:t>
            </a:r>
            <a:r>
              <a:rPr lang="en-US" sz="2100" dirty="0">
                <a:latin typeface="Times New Roman" panose="02020603050405020304" pitchFamily="18" charset="0"/>
                <a:cs typeface="Times New Roman" panose="02020603050405020304" pitchFamily="18" charset="0"/>
              </a:rPr>
              <a:t>accidents) of bread and wine remain, the substance of both the bread and the wine are </a:t>
            </a:r>
            <a:r>
              <a:rPr lang="en-US" sz="2100" dirty="0" smtClean="0">
                <a:latin typeface="Times New Roman" panose="02020603050405020304" pitchFamily="18" charset="0"/>
                <a:cs typeface="Times New Roman" panose="02020603050405020304" pitchFamily="18" charset="0"/>
              </a:rPr>
              <a:t>truly changed </a:t>
            </a:r>
            <a:r>
              <a:rPr lang="en-US" sz="2100" dirty="0">
                <a:latin typeface="Times New Roman" panose="02020603050405020304" pitchFamily="18" charset="0"/>
                <a:cs typeface="Times New Roman" panose="02020603050405020304" pitchFamily="18" charset="0"/>
              </a:rPr>
              <a:t>into the Body, Blood, Soul, and Divinity of Jesus. This is what the Church means by the </a:t>
            </a:r>
            <a:r>
              <a:rPr lang="en-US" sz="2100" dirty="0" smtClean="0">
                <a:latin typeface="Times New Roman" panose="02020603050405020304" pitchFamily="18" charset="0"/>
                <a:cs typeface="Times New Roman" panose="02020603050405020304" pitchFamily="18" charset="0"/>
              </a:rPr>
              <a:t>term transubstantiation.  </a:t>
            </a:r>
          </a:p>
          <a:p>
            <a:pPr marL="0" indent="0" algn="just">
              <a:buNone/>
            </a:pPr>
            <a:r>
              <a:rPr lang="en-US" sz="2100" dirty="0" smtClean="0">
                <a:latin typeface="Times New Roman" panose="02020603050405020304" pitchFamily="18" charset="0"/>
                <a:cs typeface="Times New Roman" panose="02020603050405020304" pitchFamily="18" charset="0"/>
              </a:rPr>
              <a:t>This </a:t>
            </a:r>
            <a:r>
              <a:rPr lang="en-US" sz="2100" dirty="0">
                <a:latin typeface="Times New Roman" panose="02020603050405020304" pitchFamily="18" charset="0"/>
                <a:cs typeface="Times New Roman" panose="02020603050405020304" pitchFamily="18" charset="0"/>
              </a:rPr>
              <a:t>change happens at the moment of consecration and continues as long as the Eucharistic </a:t>
            </a:r>
            <a:r>
              <a:rPr lang="en-US" sz="2100" dirty="0" smtClean="0">
                <a:latin typeface="Times New Roman" panose="02020603050405020304" pitchFamily="18" charset="0"/>
                <a:cs typeface="Times New Roman" panose="02020603050405020304" pitchFamily="18" charset="0"/>
              </a:rPr>
              <a:t>species survive </a:t>
            </a:r>
            <a:r>
              <a:rPr lang="en-US" sz="2100" dirty="0">
                <a:latin typeface="Times New Roman" panose="02020603050405020304" pitchFamily="18" charset="0"/>
                <a:cs typeface="Times New Roman" panose="02020603050405020304" pitchFamily="18" charset="0"/>
              </a:rPr>
              <a:t>as </a:t>
            </a:r>
            <a:r>
              <a:rPr lang="en-US" sz="2100" dirty="0" smtClean="0">
                <a:latin typeface="Times New Roman" panose="02020603050405020304" pitchFamily="18" charset="0"/>
                <a:cs typeface="Times New Roman" panose="02020603050405020304" pitchFamily="18" charset="0"/>
              </a:rPr>
              <a:t>such—in </a:t>
            </a:r>
            <a:r>
              <a:rPr lang="en-US" sz="2100" dirty="0">
                <a:latin typeface="Times New Roman" panose="02020603050405020304" pitchFamily="18" charset="0"/>
                <a:cs typeface="Times New Roman" panose="02020603050405020304" pitchFamily="18" charset="0"/>
              </a:rPr>
              <a:t>other words, until they are digested. Christ is completely present under </a:t>
            </a:r>
            <a:r>
              <a:rPr lang="en-US" sz="2100" dirty="0" smtClean="0">
                <a:latin typeface="Times New Roman" panose="02020603050405020304" pitchFamily="18" charset="0"/>
                <a:cs typeface="Times New Roman" panose="02020603050405020304" pitchFamily="18" charset="0"/>
              </a:rPr>
              <a:t>both species</a:t>
            </a:r>
            <a:r>
              <a:rPr lang="en-US" sz="2100" dirty="0">
                <a:latin typeface="Times New Roman" panose="02020603050405020304" pitchFamily="18" charset="0"/>
                <a:cs typeface="Times New Roman" panose="02020603050405020304" pitchFamily="18" charset="0"/>
              </a:rPr>
              <a:t>, in the tiniest piece of a host and the smallest drop from the chalice. So even if you </a:t>
            </a:r>
            <a:r>
              <a:rPr lang="en-US" sz="2100" dirty="0" smtClean="0">
                <a:latin typeface="Times New Roman" panose="02020603050405020304" pitchFamily="18" charset="0"/>
                <a:cs typeface="Times New Roman" panose="02020603050405020304" pitchFamily="18" charset="0"/>
              </a:rPr>
              <a:t>only receive under one </a:t>
            </a:r>
            <a:r>
              <a:rPr lang="en-US" sz="2100" dirty="0">
                <a:latin typeface="Times New Roman" panose="02020603050405020304" pitchFamily="18" charset="0"/>
                <a:cs typeface="Times New Roman" panose="02020603050405020304" pitchFamily="18" charset="0"/>
              </a:rPr>
              <a:t>species—only receiving the Host, or only receiving from the chalice—you are </a:t>
            </a:r>
            <a:r>
              <a:rPr lang="en-US" sz="2100" dirty="0" smtClean="0">
                <a:latin typeface="Times New Roman" panose="02020603050405020304" pitchFamily="18" charset="0"/>
                <a:cs typeface="Times New Roman" panose="02020603050405020304" pitchFamily="18" charset="0"/>
              </a:rPr>
              <a:t>still receiving </a:t>
            </a:r>
            <a:r>
              <a:rPr lang="en-US" sz="2100" dirty="0">
                <a:latin typeface="Times New Roman" panose="02020603050405020304" pitchFamily="18" charset="0"/>
                <a:cs typeface="Times New Roman" panose="02020603050405020304" pitchFamily="18" charset="0"/>
              </a:rPr>
              <a:t>all of Jesus—Body, Blood, Soul, and Divinity.</a:t>
            </a:r>
          </a:p>
        </p:txBody>
      </p:sp>
    </p:spTree>
    <p:extLst>
      <p:ext uri="{BB962C8B-B14F-4D97-AF65-F5344CB8AC3E}">
        <p14:creationId xmlns:p14="http://schemas.microsoft.com/office/powerpoint/2010/main" val="1111033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490" y="1371600"/>
            <a:ext cx="8229600" cy="4648200"/>
          </a:xfrm>
        </p:spPr>
        <p:txBody>
          <a:bodyPr>
            <a:normAutofit/>
          </a:bodyPr>
          <a:lstStyle/>
          <a:p>
            <a:pPr marL="0" indent="0">
              <a:buNone/>
            </a:pPr>
            <a:r>
              <a:rPr lang="en-US" dirty="0" smtClean="0">
                <a:latin typeface="Times New Roman" panose="02020603050405020304" pitchFamily="18" charset="0"/>
                <a:cs typeface="Times New Roman" panose="02020603050405020304" pitchFamily="18" charset="0"/>
              </a:rPr>
              <a:t>In what aspects of your spiritual life do you feel the presence of Jesus most acutely?</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How do we show our belief in the real presence during mass?  What about after mass?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Do you prefer to receive the Eucharist under both species?  Does it matter?</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29590" y="381000"/>
            <a:ext cx="8305800" cy="707886"/>
          </a:xfrm>
          <a:prstGeom prst="rect">
            <a:avLst/>
          </a:prstGeom>
          <a:noFill/>
        </p:spPr>
        <p:txBody>
          <a:bodyPr wrap="square" rtlCol="0">
            <a:spAutoFit/>
          </a:bodyPr>
          <a:lstStyle/>
          <a:p>
            <a:pPr algn="ctr"/>
            <a:r>
              <a:rPr lang="en-US" sz="4000" b="1" dirty="0" smtClean="0">
                <a:latin typeface="Times New Roman" panose="02020603050405020304" pitchFamily="18" charset="0"/>
                <a:cs typeface="Times New Roman" panose="02020603050405020304" pitchFamily="18" charset="0"/>
              </a:rPr>
              <a:t>JOURNAL QUESTIONS</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115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MEET AGAIN</a:t>
            </a:r>
            <a:endParaRPr lang="en-US" dirty="0"/>
          </a:p>
        </p:txBody>
      </p:sp>
      <p:sp>
        <p:nvSpPr>
          <p:cNvPr id="3" name="Content Placeholder 2"/>
          <p:cNvSpPr>
            <a:spLocks noGrp="1"/>
          </p:cNvSpPr>
          <p:nvPr>
            <p:ph idx="1"/>
          </p:nvPr>
        </p:nvSpPr>
        <p:spPr>
          <a:xfrm>
            <a:off x="457200" y="1981200"/>
            <a:ext cx="8229600" cy="4144963"/>
          </a:xfrm>
        </p:spPr>
        <p:txBody>
          <a:bodyPr>
            <a:normAutofit/>
          </a:bodyPr>
          <a:lstStyle/>
          <a:p>
            <a:r>
              <a:rPr lang="en-US" dirty="0" smtClean="0"/>
              <a:t>Watch Presence   </a:t>
            </a:r>
            <a:r>
              <a:rPr lang="en-US" dirty="0" smtClean="0">
                <a:hlinkClick r:id="rId2"/>
              </a:rPr>
              <a:t>Bonus: Biblical Foundations</a:t>
            </a:r>
            <a:endParaRPr lang="en-US" dirty="0" smtClean="0"/>
          </a:p>
          <a:p>
            <a:pPr marL="0" indent="0" algn="ctr">
              <a:buNone/>
            </a:pPr>
            <a:r>
              <a:rPr lang="en-US" dirty="0" smtClean="0"/>
              <a:t>Part 2</a:t>
            </a:r>
          </a:p>
          <a:p>
            <a:r>
              <a:rPr lang="en-US" dirty="0" smtClean="0"/>
              <a:t>Download and use the </a:t>
            </a:r>
            <a:r>
              <a:rPr lang="en-US" dirty="0" smtClean="0">
                <a:hlinkClick r:id="rId2"/>
              </a:rPr>
              <a:t>Study Guide</a:t>
            </a:r>
            <a:endParaRPr lang="en-US" dirty="0" smtClean="0"/>
          </a:p>
          <a:p>
            <a:pPr lvl="1"/>
            <a:r>
              <a:rPr lang="en-US" dirty="0"/>
              <a:t>Scroll down, click on “Participant Materials” and then on “Study Guide</a:t>
            </a:r>
            <a:r>
              <a:rPr lang="en-US" dirty="0" smtClean="0"/>
              <a:t>”</a:t>
            </a:r>
          </a:p>
          <a:p>
            <a:endParaRPr lang="en-US" dirty="0" smtClean="0"/>
          </a:p>
          <a:p>
            <a:r>
              <a:rPr lang="en-US" dirty="0" smtClean="0"/>
              <a:t>Pray for you prayer partner’s needs</a:t>
            </a:r>
            <a:endParaRPr lang="en-US" dirty="0"/>
          </a:p>
        </p:txBody>
      </p:sp>
    </p:spTree>
    <p:extLst>
      <p:ext uri="{BB962C8B-B14F-4D97-AF65-F5344CB8AC3E}">
        <p14:creationId xmlns:p14="http://schemas.microsoft.com/office/powerpoint/2010/main" val="3541060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CLOSING PRAYER</a:t>
            </a:r>
            <a:endParaRPr lang="en-US" dirty="0"/>
          </a:p>
        </p:txBody>
      </p:sp>
      <p:sp>
        <p:nvSpPr>
          <p:cNvPr id="3" name="Content Placeholder 2"/>
          <p:cNvSpPr>
            <a:spLocks noGrp="1"/>
          </p:cNvSpPr>
          <p:nvPr>
            <p:ph idx="1"/>
          </p:nvPr>
        </p:nvSpPr>
        <p:spPr>
          <a:xfrm>
            <a:off x="457200" y="990600"/>
            <a:ext cx="8229600" cy="5334000"/>
          </a:xfrm>
        </p:spPr>
        <p:txBody>
          <a:bodyPr>
            <a:noAutofit/>
          </a:bodyPr>
          <a:lstStyle/>
          <a:p>
            <a:pPr marL="0" indent="0" algn="ctr">
              <a:buNone/>
            </a:pPr>
            <a:r>
              <a:rPr lang="en-US" sz="2450" dirty="0">
                <a:latin typeface="Times New Roman" panose="02020603050405020304" pitchFamily="18" charset="0"/>
                <a:cs typeface="Times New Roman" panose="02020603050405020304" pitchFamily="18" charset="0"/>
              </a:rPr>
              <a:t>Beloved Lord, in the Book of Revelation it is written:</a:t>
            </a:r>
          </a:p>
          <a:p>
            <a:pPr marL="0" indent="0" algn="ctr">
              <a:buNone/>
            </a:pPr>
            <a:r>
              <a:rPr lang="en-US" sz="2450" dirty="0">
                <a:latin typeface="Times New Roman" panose="02020603050405020304" pitchFamily="18" charset="0"/>
                <a:cs typeface="Times New Roman" panose="02020603050405020304" pitchFamily="18" charset="0"/>
              </a:rPr>
              <a:t>“I Jesus have sent my angel to you with this testimony </a:t>
            </a:r>
            <a:endParaRPr lang="en-US" sz="2450" dirty="0" smtClean="0">
              <a:latin typeface="Times New Roman" panose="02020603050405020304" pitchFamily="18" charset="0"/>
              <a:cs typeface="Times New Roman" panose="02020603050405020304" pitchFamily="18" charset="0"/>
            </a:endParaRPr>
          </a:p>
          <a:p>
            <a:pPr marL="0" indent="0" algn="ctr">
              <a:buNone/>
            </a:pPr>
            <a:r>
              <a:rPr lang="en-US" sz="2450" dirty="0" smtClean="0">
                <a:latin typeface="Times New Roman" panose="02020603050405020304" pitchFamily="18" charset="0"/>
                <a:cs typeface="Times New Roman" panose="02020603050405020304" pitchFamily="18" charset="0"/>
              </a:rPr>
              <a:t>for </a:t>
            </a:r>
            <a:r>
              <a:rPr lang="en-US" sz="2450" dirty="0">
                <a:latin typeface="Times New Roman" panose="02020603050405020304" pitchFamily="18" charset="0"/>
                <a:cs typeface="Times New Roman" panose="02020603050405020304" pitchFamily="18" charset="0"/>
              </a:rPr>
              <a:t>the churches.</a:t>
            </a:r>
          </a:p>
          <a:p>
            <a:pPr marL="0" indent="0" algn="ctr">
              <a:buNone/>
            </a:pPr>
            <a:r>
              <a:rPr lang="en-US" sz="2450" dirty="0">
                <a:latin typeface="Times New Roman" panose="02020603050405020304" pitchFamily="18" charset="0"/>
                <a:cs typeface="Times New Roman" panose="02020603050405020304" pitchFamily="18" charset="0"/>
              </a:rPr>
              <a:t>I am the root and the offspring of David</a:t>
            </a:r>
            <a:r>
              <a:rPr lang="en-US" sz="2450">
                <a:latin typeface="Times New Roman" panose="02020603050405020304" pitchFamily="18" charset="0"/>
                <a:cs typeface="Times New Roman" panose="02020603050405020304" pitchFamily="18" charset="0"/>
              </a:rPr>
              <a:t>, </a:t>
            </a:r>
            <a:endParaRPr lang="en-US" sz="2450" smtClean="0">
              <a:latin typeface="Times New Roman" panose="02020603050405020304" pitchFamily="18" charset="0"/>
              <a:cs typeface="Times New Roman" panose="02020603050405020304" pitchFamily="18" charset="0"/>
            </a:endParaRPr>
          </a:p>
          <a:p>
            <a:pPr marL="0" indent="0" algn="ctr">
              <a:buNone/>
            </a:pPr>
            <a:r>
              <a:rPr lang="en-US" sz="2450" smtClean="0">
                <a:latin typeface="Times New Roman" panose="02020603050405020304" pitchFamily="18" charset="0"/>
                <a:cs typeface="Times New Roman" panose="02020603050405020304" pitchFamily="18" charset="0"/>
              </a:rPr>
              <a:t>the </a:t>
            </a:r>
            <a:r>
              <a:rPr lang="en-US" sz="2450" dirty="0">
                <a:latin typeface="Times New Roman" panose="02020603050405020304" pitchFamily="18" charset="0"/>
                <a:cs typeface="Times New Roman" panose="02020603050405020304" pitchFamily="18" charset="0"/>
              </a:rPr>
              <a:t>bright morning star.”</a:t>
            </a:r>
          </a:p>
          <a:p>
            <a:pPr marL="0" indent="0" algn="ctr">
              <a:buNone/>
            </a:pPr>
            <a:r>
              <a:rPr lang="en-US" sz="2450" dirty="0">
                <a:latin typeface="Times New Roman" panose="02020603050405020304" pitchFamily="18" charset="0"/>
                <a:cs typeface="Times New Roman" panose="02020603050405020304" pitchFamily="18" charset="0"/>
              </a:rPr>
              <a:t>We, the members of your Body, the Church, say</a:t>
            </a:r>
          </a:p>
          <a:p>
            <a:pPr marL="0" indent="0" algn="ctr">
              <a:buNone/>
            </a:pPr>
            <a:r>
              <a:rPr lang="en-US" sz="2450" dirty="0">
                <a:latin typeface="Times New Roman" panose="02020603050405020304" pitchFamily="18" charset="0"/>
                <a:cs typeface="Times New Roman" panose="02020603050405020304" pitchFamily="18" charset="0"/>
              </a:rPr>
              <a:t>“Come.” Come to us in the Eucharist,</a:t>
            </a:r>
          </a:p>
          <a:p>
            <a:pPr marL="0" indent="0" algn="ctr">
              <a:buNone/>
            </a:pPr>
            <a:r>
              <a:rPr lang="en-US" sz="2450" dirty="0">
                <a:latin typeface="Times New Roman" panose="02020603050405020304" pitchFamily="18" charset="0"/>
                <a:cs typeface="Times New Roman" panose="02020603050405020304" pitchFamily="18" charset="0"/>
              </a:rPr>
              <a:t>come to us in the Scriptures, come to us with the fullness of life.</a:t>
            </a:r>
          </a:p>
          <a:p>
            <a:pPr marL="0" indent="0" algn="ctr">
              <a:buNone/>
            </a:pPr>
            <a:r>
              <a:rPr lang="en-US" sz="2450" dirty="0">
                <a:latin typeface="Times New Roman" panose="02020603050405020304" pitchFamily="18" charset="0"/>
                <a:cs typeface="Times New Roman" panose="02020603050405020304" pitchFamily="18" charset="0"/>
              </a:rPr>
              <a:t>Through the intercession of your Mother, Mary,</a:t>
            </a:r>
          </a:p>
          <a:p>
            <a:pPr marL="0" indent="0" algn="ctr">
              <a:buNone/>
            </a:pPr>
            <a:r>
              <a:rPr lang="en-US" sz="2450" dirty="0">
                <a:latin typeface="Times New Roman" panose="02020603050405020304" pitchFamily="18" charset="0"/>
                <a:cs typeface="Times New Roman" panose="02020603050405020304" pitchFamily="18" charset="0"/>
              </a:rPr>
              <a:t>may we always treasure the Word within us</a:t>
            </a:r>
          </a:p>
          <a:p>
            <a:pPr marL="0" indent="0" algn="ctr">
              <a:buNone/>
            </a:pPr>
            <a:r>
              <a:rPr lang="en-US" sz="2450" dirty="0">
                <a:latin typeface="Times New Roman" panose="02020603050405020304" pitchFamily="18" charset="0"/>
                <a:cs typeface="Times New Roman" panose="02020603050405020304" pitchFamily="18" charset="0"/>
              </a:rPr>
              <a:t>and make that Word known and loved in time and in eternity.</a:t>
            </a:r>
          </a:p>
          <a:p>
            <a:pPr marL="0" indent="0" algn="ctr">
              <a:buNone/>
            </a:pPr>
            <a:r>
              <a:rPr lang="en-US" sz="2450" dirty="0">
                <a:latin typeface="Times New Roman" panose="02020603050405020304" pitchFamily="18" charset="0"/>
                <a:cs typeface="Times New Roman" panose="02020603050405020304" pitchFamily="18" charset="0"/>
              </a:rPr>
              <a:t>Amen.</a:t>
            </a:r>
            <a:endParaRPr lang="en-US" sz="2450" dirty="0"/>
          </a:p>
        </p:txBody>
      </p:sp>
    </p:spTree>
    <p:extLst>
      <p:ext uri="{BB962C8B-B14F-4D97-AF65-F5344CB8AC3E}">
        <p14:creationId xmlns:p14="http://schemas.microsoft.com/office/powerpoint/2010/main" val="2231726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38200"/>
          </a:xfrm>
        </p:spPr>
        <p:txBody>
          <a:bodyPr/>
          <a:lstStyle/>
          <a:p>
            <a:r>
              <a:rPr lang="en-US" dirty="0" smtClean="0">
                <a:latin typeface="Times New Roman" panose="02020603050405020304" pitchFamily="18" charset="0"/>
                <a:cs typeface="Times New Roman" panose="02020603050405020304" pitchFamily="18" charset="0"/>
              </a:rPr>
              <a:t>Opening Prayer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14400"/>
            <a:ext cx="8229600" cy="5638800"/>
          </a:xfrm>
        </p:spPr>
        <p:txBody>
          <a:bodyPr>
            <a:normAutofit fontScale="62500" lnSpcReduction="20000"/>
          </a:bodyPr>
          <a:lstStyle/>
          <a:p>
            <a:pPr marL="0" indent="0" algn="ctr">
              <a:buNone/>
            </a:pPr>
            <a:endParaRPr lang="en-US" sz="4200" b="1" i="1" dirty="0" smtClean="0">
              <a:latin typeface="Times New Roman" panose="02020603050405020304" pitchFamily="18" charset="0"/>
              <a:cs typeface="Times New Roman" panose="02020603050405020304" pitchFamily="18" charset="0"/>
            </a:endParaRPr>
          </a:p>
          <a:p>
            <a:pPr marL="0" indent="0" algn="ctr">
              <a:buNone/>
            </a:pPr>
            <a:r>
              <a:rPr lang="en-US" sz="4200" b="1" i="1" dirty="0">
                <a:latin typeface="Times New Roman" panose="02020603050405020304" pitchFamily="18" charset="0"/>
                <a:cs typeface="Times New Roman" panose="02020603050405020304" pitchFamily="18" charset="0"/>
              </a:rPr>
              <a:t>Lord Jesus Christ, on the night of the Last Supper,</a:t>
            </a:r>
          </a:p>
          <a:p>
            <a:pPr marL="0" indent="0" algn="ctr">
              <a:buNone/>
            </a:pPr>
            <a:r>
              <a:rPr lang="en-US" sz="4200" b="1" i="1" dirty="0">
                <a:latin typeface="Times New Roman" panose="02020603050405020304" pitchFamily="18" charset="0"/>
                <a:cs typeface="Times New Roman" panose="02020603050405020304" pitchFamily="18" charset="0"/>
              </a:rPr>
              <a:t>you begged your Heavenly Father for the gift of unity.</a:t>
            </a:r>
          </a:p>
          <a:p>
            <a:pPr marL="0" indent="0" algn="ctr">
              <a:buNone/>
            </a:pPr>
            <a:r>
              <a:rPr lang="en-US" sz="4200" b="1" i="1" dirty="0">
                <a:latin typeface="Times New Roman" panose="02020603050405020304" pitchFamily="18" charset="0"/>
                <a:cs typeface="Times New Roman" panose="02020603050405020304" pitchFamily="18" charset="0"/>
              </a:rPr>
              <a:t>Through the intercession of the Blessed Virgin Mary,</a:t>
            </a:r>
          </a:p>
          <a:p>
            <a:pPr marL="0" indent="0" algn="ctr">
              <a:buNone/>
            </a:pPr>
            <a:r>
              <a:rPr lang="en-US" sz="4200" b="1" i="1" dirty="0">
                <a:latin typeface="Times New Roman" panose="02020603050405020304" pitchFamily="18" charset="0"/>
                <a:cs typeface="Times New Roman" panose="02020603050405020304" pitchFamily="18" charset="0"/>
              </a:rPr>
              <a:t>may we who seek to be more united with God and one another be satisfied in our longing.</a:t>
            </a:r>
          </a:p>
          <a:p>
            <a:pPr marL="0" indent="0" algn="ctr">
              <a:buNone/>
            </a:pPr>
            <a:r>
              <a:rPr lang="en-US" sz="4200" b="1" i="1" dirty="0">
                <a:latin typeface="Times New Roman" panose="02020603050405020304" pitchFamily="18" charset="0"/>
                <a:cs typeface="Times New Roman" panose="02020603050405020304" pitchFamily="18" charset="0"/>
              </a:rPr>
              <a:t>And may we satisfy Your longing, O Lord,</a:t>
            </a:r>
          </a:p>
          <a:p>
            <a:pPr marL="0" indent="0" algn="ctr">
              <a:buNone/>
            </a:pPr>
            <a:r>
              <a:rPr lang="en-US" sz="4200" b="1" i="1" dirty="0">
                <a:latin typeface="Times New Roman" panose="02020603050405020304" pitchFamily="18" charset="0"/>
                <a:cs typeface="Times New Roman" panose="02020603050405020304" pitchFamily="18" charset="0"/>
              </a:rPr>
              <a:t>by helping others to know and love you in the Sacrament of Love,</a:t>
            </a:r>
          </a:p>
          <a:p>
            <a:pPr marL="0" indent="0" algn="ctr">
              <a:buNone/>
            </a:pPr>
            <a:r>
              <a:rPr lang="en-US" sz="4200" b="1" i="1" dirty="0">
                <a:latin typeface="Times New Roman" panose="02020603050405020304" pitchFamily="18" charset="0"/>
                <a:cs typeface="Times New Roman" panose="02020603050405020304" pitchFamily="18" charset="0"/>
              </a:rPr>
              <a:t>you who live and reign with the Father and the Holy Spirit,</a:t>
            </a:r>
          </a:p>
          <a:p>
            <a:pPr marL="0" indent="0" algn="ctr">
              <a:buNone/>
            </a:pPr>
            <a:r>
              <a:rPr lang="en-US" sz="4200" b="1" i="1" dirty="0">
                <a:latin typeface="Times New Roman" panose="02020603050405020304" pitchFamily="18" charset="0"/>
                <a:cs typeface="Times New Roman" panose="02020603050405020304" pitchFamily="18" charset="0"/>
              </a:rPr>
              <a:t>one God forever and ever.</a:t>
            </a:r>
          </a:p>
          <a:p>
            <a:pPr marL="0" indent="0" algn="ctr">
              <a:buNone/>
            </a:pPr>
            <a:r>
              <a:rPr lang="en-US" sz="4200" b="1" i="1" dirty="0">
                <a:latin typeface="Times New Roman" panose="02020603050405020304" pitchFamily="18" charset="0"/>
                <a:cs typeface="Times New Roman" panose="02020603050405020304" pitchFamily="18" charset="0"/>
              </a:rPr>
              <a:t>Amen.</a:t>
            </a:r>
          </a:p>
          <a:p>
            <a:pPr marL="0" indent="0" algn="ctr">
              <a:buNone/>
            </a:pPr>
            <a:r>
              <a:rPr lang="en-US" sz="4200" b="1" i="1" dirty="0" smtClean="0">
                <a:latin typeface="Times New Roman" panose="02020603050405020304" pitchFamily="18" charset="0"/>
                <a:cs typeface="Times New Roman" panose="02020603050405020304" pitchFamily="18" charset="0"/>
              </a:rPr>
              <a:t>                                                          </a:t>
            </a:r>
            <a:r>
              <a:rPr lang="en-US" b="1" i="1" dirty="0" smtClean="0">
                <a:latin typeface="Times New Roman" panose="02020603050405020304" pitchFamily="18" charset="0"/>
                <a:cs typeface="Times New Roman" panose="02020603050405020304" pitchFamily="18" charset="0"/>
              </a:rPr>
              <a:t>—</a:t>
            </a:r>
            <a:r>
              <a:rPr lang="en-US" b="1" i="1" dirty="0">
                <a:latin typeface="Times New Roman" panose="02020603050405020304" pitchFamily="18" charset="0"/>
                <a:cs typeface="Times New Roman" panose="02020603050405020304" pitchFamily="18" charset="0"/>
              </a:rPr>
              <a:t>based on John 17:20–22</a:t>
            </a:r>
          </a:p>
        </p:txBody>
      </p:sp>
    </p:spTree>
    <p:extLst>
      <p:ext uri="{BB962C8B-B14F-4D97-AF65-F5344CB8AC3E}">
        <p14:creationId xmlns:p14="http://schemas.microsoft.com/office/powerpoint/2010/main" val="3671457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p:spPr>
        <p:txBody>
          <a:bodyPr>
            <a:normAutofit fontScale="90000"/>
          </a:bodyPr>
          <a:lstStyle/>
          <a:p>
            <a:r>
              <a:rPr lang="en-US" sz="5300" i="1" dirty="0" err="1">
                <a:latin typeface="Times New Roman" panose="02020603050405020304" pitchFamily="18" charset="0"/>
                <a:cs typeface="Times New Roman" panose="02020603050405020304" pitchFamily="18" charset="0"/>
              </a:rPr>
              <a:t>Cor</a:t>
            </a:r>
            <a:r>
              <a:rPr lang="en-US" sz="5300" i="1" dirty="0">
                <a:latin typeface="Times New Roman" panose="02020603050405020304" pitchFamily="18" charset="0"/>
                <a:cs typeface="Times New Roman" panose="02020603050405020304" pitchFamily="18" charset="0"/>
              </a:rPr>
              <a:t> ad </a:t>
            </a:r>
            <a:r>
              <a:rPr lang="en-US" sz="5300" i="1" dirty="0" err="1">
                <a:latin typeface="Times New Roman" panose="02020603050405020304" pitchFamily="18" charset="0"/>
                <a:cs typeface="Times New Roman" panose="02020603050405020304" pitchFamily="18" charset="0"/>
              </a:rPr>
              <a:t>Cor</a:t>
            </a:r>
            <a:r>
              <a:rPr lang="en-US" sz="5300" i="1" dirty="0">
                <a:latin typeface="Times New Roman" panose="02020603050405020304" pitchFamily="18" charset="0"/>
                <a:cs typeface="Times New Roman" panose="02020603050405020304" pitchFamily="18" charset="0"/>
              </a:rPr>
              <a:t> Loquitur</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Heart Speaks to Heart</a:t>
            </a:r>
            <a:endParaRPr lang="en-US" sz="53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2514600"/>
            <a:ext cx="8229600" cy="2971800"/>
          </a:xfrm>
        </p:spPr>
        <p:txBody>
          <a:bodyPr>
            <a:normAutofit/>
          </a:bodyPr>
          <a:lstStyle/>
          <a:p>
            <a:pPr marL="0" indent="0" algn="ctr">
              <a:buNone/>
            </a:pPr>
            <a:r>
              <a:rPr lang="en-US" sz="4000" i="1" dirty="0" smtClean="0">
                <a:latin typeface="Times New Roman" panose="02020603050405020304" pitchFamily="18" charset="0"/>
                <a:cs typeface="Times New Roman" panose="02020603050405020304" pitchFamily="18" charset="0"/>
              </a:rPr>
              <a:t>Take a few minutes to </a:t>
            </a:r>
          </a:p>
          <a:p>
            <a:pPr marL="0" indent="0" algn="ctr">
              <a:buNone/>
            </a:pPr>
            <a:r>
              <a:rPr lang="en-US" sz="4000" i="1" dirty="0" smtClean="0">
                <a:latin typeface="Times New Roman" panose="02020603050405020304" pitchFamily="18" charset="0"/>
                <a:cs typeface="Times New Roman" panose="02020603050405020304" pitchFamily="18" charset="0"/>
              </a:rPr>
              <a:t>re-connect and share </a:t>
            </a:r>
          </a:p>
          <a:p>
            <a:pPr marL="0" indent="0" algn="ctr">
              <a:buNone/>
            </a:pPr>
            <a:r>
              <a:rPr lang="en-US" sz="4000" i="1" dirty="0" smtClean="0">
                <a:latin typeface="Times New Roman" panose="02020603050405020304" pitchFamily="18" charset="0"/>
                <a:cs typeface="Times New Roman" panose="02020603050405020304" pitchFamily="18" charset="0"/>
              </a:rPr>
              <a:t>how the Spirit has moved you </a:t>
            </a:r>
          </a:p>
          <a:p>
            <a:pPr marL="0" indent="0" algn="ctr">
              <a:buNone/>
            </a:pPr>
            <a:r>
              <a:rPr lang="en-US" sz="4000" i="1" dirty="0" smtClean="0">
                <a:latin typeface="Times New Roman" panose="02020603050405020304" pitchFamily="18" charset="0"/>
                <a:cs typeface="Times New Roman" panose="02020603050405020304" pitchFamily="18" charset="0"/>
              </a:rPr>
              <a:t>in the weeks since our last meeting. </a:t>
            </a:r>
            <a:endParaRPr lang="en-US" sz="4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715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229600" cy="4572000"/>
          </a:xfrm>
        </p:spPr>
        <p:txBody>
          <a:bodyPr>
            <a:normAutofit/>
          </a:bodyPr>
          <a:lstStyle/>
          <a:p>
            <a:pPr marL="0" indent="0">
              <a:buNone/>
            </a:pPr>
            <a:r>
              <a:rPr lang="en-US" sz="2600" dirty="0">
                <a:latin typeface="Times New Roman" panose="02020603050405020304" pitchFamily="18" charset="0"/>
                <a:cs typeface="Times New Roman" panose="02020603050405020304" pitchFamily="18" charset="0"/>
              </a:rPr>
              <a:t>“How can this man give us his flesh to eat?” These </a:t>
            </a:r>
            <a:r>
              <a:rPr lang="en-US" sz="2600" dirty="0" smtClean="0">
                <a:latin typeface="Times New Roman" panose="02020603050405020304" pitchFamily="18" charset="0"/>
                <a:cs typeface="Times New Roman" panose="02020603050405020304" pitchFamily="18" charset="0"/>
              </a:rPr>
              <a:t>words uttered </a:t>
            </a:r>
            <a:r>
              <a:rPr lang="en-US" sz="2600" dirty="0">
                <a:latin typeface="Times New Roman" panose="02020603050405020304" pitchFamily="18" charset="0"/>
                <a:cs typeface="Times New Roman" panose="02020603050405020304" pitchFamily="18" charset="0"/>
              </a:rPr>
              <a:t>2,000 years ago are echoed today. The </a:t>
            </a:r>
            <a:r>
              <a:rPr lang="en-US" sz="2600" dirty="0" smtClean="0">
                <a:latin typeface="Times New Roman" panose="02020603050405020304" pitchFamily="18" charset="0"/>
                <a:cs typeface="Times New Roman" panose="02020603050405020304" pitchFamily="18" charset="0"/>
              </a:rPr>
              <a:t>doctrine of </a:t>
            </a:r>
            <a:r>
              <a:rPr lang="en-US" sz="2600" dirty="0">
                <a:latin typeface="Times New Roman" panose="02020603050405020304" pitchFamily="18" charset="0"/>
                <a:cs typeface="Times New Roman" panose="02020603050405020304" pitchFamily="18" charset="0"/>
              </a:rPr>
              <a:t>the </a:t>
            </a:r>
            <a:r>
              <a:rPr lang="en-US" sz="2600" dirty="0" smtClean="0">
                <a:latin typeface="Times New Roman" panose="02020603050405020304" pitchFamily="18" charset="0"/>
                <a:cs typeface="Times New Roman" panose="02020603050405020304" pitchFamily="18" charset="0"/>
              </a:rPr>
              <a:t>Real Presence </a:t>
            </a:r>
            <a:r>
              <a:rPr lang="en-US" sz="2600" dirty="0">
                <a:latin typeface="Times New Roman" panose="02020603050405020304" pitchFamily="18" charset="0"/>
                <a:cs typeface="Times New Roman" panose="02020603050405020304" pitchFamily="18" charset="0"/>
              </a:rPr>
              <a:t>presents a difficulty for many people</a:t>
            </a:r>
            <a:r>
              <a:rPr lang="en-US" sz="2600" dirty="0" smtClean="0">
                <a:latin typeface="Times New Roman" panose="02020603050405020304" pitchFamily="18" charset="0"/>
                <a:cs typeface="Times New Roman" panose="02020603050405020304" pitchFamily="18" charset="0"/>
              </a:rPr>
              <a:t>. When </a:t>
            </a:r>
            <a:r>
              <a:rPr lang="en-US" sz="2600" dirty="0">
                <a:latin typeface="Times New Roman" panose="02020603050405020304" pitchFamily="18" charset="0"/>
                <a:cs typeface="Times New Roman" panose="02020603050405020304" pitchFamily="18" charset="0"/>
              </a:rPr>
              <a:t>we take the time to understand the difficulties</a:t>
            </a:r>
            <a:r>
              <a:rPr lang="en-US" sz="2600" dirty="0" smtClean="0">
                <a:latin typeface="Times New Roman" panose="02020603050405020304" pitchFamily="18" charset="0"/>
                <a:cs typeface="Times New Roman" panose="02020603050405020304" pitchFamily="18" charset="0"/>
              </a:rPr>
              <a:t>, we </a:t>
            </a:r>
            <a:r>
              <a:rPr lang="en-US" sz="2600" dirty="0">
                <a:latin typeface="Times New Roman" panose="02020603050405020304" pitchFamily="18" charset="0"/>
                <a:cs typeface="Times New Roman" panose="02020603050405020304" pitchFamily="18" charset="0"/>
              </a:rPr>
              <a:t>become better equipped to help address them</a:t>
            </a:r>
            <a:r>
              <a:rPr lang="en-US" sz="2600" dirty="0" smtClean="0">
                <a:latin typeface="Times New Roman" panose="02020603050405020304" pitchFamily="18" charset="0"/>
                <a:cs typeface="Times New Roman" panose="02020603050405020304" pitchFamily="18" charset="0"/>
              </a:rPr>
              <a:t>.  This </a:t>
            </a:r>
            <a:r>
              <a:rPr lang="en-US" sz="2600" dirty="0">
                <a:latin typeface="Times New Roman" panose="02020603050405020304" pitchFamily="18" charset="0"/>
                <a:cs typeface="Times New Roman" panose="02020603050405020304" pitchFamily="18" charset="0"/>
              </a:rPr>
              <a:t>can be done especially by showing how the </a:t>
            </a:r>
            <a:r>
              <a:rPr lang="en-US" sz="2600" dirty="0" smtClean="0">
                <a:latin typeface="Times New Roman" panose="02020603050405020304" pitchFamily="18" charset="0"/>
                <a:cs typeface="Times New Roman" panose="02020603050405020304" pitchFamily="18" charset="0"/>
              </a:rPr>
              <a:t>Scriptures really </a:t>
            </a:r>
            <a:r>
              <a:rPr lang="en-US" sz="2600" dirty="0">
                <a:latin typeface="Times New Roman" panose="02020603050405020304" pitchFamily="18" charset="0"/>
                <a:cs typeface="Times New Roman" panose="02020603050405020304" pitchFamily="18" charset="0"/>
              </a:rPr>
              <a:t>do mean what the Church says they do. </a:t>
            </a:r>
            <a:endParaRPr lang="en-US" sz="2600" dirty="0" smtClean="0">
              <a:latin typeface="Times New Roman" panose="02020603050405020304" pitchFamily="18" charset="0"/>
              <a:cs typeface="Times New Roman" panose="02020603050405020304" pitchFamily="18" charset="0"/>
            </a:endParaRPr>
          </a:p>
          <a:p>
            <a:pPr marL="0" indent="0">
              <a:buNone/>
            </a:pPr>
            <a:r>
              <a:rPr lang="en-US" sz="2600" dirty="0" smtClean="0">
                <a:latin typeface="Times New Roman" panose="02020603050405020304" pitchFamily="18" charset="0"/>
                <a:cs typeface="Times New Roman" panose="02020603050405020304" pitchFamily="18" charset="0"/>
              </a:rPr>
              <a:t>This session </a:t>
            </a:r>
            <a:r>
              <a:rPr lang="en-US" sz="2600" dirty="0">
                <a:latin typeface="Times New Roman" panose="02020603050405020304" pitchFamily="18" charset="0"/>
                <a:cs typeface="Times New Roman" panose="02020603050405020304" pitchFamily="18" charset="0"/>
              </a:rPr>
              <a:t>examines objections to the Church’s </a:t>
            </a:r>
            <a:r>
              <a:rPr lang="en-US" sz="2600" dirty="0" smtClean="0">
                <a:latin typeface="Times New Roman" panose="02020603050405020304" pitchFamily="18" charset="0"/>
                <a:cs typeface="Times New Roman" panose="02020603050405020304" pitchFamily="18" charset="0"/>
              </a:rPr>
              <a:t>Eucharistic teaching </a:t>
            </a:r>
            <a:r>
              <a:rPr lang="en-US" sz="2600" dirty="0">
                <a:latin typeface="Times New Roman" panose="02020603050405020304" pitchFamily="18" charset="0"/>
                <a:cs typeface="Times New Roman" panose="02020603050405020304" pitchFamily="18" charset="0"/>
              </a:rPr>
              <a:t>and provides scriptural answers for them. </a:t>
            </a:r>
            <a:r>
              <a:rPr lang="en-US" sz="2600" dirty="0" smtClean="0">
                <a:latin typeface="Times New Roman" panose="02020603050405020304" pitchFamily="18" charset="0"/>
                <a:cs typeface="Times New Roman" panose="02020603050405020304" pitchFamily="18" charset="0"/>
              </a:rPr>
              <a:t>This apologetic </a:t>
            </a:r>
            <a:r>
              <a:rPr lang="en-US" sz="2600" dirty="0">
                <a:latin typeface="Times New Roman" panose="02020603050405020304" pitchFamily="18" charset="0"/>
                <a:cs typeface="Times New Roman" panose="02020603050405020304" pitchFamily="18" charset="0"/>
              </a:rPr>
              <a:t>helps us to give a reason for our faith and </a:t>
            </a:r>
            <a:r>
              <a:rPr lang="en-US" sz="2600" dirty="0" smtClean="0">
                <a:latin typeface="Times New Roman" panose="02020603050405020304" pitchFamily="18" charset="0"/>
                <a:cs typeface="Times New Roman" panose="02020603050405020304" pitchFamily="18" charset="0"/>
              </a:rPr>
              <a:t>to gain </a:t>
            </a:r>
            <a:r>
              <a:rPr lang="en-US" sz="2600" dirty="0">
                <a:latin typeface="Times New Roman" panose="02020603050405020304" pitchFamily="18" charset="0"/>
                <a:cs typeface="Times New Roman" panose="02020603050405020304" pitchFamily="18" charset="0"/>
              </a:rPr>
              <a:t>a deeper insight into our faith.</a:t>
            </a:r>
          </a:p>
        </p:txBody>
      </p:sp>
    </p:spTree>
    <p:extLst>
      <p:ext uri="{BB962C8B-B14F-4D97-AF65-F5344CB8AC3E}">
        <p14:creationId xmlns:p14="http://schemas.microsoft.com/office/powerpoint/2010/main" val="4005554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343400"/>
          </a:xfrm>
        </p:spPr>
        <p:txBody>
          <a:bodyPr>
            <a:normAutofit/>
          </a:bodyPr>
          <a:lstStyle/>
          <a:p>
            <a:r>
              <a:rPr lang="en-US" dirty="0">
                <a:latin typeface="Times New Roman" panose="02020603050405020304" pitchFamily="18" charset="0"/>
                <a:cs typeface="Times New Roman" panose="02020603050405020304" pitchFamily="18" charset="0"/>
              </a:rPr>
              <a:t>Have you ever watched or engaged in </a:t>
            </a:r>
            <a:r>
              <a:rPr lang="en-US" dirty="0" smtClean="0">
                <a:latin typeface="Times New Roman" panose="02020603050405020304" pitchFamily="18" charset="0"/>
                <a:cs typeface="Times New Roman" panose="02020603050405020304" pitchFamily="18" charset="0"/>
              </a:rPr>
              <a:t>wrestling </a:t>
            </a:r>
            <a:r>
              <a:rPr lang="en-US" dirty="0">
                <a:latin typeface="Times New Roman" panose="02020603050405020304" pitchFamily="18" charset="0"/>
                <a:cs typeface="Times New Roman" panose="02020603050405020304" pitchFamily="18" charset="0"/>
              </a:rPr>
              <a:t>or other martial arts? </a:t>
            </a:r>
            <a:r>
              <a:rPr lang="en-US" dirty="0" smtClean="0">
                <a:latin typeface="Times New Roman" panose="02020603050405020304" pitchFamily="18" charset="0"/>
                <a:cs typeface="Times New Roman" panose="02020603050405020304" pitchFamily="18" charset="0"/>
              </a:rPr>
              <a:t>Sometimes smaller </a:t>
            </a:r>
            <a:r>
              <a:rPr lang="en-US" dirty="0">
                <a:latin typeface="Times New Roman" panose="02020603050405020304" pitchFamily="18" charset="0"/>
                <a:cs typeface="Times New Roman" panose="02020603050405020304" pitchFamily="18" charset="0"/>
              </a:rPr>
              <a:t>competitors win over heavier ones</a:t>
            </a:r>
            <a:r>
              <a:rPr lang="en-US" dirty="0" smtClean="0">
                <a:latin typeface="Times New Roman" panose="02020603050405020304" pitchFamily="18" charset="0"/>
                <a:cs typeface="Times New Roman" panose="02020603050405020304" pitchFamily="18" charset="0"/>
              </a:rPr>
              <a:t>.  What </a:t>
            </a:r>
            <a:r>
              <a:rPr lang="en-US" dirty="0">
                <a:latin typeface="Times New Roman" panose="02020603050405020304" pitchFamily="18" charset="0"/>
                <a:cs typeface="Times New Roman" panose="02020603050405020304" pitchFamily="18" charset="0"/>
              </a:rPr>
              <a:t>are ways this can happen</a:t>
            </a:r>
            <a:r>
              <a:rPr lang="en-US" dirty="0" smtClean="0">
                <a:latin typeface="Times New Roman" panose="02020603050405020304" pitchFamily="18" charset="0"/>
                <a:cs typeface="Times New Roman" panose="02020603050405020304" pitchFamily="18" charset="0"/>
              </a:rPr>
              <a:t>?</a:t>
            </a:r>
          </a:p>
          <a:p>
            <a:endParaRPr lang="en-US" sz="2000"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Describe a time in your life when you learned something by listening carefully </a:t>
            </a:r>
            <a:r>
              <a:rPr lang="en-US" dirty="0" smtClean="0">
                <a:latin typeface="Times New Roman" panose="02020603050405020304" pitchFamily="18" charset="0"/>
                <a:cs typeface="Times New Roman" panose="02020603050405020304" pitchFamily="18" charset="0"/>
              </a:rPr>
              <a:t>to a </a:t>
            </a:r>
            <a:r>
              <a:rPr lang="en-US" dirty="0">
                <a:latin typeface="Times New Roman" panose="02020603050405020304" pitchFamily="18" charset="0"/>
                <a:cs typeface="Times New Roman" panose="02020603050405020304" pitchFamily="18" charset="0"/>
              </a:rPr>
              <a:t>person who disagreed with you?</a:t>
            </a:r>
          </a:p>
        </p:txBody>
      </p:sp>
      <p:sp>
        <p:nvSpPr>
          <p:cNvPr id="2" name="TextBox 1"/>
          <p:cNvSpPr txBox="1"/>
          <p:nvPr/>
        </p:nvSpPr>
        <p:spPr>
          <a:xfrm>
            <a:off x="381000" y="457200"/>
            <a:ext cx="8305800" cy="677108"/>
          </a:xfrm>
          <a:prstGeom prst="rect">
            <a:avLst/>
          </a:prstGeom>
          <a:noFill/>
        </p:spPr>
        <p:txBody>
          <a:bodyPr wrap="square" rtlCol="0">
            <a:spAutoFit/>
          </a:bodyPr>
          <a:lstStyle/>
          <a:p>
            <a:pPr algn="ctr"/>
            <a:r>
              <a:rPr lang="en-US" sz="3800" b="1" dirty="0" smtClean="0">
                <a:latin typeface="Times New Roman" panose="02020603050405020304" pitchFamily="18" charset="0"/>
                <a:cs typeface="Times New Roman" panose="02020603050405020304" pitchFamily="18" charset="0"/>
              </a:rPr>
              <a:t>JURNAL QUESTIONS</a:t>
            </a:r>
            <a:endParaRPr lang="en-US" sz="3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3567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PART ONE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dirty="0" smtClean="0"/>
              <a:t>Please open FORMED and view </a:t>
            </a:r>
            <a:r>
              <a:rPr lang="en-US" i="1" dirty="0" smtClean="0"/>
              <a:t>Presence </a:t>
            </a:r>
          </a:p>
          <a:p>
            <a:pPr marL="0" indent="0" algn="ctr">
              <a:buNone/>
            </a:pPr>
            <a:r>
              <a:rPr lang="en-US" dirty="0" smtClean="0"/>
              <a:t>Bonus: Biblical Foundations, Part One</a:t>
            </a:r>
          </a:p>
          <a:p>
            <a:pPr marL="0" indent="0" algn="ctr">
              <a:buNone/>
            </a:pPr>
            <a:r>
              <a:rPr lang="en-US" dirty="0" smtClean="0"/>
              <a:t>Pausing at 12:44</a:t>
            </a:r>
          </a:p>
          <a:p>
            <a:pPr marL="0" indent="0" algn="ctr">
              <a:buNone/>
            </a:pPr>
            <a:endParaRPr lang="en-US" dirty="0"/>
          </a:p>
          <a:p>
            <a:pPr marL="0" indent="0" algn="ctr">
              <a:buNone/>
            </a:pPr>
            <a:r>
              <a:rPr lang="en-US" sz="4200" b="1" i="1" dirty="0" smtClean="0"/>
              <a:t>Presence </a:t>
            </a:r>
          </a:p>
          <a:p>
            <a:pPr marL="0" indent="0" algn="ctr">
              <a:buNone/>
            </a:pPr>
            <a:r>
              <a:rPr lang="en-US" dirty="0">
                <a:hlinkClick r:id="rId2"/>
              </a:rPr>
              <a:t>Bonus: Biblical </a:t>
            </a:r>
            <a:r>
              <a:rPr lang="en-US" dirty="0" smtClean="0">
                <a:hlinkClick r:id="rId2"/>
              </a:rPr>
              <a:t>Foundations</a:t>
            </a:r>
            <a:endParaRPr lang="en-US" dirty="0" smtClean="0"/>
          </a:p>
        </p:txBody>
      </p:sp>
    </p:spTree>
    <p:extLst>
      <p:ext uri="{BB962C8B-B14F-4D97-AF65-F5344CB8AC3E}">
        <p14:creationId xmlns:p14="http://schemas.microsoft.com/office/powerpoint/2010/main" val="3251209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fontScale="32500" lnSpcReduction="20000"/>
          </a:bodyPr>
          <a:lstStyle/>
          <a:p>
            <a:pPr marL="0" indent="0">
              <a:buNone/>
            </a:pPr>
            <a:r>
              <a:rPr lang="en-US" sz="7200" b="1" dirty="0" smtClean="0">
                <a:latin typeface="Gotham-Bold"/>
              </a:rPr>
              <a:t>I.  Introduction</a:t>
            </a:r>
            <a:endParaRPr lang="en-US" sz="7200" b="1" dirty="0">
              <a:latin typeface="Gotham-Bold"/>
            </a:endParaRPr>
          </a:p>
          <a:p>
            <a:pPr marL="571500" indent="0">
              <a:buNone/>
            </a:pPr>
            <a:r>
              <a:rPr lang="en-US" sz="7200" b="1" dirty="0">
                <a:latin typeface="Gotham-Bold"/>
              </a:rPr>
              <a:t>A. </a:t>
            </a:r>
            <a:r>
              <a:rPr lang="en-US" sz="7200" dirty="0">
                <a:latin typeface="Gotham-Book"/>
              </a:rPr>
              <a:t>Objections to the doctrine of the Real Presence</a:t>
            </a:r>
          </a:p>
          <a:p>
            <a:pPr marL="571500" indent="0">
              <a:buNone/>
            </a:pPr>
            <a:r>
              <a:rPr lang="en-US" sz="7200" b="1" dirty="0">
                <a:latin typeface="Gotham-Bold"/>
              </a:rPr>
              <a:t>B. </a:t>
            </a:r>
            <a:r>
              <a:rPr lang="en-US" sz="7200" dirty="0">
                <a:latin typeface="Gotham-Book"/>
              </a:rPr>
              <a:t>Value of considering objections</a:t>
            </a:r>
          </a:p>
          <a:p>
            <a:pPr marL="0" indent="0">
              <a:buNone/>
            </a:pPr>
            <a:r>
              <a:rPr lang="en-US" sz="7200" b="1" dirty="0">
                <a:latin typeface="Gotham-Bold"/>
              </a:rPr>
              <a:t>II. Four groups of objectors</a:t>
            </a:r>
          </a:p>
          <a:p>
            <a:pPr marL="571500" indent="0">
              <a:buNone/>
            </a:pPr>
            <a:r>
              <a:rPr lang="en-US" sz="7200" b="1" dirty="0">
                <a:latin typeface="Gotham-Bold"/>
              </a:rPr>
              <a:t>A. </a:t>
            </a:r>
            <a:r>
              <a:rPr lang="en-US" sz="7200" dirty="0">
                <a:latin typeface="Gotham-Book"/>
              </a:rPr>
              <a:t>Jewish</a:t>
            </a:r>
          </a:p>
          <a:p>
            <a:pPr marL="571500" indent="0">
              <a:buNone/>
            </a:pPr>
            <a:r>
              <a:rPr lang="en-US" sz="7200" b="1" dirty="0">
                <a:latin typeface="Gotham-Bold"/>
              </a:rPr>
              <a:t>B. </a:t>
            </a:r>
            <a:r>
              <a:rPr lang="en-US" sz="7200" dirty="0">
                <a:latin typeface="Gotham-Book"/>
              </a:rPr>
              <a:t>Pagan</a:t>
            </a:r>
          </a:p>
          <a:p>
            <a:pPr marL="571500" indent="0">
              <a:buNone/>
            </a:pPr>
            <a:r>
              <a:rPr lang="en-US" sz="7200" b="1" dirty="0">
                <a:latin typeface="Gotham-Bold"/>
              </a:rPr>
              <a:t>C. </a:t>
            </a:r>
            <a:r>
              <a:rPr lang="en-US" sz="7200" dirty="0">
                <a:latin typeface="Gotham-Book"/>
              </a:rPr>
              <a:t>Protestant Reformation</a:t>
            </a:r>
          </a:p>
          <a:p>
            <a:pPr marL="571500" indent="0">
              <a:buNone/>
            </a:pPr>
            <a:r>
              <a:rPr lang="en-US" sz="7200" b="1" dirty="0">
                <a:latin typeface="Gotham-Bold"/>
              </a:rPr>
              <a:t>D. </a:t>
            </a:r>
            <a:r>
              <a:rPr lang="en-US" sz="7200" dirty="0">
                <a:latin typeface="Gotham-Book"/>
              </a:rPr>
              <a:t>Secularist</a:t>
            </a:r>
          </a:p>
          <a:p>
            <a:pPr marL="0" indent="0">
              <a:buNone/>
            </a:pPr>
            <a:r>
              <a:rPr lang="en-US" sz="7200" b="1" dirty="0">
                <a:latin typeface="Gotham-Bold"/>
              </a:rPr>
              <a:t>III. Jewish and Pagan Objections</a:t>
            </a:r>
          </a:p>
          <a:p>
            <a:pPr marL="571500" indent="0">
              <a:buNone/>
            </a:pPr>
            <a:r>
              <a:rPr lang="en-US" sz="7200" b="1" dirty="0">
                <a:latin typeface="Gotham-Bold"/>
              </a:rPr>
              <a:t>A. </a:t>
            </a:r>
            <a:r>
              <a:rPr lang="en-US" sz="7200" dirty="0">
                <a:latin typeface="Gotham-Book"/>
              </a:rPr>
              <a:t>Jewish difficulties, looking at John 6</a:t>
            </a:r>
          </a:p>
          <a:p>
            <a:pPr marL="1143000" indent="-228600">
              <a:buNone/>
            </a:pPr>
            <a:r>
              <a:rPr lang="en-US" sz="7200" dirty="0">
                <a:latin typeface="Gotham-Book"/>
              </a:rPr>
              <a:t>1. In calling himself the Bread from Heaven, Jesus is making a claim to be divine</a:t>
            </a:r>
          </a:p>
          <a:p>
            <a:pPr marL="1143000" indent="-228600">
              <a:buNone/>
            </a:pPr>
            <a:r>
              <a:rPr lang="en-US" sz="7200" dirty="0">
                <a:latin typeface="Gotham-Book"/>
              </a:rPr>
              <a:t>2. Jesus’s insistence on eating his Flesh shows he is the new </a:t>
            </a:r>
            <a:r>
              <a:rPr lang="en-US" sz="7200" dirty="0" smtClean="0">
                <a:latin typeface="Gotham-Book"/>
              </a:rPr>
              <a:t>Passover Lamb</a:t>
            </a:r>
            <a:r>
              <a:rPr lang="en-US" sz="7200" dirty="0">
                <a:latin typeface="Gotham-Book"/>
              </a:rPr>
              <a:t>, essential to participation in the New </a:t>
            </a:r>
            <a:r>
              <a:rPr lang="en-US" sz="7200" dirty="0" smtClean="0">
                <a:latin typeface="Gotham-Book"/>
              </a:rPr>
              <a:t>Covenant</a:t>
            </a:r>
            <a:endParaRPr lang="en-US" sz="7200" dirty="0">
              <a:latin typeface="Gotham-Book"/>
            </a:endParaRPr>
          </a:p>
        </p:txBody>
      </p:sp>
      <p:sp>
        <p:nvSpPr>
          <p:cNvPr id="4" name="TextBox 3"/>
          <p:cNvSpPr txBox="1"/>
          <p:nvPr/>
        </p:nvSpPr>
        <p:spPr>
          <a:xfrm>
            <a:off x="381000" y="381000"/>
            <a:ext cx="8382000"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OUTLINE</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07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What </a:t>
            </a:r>
            <a:r>
              <a:rPr lang="en-US" dirty="0">
                <a:latin typeface="Times New Roman" panose="02020603050405020304" pitchFamily="18" charset="0"/>
                <a:cs typeface="Times New Roman" panose="02020603050405020304" pitchFamily="18" charset="0"/>
              </a:rPr>
              <a:t>was one thing from the video that you heard for the first time or </a:t>
            </a:r>
            <a:r>
              <a:rPr lang="en-US" dirty="0" smtClean="0">
                <a:latin typeface="Times New Roman" panose="02020603050405020304" pitchFamily="18" charset="0"/>
                <a:cs typeface="Times New Roman" panose="02020603050405020304" pitchFamily="18" charset="0"/>
              </a:rPr>
              <a:t>that was </a:t>
            </a:r>
            <a:r>
              <a:rPr lang="en-US" dirty="0">
                <a:latin typeface="Times New Roman" panose="02020603050405020304" pitchFamily="18" charset="0"/>
                <a:cs typeface="Times New Roman" panose="02020603050405020304" pitchFamily="18" charset="0"/>
              </a:rPr>
              <a:t>an “aha</a:t>
            </a:r>
            <a:r>
              <a:rPr lang="en-US" dirty="0" smtClean="0">
                <a:latin typeface="Times New Roman" panose="02020603050405020304" pitchFamily="18" charset="0"/>
                <a:cs typeface="Times New Roman" panose="02020603050405020304" pitchFamily="18" charset="0"/>
              </a:rPr>
              <a:t>” moment </a:t>
            </a:r>
            <a:r>
              <a:rPr lang="en-US" dirty="0">
                <a:latin typeface="Times New Roman" panose="02020603050405020304" pitchFamily="18" charset="0"/>
                <a:cs typeface="Times New Roman" panose="02020603050405020304" pitchFamily="18" charset="0"/>
              </a:rPr>
              <a:t>for you</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Have you ever read John 6, the “Bread of Life Discourse?”  Do you find it challenging?</a:t>
            </a:r>
          </a:p>
          <a:p>
            <a:r>
              <a:rPr lang="en-US" dirty="0" smtClean="0">
                <a:latin typeface="Times New Roman" panose="02020603050405020304" pitchFamily="18" charset="0"/>
                <a:cs typeface="Times New Roman" panose="02020603050405020304" pitchFamily="18" charset="0"/>
              </a:rPr>
              <a:t>The reaction of Jesus’ disciples was to walk away from the Lord, do you know anyone who has done the same thing?</a:t>
            </a:r>
          </a:p>
          <a:p>
            <a:r>
              <a:rPr lang="en-US" dirty="0" smtClean="0">
                <a:latin typeface="Times New Roman" panose="02020603050405020304" pitchFamily="18" charset="0"/>
                <a:cs typeface="Times New Roman" panose="02020603050405020304" pitchFamily="18" charset="0"/>
              </a:rPr>
              <a:t>How do you understand the requirement of eating the flesh and drinking the blood of Jesus in order to have eternal life?</a:t>
            </a:r>
          </a:p>
          <a:p>
            <a:r>
              <a:rPr lang="en-US" dirty="0" smtClean="0">
                <a:latin typeface="Times New Roman" panose="02020603050405020304" pitchFamily="18" charset="0"/>
                <a:cs typeface="Times New Roman" panose="02020603050405020304" pitchFamily="18" charset="0"/>
              </a:rPr>
              <a:t>What did you think the Eucharist was when you were young?</a:t>
            </a:r>
          </a:p>
        </p:txBody>
      </p:sp>
    </p:spTree>
    <p:extLst>
      <p:ext uri="{BB962C8B-B14F-4D97-AF65-F5344CB8AC3E}">
        <p14:creationId xmlns:p14="http://schemas.microsoft.com/office/powerpoint/2010/main" val="3734819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PART TWO</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dirty="0" smtClean="0"/>
              <a:t>Please open FORMED and view </a:t>
            </a:r>
            <a:r>
              <a:rPr lang="en-US" i="1" dirty="0" smtClean="0"/>
              <a:t>Presence </a:t>
            </a:r>
          </a:p>
          <a:p>
            <a:pPr marL="0" indent="0" algn="ctr">
              <a:buNone/>
            </a:pPr>
            <a:r>
              <a:rPr lang="en-US" dirty="0" smtClean="0"/>
              <a:t>Bonus: Biblical Foundations, Part One</a:t>
            </a:r>
          </a:p>
          <a:p>
            <a:pPr marL="0" indent="0" algn="ctr">
              <a:buNone/>
            </a:pPr>
            <a:r>
              <a:rPr lang="en-US" dirty="0" smtClean="0"/>
              <a:t>From 12:44 to 22:00</a:t>
            </a:r>
          </a:p>
          <a:p>
            <a:pPr marL="0" indent="0" algn="ctr">
              <a:buNone/>
            </a:pPr>
            <a:endParaRPr lang="en-US" dirty="0"/>
          </a:p>
          <a:p>
            <a:pPr marL="0" indent="0" algn="ctr">
              <a:buNone/>
            </a:pPr>
            <a:r>
              <a:rPr lang="en-US" sz="4200" b="1" i="1" dirty="0" smtClean="0"/>
              <a:t>Presence </a:t>
            </a:r>
          </a:p>
          <a:p>
            <a:pPr marL="0" indent="0" algn="ctr">
              <a:buNone/>
            </a:pPr>
            <a:r>
              <a:rPr lang="en-US" dirty="0">
                <a:hlinkClick r:id="rId2"/>
              </a:rPr>
              <a:t>Bonus: Biblical </a:t>
            </a:r>
            <a:r>
              <a:rPr lang="en-US" dirty="0" smtClean="0">
                <a:hlinkClick r:id="rId2"/>
              </a:rPr>
              <a:t>Foundations</a:t>
            </a:r>
            <a:endParaRPr lang="en-US" dirty="0" smtClean="0"/>
          </a:p>
        </p:txBody>
      </p:sp>
    </p:spTree>
    <p:extLst>
      <p:ext uri="{BB962C8B-B14F-4D97-AF65-F5344CB8AC3E}">
        <p14:creationId xmlns:p14="http://schemas.microsoft.com/office/powerpoint/2010/main" val="1252047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2421</TotalTime>
  <Words>1756</Words>
  <Application>Microsoft Office PowerPoint</Application>
  <PresentationFormat>On-screen Show (4:3)</PresentationFormat>
  <Paragraphs>125</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PRESENCE Bonus: Biblical Foundatons Part 1 Jewish &amp; Pagan Objections</vt:lpstr>
      <vt:lpstr>Opening Prayer</vt:lpstr>
      <vt:lpstr>Cor ad Cor Loquitur Heart Speaks to Heart</vt:lpstr>
      <vt:lpstr>Introduction</vt:lpstr>
      <vt:lpstr>PowerPoint Presentation</vt:lpstr>
      <vt:lpstr>PART ONE</vt:lpstr>
      <vt:lpstr>PowerPoint Presentation</vt:lpstr>
      <vt:lpstr>Reflection 1</vt:lpstr>
      <vt:lpstr>PART TWO</vt:lpstr>
      <vt:lpstr>OUTLINE</vt:lpstr>
      <vt:lpstr>Reflection 2</vt:lpstr>
      <vt:lpstr>SCRIPTURE</vt:lpstr>
      <vt:lpstr>PowerPoint Presentation</vt:lpstr>
      <vt:lpstr>PowerPoint Presentation</vt:lpstr>
      <vt:lpstr>Prayer Partners</vt:lpstr>
      <vt:lpstr>HOMEWORK</vt:lpstr>
      <vt:lpstr>PowerPoint Presentation</vt:lpstr>
      <vt:lpstr>BEFORE WE MEET AGAIN</vt:lpstr>
      <vt:lpstr>CLOSING PRAYER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Javier Benitez</dc:creator>
  <cp:lastModifiedBy>Javier Benitez</cp:lastModifiedBy>
  <cp:revision>67</cp:revision>
  <dcterms:created xsi:type="dcterms:W3CDTF">2019-07-05T15:45:36Z</dcterms:created>
  <dcterms:modified xsi:type="dcterms:W3CDTF">2019-09-02T14:01:26Z</dcterms:modified>
</cp:coreProperties>
</file>