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8" r:id="rId2"/>
    <p:sldId id="260" r:id="rId3"/>
    <p:sldId id="261" r:id="rId4"/>
    <p:sldId id="272" r:id="rId5"/>
    <p:sldId id="262" r:id="rId6"/>
    <p:sldId id="258" r:id="rId7"/>
    <p:sldId id="275" r:id="rId8"/>
    <p:sldId id="282" r:id="rId9"/>
    <p:sldId id="259" r:id="rId10"/>
    <p:sldId id="279" r:id="rId11"/>
    <p:sldId id="284" r:id="rId12"/>
    <p:sldId id="276" r:id="rId13"/>
    <p:sldId id="277" r:id="rId14"/>
    <p:sldId id="283" r:id="rId15"/>
    <p:sldId id="266" r:id="rId16"/>
    <p:sldId id="263" r:id="rId17"/>
    <p:sldId id="281" r:id="rId18"/>
    <p:sldId id="268" r:id="rId19"/>
    <p:sldId id="270" r:id="rId20"/>
    <p:sldId id="273" r:id="rId21"/>
    <p:sldId id="274" r:id="rId22"/>
    <p:sldId id="269"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B7A22-0E4E-45CE-9630-97A2717F840B}" type="datetimeFigureOut">
              <a:rPr lang="en-US" smtClean="0"/>
              <a:t>9/2/2019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E1C5C-87E5-4C70-9E2C-F4E40732172B}" type="slidenum">
              <a:rPr lang="en-US" smtClean="0"/>
              <a:t>‹#›</a:t>
            </a:fld>
            <a:endParaRPr lang="en-US"/>
          </a:p>
        </p:txBody>
      </p:sp>
    </p:spTree>
    <p:extLst>
      <p:ext uri="{BB962C8B-B14F-4D97-AF65-F5344CB8AC3E}">
        <p14:creationId xmlns:p14="http://schemas.microsoft.com/office/powerpoint/2010/main" val="417846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2</a:t>
            </a:fld>
            <a:endParaRPr lang="en-US"/>
          </a:p>
        </p:txBody>
      </p:sp>
    </p:spTree>
    <p:extLst>
      <p:ext uri="{BB962C8B-B14F-4D97-AF65-F5344CB8AC3E}">
        <p14:creationId xmlns:p14="http://schemas.microsoft.com/office/powerpoint/2010/main" val="161535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5</a:t>
            </a:fld>
            <a:endParaRPr lang="en-US"/>
          </a:p>
        </p:txBody>
      </p:sp>
    </p:spTree>
    <p:extLst>
      <p:ext uri="{BB962C8B-B14F-4D97-AF65-F5344CB8AC3E}">
        <p14:creationId xmlns:p14="http://schemas.microsoft.com/office/powerpoint/2010/main" val="211008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read slowly twice</a:t>
            </a:r>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17</a:t>
            </a:fld>
            <a:endParaRPr lang="en-US"/>
          </a:p>
        </p:txBody>
      </p:sp>
    </p:spTree>
    <p:extLst>
      <p:ext uri="{BB962C8B-B14F-4D97-AF65-F5344CB8AC3E}">
        <p14:creationId xmlns:p14="http://schemas.microsoft.com/office/powerpoint/2010/main" val="169656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90402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6486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4597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78383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6603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950255-7746-4EFE-B2DF-1855E763FA49}"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46434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950255-7746-4EFE-B2DF-1855E763FA49}" type="datetimeFigureOut">
              <a:rPr lang="en-US" smtClean="0"/>
              <a:t>9/2/2019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24332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950255-7746-4EFE-B2DF-1855E763FA49}" type="datetimeFigureOut">
              <a:rPr lang="en-US" smtClean="0"/>
              <a:t>9/2/2019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52855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0255-7746-4EFE-B2DF-1855E763FA49}" type="datetimeFigureOut">
              <a:rPr lang="en-US" smtClean="0"/>
              <a:t>9/2/2019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45817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6597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37387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0255-7746-4EFE-B2DF-1855E763FA49}" type="datetimeFigureOut">
              <a:rPr lang="en-US" smtClean="0"/>
              <a:t>9/2/2019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99F8-7A11-4436-850A-57FD68F29A15}" type="slidenum">
              <a:rPr lang="en-US" smtClean="0"/>
              <a:t>‹#›</a:t>
            </a:fld>
            <a:endParaRPr lang="en-US"/>
          </a:p>
        </p:txBody>
      </p:sp>
    </p:spTree>
    <p:extLst>
      <p:ext uri="{BB962C8B-B14F-4D97-AF65-F5344CB8AC3E}">
        <p14:creationId xmlns:p14="http://schemas.microsoft.com/office/powerpoint/2010/main" val="278915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ewforum.org/2019/07/23/what-americans-know-about-religion/" TargetMode="External"/><Relationship Id="rId2" Type="http://schemas.openxmlformats.org/officeDocument/2006/relationships/hyperlink" Target="https://www.pewresearch.org/staff/gregory-smith" TargetMode="External"/><Relationship Id="rId1" Type="http://schemas.openxmlformats.org/officeDocument/2006/relationships/slideLayout" Target="../slideLayouts/slideLayout2.xml"/><Relationship Id="rId4" Type="http://schemas.openxmlformats.org/officeDocument/2006/relationships/hyperlink" Target="https://www.pewresearch.org/fact-tank/2019/08/05/transubstantiation-eucharist-u-s-catholic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0yTGlYCIvk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sccb.org/bible/john/6#5100606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usccb.org/bible/john/6:48"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ormed.org/catholic-programs/5ac5564c60ba331000593b39/5ac54cc160ba331000593b3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4267200"/>
          </a:xfrm>
        </p:spPr>
        <p:txBody>
          <a:bodyPr>
            <a:normAutofit fontScale="90000"/>
          </a:bodyPr>
          <a:lstStyle/>
          <a:p>
            <a:r>
              <a:rPr lang="en-US" sz="8000" b="1" dirty="0" smtClean="0">
                <a:latin typeface="Times New Roman" panose="02020603050405020304" pitchFamily="18" charset="0"/>
                <a:cs typeface="Times New Roman" panose="02020603050405020304" pitchFamily="18" charset="0"/>
              </a:rPr>
              <a:t>PRESENCE</a:t>
            </a:r>
            <a:br>
              <a:rPr lang="en-US" sz="8000" b="1" dirty="0" smtClean="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Bonus: Biblical </a:t>
            </a:r>
            <a:r>
              <a:rPr lang="en-US" sz="4800" dirty="0" err="1" smtClean="0">
                <a:latin typeface="Times New Roman" panose="02020603050405020304" pitchFamily="18" charset="0"/>
                <a:cs typeface="Times New Roman" panose="02020603050405020304" pitchFamily="18" charset="0"/>
              </a:rPr>
              <a:t>Foundatons</a:t>
            </a:r>
            <a:r>
              <a:rPr lang="en-US" sz="4800" dirty="0" smtClean="0">
                <a:latin typeface="Times New Roman" panose="02020603050405020304" pitchFamily="18" charset="0"/>
                <a:cs typeface="Times New Roman" panose="02020603050405020304" pitchFamily="18" charset="0"/>
              </a:rPr>
              <a:t/>
            </a:r>
            <a:br>
              <a:rPr lang="en-US" sz="4800" dirty="0" smtClean="0">
                <a:latin typeface="Times New Roman" panose="02020603050405020304" pitchFamily="18" charset="0"/>
                <a:cs typeface="Times New Roman" panose="02020603050405020304" pitchFamily="18" charset="0"/>
              </a:rPr>
            </a:br>
            <a:r>
              <a:rPr lang="en-US" sz="3700" dirty="0" smtClean="0">
                <a:latin typeface="Times New Roman" panose="02020603050405020304" pitchFamily="18" charset="0"/>
                <a:cs typeface="Times New Roman" panose="02020603050405020304" pitchFamily="18" charset="0"/>
              </a:rPr>
              <a:t>Part 3</a:t>
            </a:r>
            <a:r>
              <a:rPr lang="en-US" sz="4800" dirty="0" smtClean="0">
                <a:latin typeface="Times New Roman" panose="02020603050405020304" pitchFamily="18" charset="0"/>
                <a:cs typeface="Times New Roman" panose="02020603050405020304" pitchFamily="18" charset="0"/>
              </a:rPr>
              <a:t/>
            </a:r>
            <a:br>
              <a:rPr lang="en-US" sz="4800" dirty="0" smtClean="0">
                <a:latin typeface="Times New Roman" panose="02020603050405020304" pitchFamily="18" charset="0"/>
                <a:cs typeface="Times New Roman" panose="02020603050405020304" pitchFamily="18" charset="0"/>
              </a:rPr>
            </a:br>
            <a:r>
              <a:rPr lang="en-US" sz="6000" i="1" dirty="0" smtClean="0">
                <a:latin typeface="Times New Roman" panose="02020603050405020304" pitchFamily="18" charset="0"/>
                <a:cs typeface="Times New Roman" panose="02020603050405020304" pitchFamily="18" charset="0"/>
              </a:rPr>
              <a:t>Secular Objections </a:t>
            </a:r>
            <a:br>
              <a:rPr lang="en-US" sz="6000" i="1" dirty="0" smtClean="0">
                <a:latin typeface="Times New Roman" panose="02020603050405020304" pitchFamily="18" charset="0"/>
                <a:cs typeface="Times New Roman" panose="02020603050405020304" pitchFamily="18" charset="0"/>
              </a:rPr>
            </a:br>
            <a:r>
              <a:rPr lang="en-US" sz="6000" i="1" dirty="0" smtClean="0">
                <a:latin typeface="Times New Roman" panose="02020603050405020304" pitchFamily="18" charset="0"/>
                <a:cs typeface="Times New Roman" panose="02020603050405020304" pitchFamily="18" charset="0"/>
              </a:rPr>
              <a:t>&amp; Conclusion</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7800" y="4953000"/>
            <a:ext cx="6400800" cy="1752600"/>
          </a:xfrm>
        </p:spPr>
        <p:txBody>
          <a:bodyPr/>
          <a:lstStyle/>
          <a:p>
            <a:r>
              <a:rPr lang="en-US" i="1" dirty="0" smtClean="0">
                <a:solidFill>
                  <a:schemeClr val="tx1"/>
                </a:solidFill>
              </a:rPr>
              <a:t>Nativity Communities of Faith</a:t>
            </a:r>
          </a:p>
          <a:p>
            <a:r>
              <a:rPr lang="en-US" dirty="0" smtClean="0">
                <a:solidFill>
                  <a:schemeClr val="tx1"/>
                </a:solidFill>
              </a:rPr>
              <a:t>Fall 2019</a:t>
            </a:r>
            <a:endParaRPr lang="en-US" dirty="0">
              <a:solidFill>
                <a:schemeClr val="tx1"/>
              </a:solidFill>
            </a:endParaRPr>
          </a:p>
        </p:txBody>
      </p:sp>
    </p:spTree>
    <p:extLst>
      <p:ext uri="{BB962C8B-B14F-4D97-AF65-F5344CB8AC3E}">
        <p14:creationId xmlns:p14="http://schemas.microsoft.com/office/powerpoint/2010/main" val="158886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PART TWO</a:t>
            </a:r>
            <a:endParaRPr lang="en-US" dirty="0">
              <a:latin typeface="Times New Roman" panose="02020603050405020304" pitchFamily="18" charset="0"/>
              <a:cs typeface="Times New Roman" panose="02020603050405020304"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2703" y="1933630"/>
            <a:ext cx="6858594" cy="385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047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676400"/>
          </a:xfrm>
        </p:spPr>
        <p:txBody>
          <a:bodyPr>
            <a:noAutofit/>
          </a:bodyPr>
          <a:lstStyle/>
          <a:p>
            <a:pPr fontAlgn="t"/>
            <a:r>
              <a:rPr lang="en-US" sz="3200" b="1" dirty="0" smtClean="0"/>
              <a:t>Just </a:t>
            </a:r>
            <a:r>
              <a:rPr lang="en-US" sz="3200" b="1" dirty="0"/>
              <a:t>one-third of U.S. Catholics agree with their church that Eucharist is body, blood of Christ</a:t>
            </a:r>
            <a:br>
              <a:rPr lang="en-US" sz="3200" b="1" dirty="0"/>
            </a:br>
            <a:r>
              <a:rPr lang="en-US" sz="2000" b="1" cap="all" dirty="0"/>
              <a:t>BY </a:t>
            </a:r>
            <a:r>
              <a:rPr lang="en-US" sz="2000" b="1" cap="all" dirty="0">
                <a:hlinkClick r:id="rId2"/>
              </a:rPr>
              <a:t>GREGORY A. </a:t>
            </a:r>
            <a:r>
              <a:rPr lang="en-US" sz="2000" b="1" cap="all" dirty="0" smtClean="0">
                <a:hlinkClick r:id="rId2"/>
              </a:rPr>
              <a:t>SMITH</a:t>
            </a:r>
            <a:r>
              <a:rPr lang="en-US" sz="2000" b="1" cap="all" dirty="0" smtClean="0"/>
              <a:t>  </a:t>
            </a:r>
            <a:r>
              <a:rPr lang="en-US" sz="2000" cap="all" dirty="0" smtClean="0"/>
              <a:t>AUGUST </a:t>
            </a:r>
            <a:r>
              <a:rPr lang="en-US" sz="2000" cap="all" dirty="0"/>
              <a:t>5, </a:t>
            </a:r>
            <a:r>
              <a:rPr lang="en-US" sz="2000" cap="all" dirty="0" smtClean="0"/>
              <a:t>2019</a:t>
            </a:r>
            <a:endParaRPr lang="en-US" sz="2800" dirty="0"/>
          </a:p>
        </p:txBody>
      </p:sp>
      <p:sp>
        <p:nvSpPr>
          <p:cNvPr id="4" name="Content Placeholder 3"/>
          <p:cNvSpPr>
            <a:spLocks noGrp="1"/>
          </p:cNvSpPr>
          <p:nvPr>
            <p:ph idx="1"/>
          </p:nvPr>
        </p:nvSpPr>
        <p:spPr>
          <a:xfrm>
            <a:off x="457200" y="1981200"/>
            <a:ext cx="8229600" cy="4495800"/>
          </a:xfrm>
        </p:spPr>
        <p:txBody>
          <a:bodyPr>
            <a:normAutofit fontScale="92500"/>
          </a:bodyPr>
          <a:lstStyle/>
          <a:p>
            <a:pPr marL="0" lvl="0" indent="0">
              <a:buNone/>
            </a:pPr>
            <a:r>
              <a:rPr lang="en-US" sz="2500" dirty="0">
                <a:solidFill>
                  <a:prstClr val="black"/>
                </a:solidFill>
              </a:rPr>
              <a:t>Transubstantiation – the idea that during Mass, the bread and wine used for Communion become the body and blood of Jesus Christ – is central to the Catholic faith. Indeed, the Catholic Church teaches that “the Eucharist is ‘the source and summit of the Christian life.’”</a:t>
            </a:r>
          </a:p>
          <a:p>
            <a:pPr marL="0" lvl="0" indent="0">
              <a:buNone/>
            </a:pPr>
            <a:r>
              <a:rPr lang="en-US" sz="2500" dirty="0">
                <a:solidFill>
                  <a:prstClr val="black"/>
                </a:solidFill>
              </a:rPr>
              <a:t>But a new </a:t>
            </a:r>
            <a:r>
              <a:rPr lang="en-US" sz="2500" u="sng" dirty="0">
                <a:solidFill>
                  <a:prstClr val="black"/>
                </a:solidFill>
                <a:hlinkClick r:id="rId3"/>
              </a:rPr>
              <a:t>Pew Research Center survey</a:t>
            </a:r>
            <a:r>
              <a:rPr lang="en-US" sz="2500" dirty="0">
                <a:solidFill>
                  <a:prstClr val="black"/>
                </a:solidFill>
              </a:rPr>
              <a:t> finds that most self-described Catholics don’t believe this core teaching. In fact, nearly seven-in-ten Catholics (69%) say they personally believe that during Catholic Mass, the bread and wine used in Communion “are </a:t>
            </a:r>
            <a:r>
              <a:rPr lang="en-US" sz="2500" i="1" dirty="0">
                <a:solidFill>
                  <a:prstClr val="black"/>
                </a:solidFill>
              </a:rPr>
              <a:t>symbols</a:t>
            </a:r>
            <a:r>
              <a:rPr lang="en-US" sz="2500" dirty="0">
                <a:solidFill>
                  <a:prstClr val="black"/>
                </a:solidFill>
              </a:rPr>
              <a:t> of the body and blood of Jesus Christ.” Just one-third of U.S. Catholics (31%) say they believe that “during Catholic Mass, the bread and wine actually become the body and blood of Jesus.”  </a:t>
            </a:r>
            <a:r>
              <a:rPr lang="en-US" sz="2500" dirty="0" smtClean="0">
                <a:solidFill>
                  <a:prstClr val="black"/>
                </a:solidFill>
              </a:rPr>
              <a:t> 						 </a:t>
            </a:r>
            <a:r>
              <a:rPr lang="en-US" sz="2500" dirty="0" smtClean="0">
                <a:solidFill>
                  <a:prstClr val="black"/>
                </a:solidFill>
                <a:hlinkClick r:id="rId4"/>
              </a:rPr>
              <a:t>Pew </a:t>
            </a:r>
            <a:r>
              <a:rPr lang="en-US" sz="2500" dirty="0">
                <a:solidFill>
                  <a:prstClr val="black"/>
                </a:solidFill>
                <a:hlinkClick r:id="rId4"/>
              </a:rPr>
              <a:t>Research Study</a:t>
            </a:r>
            <a:endParaRPr lang="en-US" sz="2500" dirty="0">
              <a:solidFill>
                <a:prstClr val="black"/>
              </a:solidFill>
            </a:endParaRPr>
          </a:p>
          <a:p>
            <a:pPr marL="0" indent="0">
              <a:buNone/>
            </a:pPr>
            <a:endParaRPr lang="en-US" dirty="0"/>
          </a:p>
        </p:txBody>
      </p:sp>
    </p:spTree>
    <p:extLst>
      <p:ext uri="{BB962C8B-B14F-4D97-AF65-F5344CB8AC3E}">
        <p14:creationId xmlns:p14="http://schemas.microsoft.com/office/powerpoint/2010/main" val="645127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60070"/>
            <a:ext cx="8229600" cy="6069330"/>
          </a:xfrm>
        </p:spPr>
        <p:txBody>
          <a:bodyPr>
            <a:normAutofit fontScale="47500" lnSpcReduction="20000"/>
          </a:bodyPr>
          <a:lstStyle/>
          <a:p>
            <a:pPr marL="0" indent="0">
              <a:buNone/>
            </a:pPr>
            <a:r>
              <a:rPr lang="en-US" sz="5700" dirty="0">
                <a:latin typeface="Times New Roman" panose="02020603050405020304" pitchFamily="18" charset="0"/>
                <a:cs typeface="Times New Roman" panose="02020603050405020304" pitchFamily="18" charset="0"/>
              </a:rPr>
              <a:t>In addition to asking Catholics what they believe about the Eucharist, the new survey also included a question that tested whether Catholics </a:t>
            </a:r>
            <a:r>
              <a:rPr lang="en-US" sz="5700" i="1" dirty="0">
                <a:latin typeface="Times New Roman" panose="02020603050405020304" pitchFamily="18" charset="0"/>
                <a:cs typeface="Times New Roman" panose="02020603050405020304" pitchFamily="18" charset="0"/>
              </a:rPr>
              <a:t>know</a:t>
            </a:r>
            <a:r>
              <a:rPr lang="en-US" sz="5700" dirty="0">
                <a:latin typeface="Times New Roman" panose="02020603050405020304" pitchFamily="18" charset="0"/>
                <a:cs typeface="Times New Roman" panose="02020603050405020304" pitchFamily="18" charset="0"/>
              </a:rPr>
              <a:t> what the church teaches on the subject. Most Catholics who believe that the bread and wine are symbolic do not know that the church holds that transubstantiation occurs. Overall, 43% of Catholics believe that the bread and wine are symbolic and also that this reflects the position of the church. Still, one-in-five Catholics (22%) reject the idea of transubstantiation, even though they know about the church’s teaching.</a:t>
            </a:r>
          </a:p>
          <a:p>
            <a:pPr marL="0" indent="0">
              <a:buNone/>
            </a:pPr>
            <a:r>
              <a:rPr lang="en-US" sz="5700" dirty="0">
                <a:latin typeface="Times New Roman" panose="02020603050405020304" pitchFamily="18" charset="0"/>
                <a:cs typeface="Times New Roman" panose="02020603050405020304" pitchFamily="18" charset="0"/>
              </a:rPr>
              <a:t>The vast majority of those who believe that the bread and wine actually become the body and blood of Christ – 28% of all Catholics – do know that this is what the church teaches. A small share of Catholics (3%) profess to believe in the real presence of Christ in the Eucharist despite </a:t>
            </a:r>
            <a:r>
              <a:rPr lang="en-US" sz="5700" i="1" dirty="0">
                <a:latin typeface="Times New Roman" panose="02020603050405020304" pitchFamily="18" charset="0"/>
                <a:cs typeface="Times New Roman" panose="02020603050405020304" pitchFamily="18" charset="0"/>
              </a:rPr>
              <a:t>not knowing</a:t>
            </a:r>
            <a:r>
              <a:rPr lang="en-US" sz="5700" dirty="0">
                <a:latin typeface="Times New Roman" panose="02020603050405020304" pitchFamily="18" charset="0"/>
                <a:cs typeface="Times New Roman" panose="02020603050405020304" pitchFamily="18" charset="0"/>
              </a:rPr>
              <a:t> the church’s teaching on transubstantiation</a:t>
            </a:r>
            <a:r>
              <a:rPr lang="en-US" sz="5700" dirty="0" smtClean="0">
                <a:latin typeface="Times New Roman" panose="02020603050405020304" pitchFamily="18" charset="0"/>
                <a:cs typeface="Times New Roman" panose="02020603050405020304" pitchFamily="18" charset="0"/>
              </a:rPr>
              <a:t>.  (ibid)</a:t>
            </a:r>
            <a:endParaRPr lang="en-US" sz="57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33562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715000"/>
          </a:xfrm>
        </p:spPr>
        <p:txBody>
          <a:bodyPr>
            <a:normAutofit/>
          </a:bodyPr>
          <a:lstStyle/>
          <a:p>
            <a:pPr marL="0" indent="0">
              <a:buNone/>
            </a:pPr>
            <a:r>
              <a:rPr lang="en-US" sz="2800" dirty="0">
                <a:latin typeface="Georgia"/>
              </a:rPr>
              <a:t>About six-in-ten (63%) of the most observant Catholics — those who attend Mass at least once a week — accept the church’s teaching about transubstantiation. Still, even among this most observant group of Catholics, roughly one-third (37%) don’t believe that the Communion bread and wine actually become the body and blood of Christ (including 23% who don’t know the church’s teaching and 14% who know the church’s teaching but don’t believe it). And among Catholics who do not attend Mass weekly, large majorities say they believe the bread and wine are symbolic and do not actually become the body and blood of Jesus</a:t>
            </a:r>
            <a:r>
              <a:rPr lang="en-US" sz="2800" dirty="0" smtClean="0">
                <a:latin typeface="Georgia"/>
              </a:rPr>
              <a:t>.  (ibid)</a:t>
            </a:r>
            <a:endParaRPr lang="en-US"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968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Bishop Robert Barron comments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600200"/>
            <a:ext cx="8305800" cy="4525963"/>
          </a:xfrm>
        </p:spPr>
        <p:txBody>
          <a:bodyPr/>
          <a:lstStyle/>
          <a:p>
            <a:pPr marL="0" indent="0">
              <a:buNone/>
            </a:pPr>
            <a:endParaRPr lang="en-US" dirty="0" smtClean="0"/>
          </a:p>
          <a:p>
            <a:pPr marL="0" indent="0">
              <a:buNone/>
            </a:pPr>
            <a:r>
              <a:rPr lang="en-US" dirty="0" smtClean="0"/>
              <a:t>Please watch the video:</a:t>
            </a:r>
          </a:p>
          <a:p>
            <a:pPr marL="0" indent="0">
              <a:buNone/>
            </a:pPr>
            <a:endParaRPr lang="en-US" dirty="0" smtClean="0"/>
          </a:p>
          <a:p>
            <a:pPr marL="0" indent="0">
              <a:buNone/>
            </a:pPr>
            <a:r>
              <a:rPr lang="en-US" dirty="0">
                <a:hlinkClick r:id="rId2"/>
              </a:rPr>
              <a:t>https://</a:t>
            </a:r>
            <a:r>
              <a:rPr lang="en-US" dirty="0" smtClean="0">
                <a:hlinkClick r:id="rId2"/>
              </a:rPr>
              <a:t>www.youtube.com/watch?v=0yTGlYCIvks</a:t>
            </a:r>
            <a:endParaRPr lang="en-US" dirty="0" smtClean="0"/>
          </a:p>
          <a:p>
            <a:pPr marL="0" indent="0">
              <a:buNone/>
            </a:pPr>
            <a:endParaRPr lang="en-US" dirty="0"/>
          </a:p>
        </p:txBody>
      </p:sp>
    </p:spTree>
    <p:extLst>
      <p:ext uri="{BB962C8B-B14F-4D97-AF65-F5344CB8AC3E}">
        <p14:creationId xmlns:p14="http://schemas.microsoft.com/office/powerpoint/2010/main" val="316748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Reflection 2</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US" dirty="0"/>
              <a:t>What was one thing from the video that you heard for the first time or that was an “aha” moment for you?</a:t>
            </a:r>
          </a:p>
          <a:p>
            <a:r>
              <a:rPr lang="en-US" dirty="0" smtClean="0"/>
              <a:t>How do you feel about the results of the Pew study?</a:t>
            </a:r>
          </a:p>
          <a:p>
            <a:r>
              <a:rPr lang="en-US" dirty="0" smtClean="0"/>
              <a:t>Why do you think may Catholics do not believe in the Real Presence of the Lord in the Eucharist?</a:t>
            </a:r>
          </a:p>
          <a:p>
            <a:r>
              <a:rPr lang="en-US" dirty="0" smtClean="0"/>
              <a:t>Do you believe this could be why many have left the practice of their faith?</a:t>
            </a:r>
          </a:p>
          <a:p>
            <a:r>
              <a:rPr lang="en-US" dirty="0" smtClean="0"/>
              <a:t>What can you do as an individual to help your fellow Catholics to learn the truth?</a:t>
            </a:r>
          </a:p>
          <a:p>
            <a:endParaRPr lang="en-US" dirty="0" smtClean="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48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SCRIPTURE</a:t>
            </a:r>
            <a:endParaRPr lang="en-US" dirty="0"/>
          </a:p>
        </p:txBody>
      </p:sp>
      <p:sp>
        <p:nvSpPr>
          <p:cNvPr id="4" name="Content Placeholder 3"/>
          <p:cNvSpPr>
            <a:spLocks noGrp="1"/>
          </p:cNvSpPr>
          <p:nvPr>
            <p:ph idx="1"/>
          </p:nvPr>
        </p:nvSpPr>
        <p:spPr>
          <a:xfrm>
            <a:off x="457200" y="1676400"/>
            <a:ext cx="8229600" cy="4525963"/>
          </a:xfrm>
        </p:spPr>
        <p:txBody>
          <a:bodyPr>
            <a:noAutofit/>
          </a:bodyPr>
          <a:lstStyle/>
          <a:p>
            <a:pPr marL="0" indent="0" algn="ctr">
              <a:buNone/>
            </a:pPr>
            <a:r>
              <a:rPr lang="en-US" sz="7500" dirty="0" smtClean="0">
                <a:latin typeface="Times New Roman" panose="02020603050405020304" pitchFamily="18" charset="0"/>
                <a:cs typeface="Times New Roman" panose="02020603050405020304" pitchFamily="18" charset="0"/>
              </a:rPr>
              <a:t>The Bread of Life Discourse</a:t>
            </a:r>
          </a:p>
          <a:p>
            <a:pPr marL="0" indent="0" algn="ctr">
              <a:buNone/>
            </a:pPr>
            <a:r>
              <a:rPr lang="en-US" sz="7500" dirty="0" smtClean="0">
                <a:latin typeface="Times New Roman" panose="02020603050405020304" pitchFamily="18" charset="0"/>
                <a:cs typeface="Times New Roman" panose="02020603050405020304" pitchFamily="18" charset="0"/>
              </a:rPr>
              <a:t>Pt 3</a:t>
            </a:r>
            <a:endParaRPr lang="en-US" sz="7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740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Autofit/>
          </a:bodyPr>
          <a:lstStyle/>
          <a:p>
            <a:pPr marL="0" indent="0">
              <a:buNone/>
            </a:pPr>
            <a:r>
              <a:rPr lang="en-US" sz="1550" dirty="0" smtClean="0">
                <a:solidFill>
                  <a:srgbClr val="333333"/>
                </a:solidFill>
                <a:latin typeface="georgia"/>
              </a:rPr>
              <a:t>I </a:t>
            </a:r>
            <a:r>
              <a:rPr lang="en-US" sz="1550" dirty="0">
                <a:solidFill>
                  <a:srgbClr val="333333"/>
                </a:solidFill>
                <a:latin typeface="georgia"/>
              </a:rPr>
              <a:t>am the bread of </a:t>
            </a:r>
            <a:r>
              <a:rPr lang="en-US" sz="1550" dirty="0" smtClean="0">
                <a:solidFill>
                  <a:srgbClr val="333333"/>
                </a:solidFill>
                <a:latin typeface="georgia"/>
              </a:rPr>
              <a:t>life.</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Your </a:t>
            </a:r>
            <a:r>
              <a:rPr lang="en-US" sz="1550" dirty="0">
                <a:solidFill>
                  <a:srgbClr val="333333"/>
                </a:solidFill>
                <a:latin typeface="georgia"/>
              </a:rPr>
              <a:t>ancestors ate the manna in the desert, but they died</a:t>
            </a:r>
            <a:r>
              <a:rPr lang="en-US" sz="1550" dirty="0" smtClean="0">
                <a:solidFill>
                  <a:srgbClr val="333333"/>
                </a:solidFill>
                <a:latin typeface="georgia"/>
              </a:rPr>
              <a:t>; this </a:t>
            </a:r>
            <a:r>
              <a:rPr lang="en-US" sz="1550" dirty="0">
                <a:solidFill>
                  <a:srgbClr val="333333"/>
                </a:solidFill>
                <a:latin typeface="georgia"/>
              </a:rPr>
              <a:t>is the bread that comes down from heaven so that one may eat it and not </a:t>
            </a:r>
            <a:r>
              <a:rPr lang="en-US" sz="1550" dirty="0" smtClean="0">
                <a:solidFill>
                  <a:srgbClr val="333333"/>
                </a:solidFill>
                <a:latin typeface="georgia"/>
              </a:rPr>
              <a:t>die.</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I </a:t>
            </a:r>
            <a:r>
              <a:rPr lang="en-US" sz="1550" dirty="0">
                <a:solidFill>
                  <a:srgbClr val="333333"/>
                </a:solidFill>
                <a:latin typeface="georgia"/>
              </a:rPr>
              <a:t>am the living bread that came down from heaven; whoever eats this bread will live forever; and the bread that I will give is my flesh for the life of the world</a:t>
            </a:r>
            <a:r>
              <a:rPr lang="en-US" sz="1550" dirty="0" smtClean="0">
                <a:solidFill>
                  <a:srgbClr val="333333"/>
                </a:solidFill>
                <a:latin typeface="georgia"/>
              </a:rPr>
              <a:t>.”</a:t>
            </a:r>
          </a:p>
          <a:p>
            <a:pPr marL="0" indent="0">
              <a:buNone/>
            </a:pPr>
            <a:r>
              <a:rPr lang="en-US" sz="1550" dirty="0" smtClean="0">
                <a:solidFill>
                  <a:srgbClr val="333333"/>
                </a:solidFill>
                <a:latin typeface="georgia"/>
              </a:rPr>
              <a:t>The </a:t>
            </a:r>
            <a:r>
              <a:rPr lang="en-US" sz="1550" dirty="0">
                <a:solidFill>
                  <a:srgbClr val="333333"/>
                </a:solidFill>
                <a:latin typeface="georgia"/>
              </a:rPr>
              <a:t>Jews quarreled among themselves, saying, “How can this man give us [his] flesh to eat</a:t>
            </a:r>
            <a:r>
              <a:rPr lang="en-US" sz="1550" dirty="0" smtClean="0">
                <a:solidFill>
                  <a:srgbClr val="333333"/>
                </a:solidFill>
                <a:latin typeface="georgia"/>
              </a:rPr>
              <a:t>?”</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Jesus </a:t>
            </a:r>
            <a:r>
              <a:rPr lang="en-US" sz="1550" dirty="0">
                <a:solidFill>
                  <a:srgbClr val="333333"/>
                </a:solidFill>
                <a:latin typeface="georgia"/>
              </a:rPr>
              <a:t>said to them, “Amen, amen, I say to you, unless you eat the flesh of the Son of Man and drink his blood, you do not have life within </a:t>
            </a:r>
            <a:r>
              <a:rPr lang="en-US" sz="1550" dirty="0" smtClean="0">
                <a:solidFill>
                  <a:srgbClr val="333333"/>
                </a:solidFill>
                <a:latin typeface="georgia"/>
              </a:rPr>
              <a:t>you.</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Whoever eats</a:t>
            </a:r>
            <a:r>
              <a:rPr lang="en-US" sz="1550" dirty="0">
                <a:solidFill>
                  <a:srgbClr val="333333"/>
                </a:solidFill>
                <a:latin typeface="Georgia"/>
              </a:rPr>
              <a:t> my flesh and drinks my blood has eternal life, and I will raise him on the last </a:t>
            </a:r>
            <a:r>
              <a:rPr lang="en-US" sz="1550" dirty="0" smtClean="0">
                <a:solidFill>
                  <a:srgbClr val="333333"/>
                </a:solidFill>
                <a:latin typeface="Georgia"/>
              </a:rPr>
              <a:t>day.</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For </a:t>
            </a:r>
            <a:r>
              <a:rPr lang="en-US" sz="1550" dirty="0">
                <a:solidFill>
                  <a:srgbClr val="333333"/>
                </a:solidFill>
                <a:latin typeface="georgia"/>
              </a:rPr>
              <a:t>my flesh is true food, and my blood is true </a:t>
            </a:r>
            <a:r>
              <a:rPr lang="en-US" sz="1550" dirty="0" smtClean="0">
                <a:solidFill>
                  <a:srgbClr val="333333"/>
                </a:solidFill>
                <a:latin typeface="georgia"/>
              </a:rPr>
              <a:t>drink.</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Whoever </a:t>
            </a:r>
            <a:r>
              <a:rPr lang="en-US" sz="1550" dirty="0">
                <a:solidFill>
                  <a:srgbClr val="333333"/>
                </a:solidFill>
                <a:latin typeface="georgia"/>
              </a:rPr>
              <a:t>eats my flesh and drinks my blood remains in me and I in </a:t>
            </a:r>
            <a:r>
              <a:rPr lang="en-US" sz="1550" dirty="0" smtClean="0">
                <a:solidFill>
                  <a:srgbClr val="333333"/>
                </a:solidFill>
                <a:latin typeface="georgia"/>
              </a:rPr>
              <a:t>him.</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Just </a:t>
            </a:r>
            <a:r>
              <a:rPr lang="en-US" sz="1550" dirty="0">
                <a:solidFill>
                  <a:srgbClr val="333333"/>
                </a:solidFill>
                <a:latin typeface="georgia"/>
              </a:rPr>
              <a:t>as the living Father sent me and I have life because of the Father, so also the one who feeds on me will have life because of </a:t>
            </a:r>
            <a:r>
              <a:rPr lang="en-US" sz="1550" dirty="0" smtClean="0">
                <a:solidFill>
                  <a:srgbClr val="333333"/>
                </a:solidFill>
                <a:latin typeface="georgia"/>
              </a:rPr>
              <a:t>me.</a:t>
            </a:r>
            <a:r>
              <a:rPr lang="en-US" sz="1550" b="1" baseline="30000" dirty="0">
                <a:solidFill>
                  <a:srgbClr val="008061"/>
                </a:solidFill>
                <a:latin typeface="arial"/>
              </a:rPr>
              <a:t> </a:t>
            </a:r>
            <a:r>
              <a:rPr lang="en-US" sz="1550" b="1" dirty="0" smtClean="0">
                <a:solidFill>
                  <a:srgbClr val="008061"/>
                </a:solidFill>
                <a:latin typeface="arial"/>
              </a:rPr>
              <a:t> </a:t>
            </a:r>
            <a:r>
              <a:rPr lang="en-US" sz="1550" dirty="0" smtClean="0">
                <a:solidFill>
                  <a:srgbClr val="333333"/>
                </a:solidFill>
                <a:latin typeface="georgia"/>
              </a:rPr>
              <a:t>This </a:t>
            </a:r>
            <a:r>
              <a:rPr lang="en-US" sz="1550" dirty="0">
                <a:solidFill>
                  <a:srgbClr val="333333"/>
                </a:solidFill>
                <a:latin typeface="georgia"/>
              </a:rPr>
              <a:t>is the bread that came down from heaven. Unlike your ancestors who ate and still died, whoever eats this bread will live </a:t>
            </a:r>
            <a:r>
              <a:rPr lang="en-US" sz="1550" dirty="0" smtClean="0">
                <a:solidFill>
                  <a:srgbClr val="333333"/>
                </a:solidFill>
                <a:latin typeface="georgia"/>
              </a:rPr>
              <a:t>forever…”</a:t>
            </a:r>
          </a:p>
          <a:p>
            <a:pPr marL="0" indent="0">
              <a:buNone/>
            </a:pPr>
            <a:r>
              <a:rPr lang="en-US" sz="1550" dirty="0">
                <a:solidFill>
                  <a:srgbClr val="333333"/>
                </a:solidFill>
                <a:latin typeface="georgia"/>
              </a:rPr>
              <a:t>Then many of his disciples who were listening said, “This saying is hard; who can accept it</a:t>
            </a:r>
            <a:r>
              <a:rPr lang="en-US" sz="1550" dirty="0" smtClean="0">
                <a:solidFill>
                  <a:srgbClr val="333333"/>
                </a:solidFill>
                <a:latin typeface="georgia"/>
              </a:rPr>
              <a:t>?”</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Since </a:t>
            </a:r>
            <a:r>
              <a:rPr lang="en-US" sz="1550" dirty="0">
                <a:solidFill>
                  <a:srgbClr val="333333"/>
                </a:solidFill>
                <a:latin typeface="georgia"/>
              </a:rPr>
              <a:t>Jesus knew that his disciples were murmuring about this, he said to them, “Does this shock </a:t>
            </a:r>
            <a:r>
              <a:rPr lang="en-US" sz="1550" dirty="0" smtClean="0">
                <a:solidFill>
                  <a:srgbClr val="333333"/>
                </a:solidFill>
                <a:latin typeface="georgia"/>
              </a:rPr>
              <a:t>you?</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What </a:t>
            </a:r>
            <a:r>
              <a:rPr lang="en-US" sz="1550" dirty="0">
                <a:solidFill>
                  <a:srgbClr val="333333"/>
                </a:solidFill>
                <a:latin typeface="georgia"/>
              </a:rPr>
              <a:t>if you were to see the Son of Man ascending to where he was before</a:t>
            </a:r>
            <a:r>
              <a:rPr lang="en-US" sz="1550" dirty="0" smtClean="0">
                <a:solidFill>
                  <a:srgbClr val="333333"/>
                </a:solidFill>
                <a:latin typeface="georgia"/>
              </a:rPr>
              <a:t>?</a:t>
            </a:r>
            <a:r>
              <a:rPr lang="en-US" sz="1550" b="1" baseline="30000" dirty="0" smtClean="0">
                <a:solidFill>
                  <a:srgbClr val="008061"/>
                </a:solidFill>
                <a:latin typeface="arial"/>
                <a:hlinkClick r:id="rId3"/>
              </a:rPr>
              <a:t>*</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It </a:t>
            </a:r>
            <a:r>
              <a:rPr lang="en-US" sz="1550" dirty="0">
                <a:solidFill>
                  <a:srgbClr val="333333"/>
                </a:solidFill>
                <a:latin typeface="georgia"/>
              </a:rPr>
              <a:t>is the spirit that gives life, while the </a:t>
            </a:r>
            <a:r>
              <a:rPr lang="en-US" sz="1550" dirty="0" smtClean="0">
                <a:solidFill>
                  <a:srgbClr val="333333"/>
                </a:solidFill>
                <a:latin typeface="georgia"/>
              </a:rPr>
              <a:t>flesh</a:t>
            </a:r>
            <a:r>
              <a:rPr lang="en-US" sz="1550" dirty="0">
                <a:solidFill>
                  <a:srgbClr val="333333"/>
                </a:solidFill>
                <a:latin typeface="Georgia"/>
              </a:rPr>
              <a:t> is of no avail. The words I have spoken to you are spirit and </a:t>
            </a:r>
            <a:r>
              <a:rPr lang="en-US" sz="1550" dirty="0" smtClean="0">
                <a:solidFill>
                  <a:srgbClr val="333333"/>
                </a:solidFill>
                <a:latin typeface="Georgia"/>
              </a:rPr>
              <a:t>life.</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But </a:t>
            </a:r>
            <a:r>
              <a:rPr lang="en-US" sz="1550" dirty="0">
                <a:solidFill>
                  <a:srgbClr val="333333"/>
                </a:solidFill>
                <a:latin typeface="georgia"/>
              </a:rPr>
              <a:t>there are some of you who do not believe.” Jesus knew from the beginning the ones who would not believe and the one who would betray </a:t>
            </a:r>
            <a:r>
              <a:rPr lang="en-US" sz="1550" dirty="0" smtClean="0">
                <a:solidFill>
                  <a:srgbClr val="333333"/>
                </a:solidFill>
                <a:latin typeface="georgia"/>
              </a:rPr>
              <a:t>him.</a:t>
            </a:r>
            <a:r>
              <a:rPr lang="en-US" sz="1550" b="1" baseline="30000" dirty="0">
                <a:solidFill>
                  <a:srgbClr val="008061"/>
                </a:solidFill>
                <a:latin typeface="arial"/>
              </a:rPr>
              <a:t> </a:t>
            </a:r>
            <a:r>
              <a:rPr lang="en-US" sz="1550" b="1" dirty="0" smtClean="0">
                <a:solidFill>
                  <a:srgbClr val="008061"/>
                </a:solidFill>
                <a:latin typeface="arial"/>
              </a:rPr>
              <a:t> </a:t>
            </a:r>
            <a:r>
              <a:rPr lang="en-US" sz="1550" dirty="0" smtClean="0">
                <a:solidFill>
                  <a:srgbClr val="333333"/>
                </a:solidFill>
                <a:latin typeface="georgia"/>
              </a:rPr>
              <a:t>And </a:t>
            </a:r>
            <a:r>
              <a:rPr lang="en-US" sz="1550" dirty="0">
                <a:solidFill>
                  <a:srgbClr val="333333"/>
                </a:solidFill>
                <a:latin typeface="georgia"/>
              </a:rPr>
              <a:t>he said, “For this reason I have told you that no one can come to me unless it is granted him by my Father.”</a:t>
            </a:r>
            <a:endParaRPr lang="en-US" sz="1550" dirty="0">
              <a:solidFill>
                <a:srgbClr val="333333"/>
              </a:solidFill>
              <a:latin typeface="Georgia"/>
            </a:endParaRPr>
          </a:p>
          <a:p>
            <a:pPr marL="0" indent="0">
              <a:buNone/>
            </a:pPr>
            <a:r>
              <a:rPr lang="en-US" sz="1550" dirty="0" smtClean="0">
                <a:solidFill>
                  <a:srgbClr val="333333"/>
                </a:solidFill>
                <a:latin typeface="georgia"/>
              </a:rPr>
              <a:t>As </a:t>
            </a:r>
            <a:r>
              <a:rPr lang="en-US" sz="1550" dirty="0">
                <a:solidFill>
                  <a:srgbClr val="333333"/>
                </a:solidFill>
                <a:latin typeface="georgia"/>
              </a:rPr>
              <a:t>a result of this, many [of] his disciples returned to their former way of life and no longer accompanied </a:t>
            </a:r>
            <a:r>
              <a:rPr lang="en-US" sz="1550" dirty="0" smtClean="0">
                <a:solidFill>
                  <a:srgbClr val="333333"/>
                </a:solidFill>
                <a:latin typeface="georgia"/>
              </a:rPr>
              <a:t>him.</a:t>
            </a:r>
            <a:r>
              <a:rPr lang="en-US" sz="1550" b="1" dirty="0">
                <a:solidFill>
                  <a:srgbClr val="333333"/>
                </a:solidFill>
                <a:latin typeface="arial"/>
              </a:rPr>
              <a:t> </a:t>
            </a:r>
            <a:r>
              <a:rPr lang="en-US" sz="1550" b="1" dirty="0" smtClean="0">
                <a:solidFill>
                  <a:srgbClr val="333333"/>
                </a:solidFill>
                <a:latin typeface="arial"/>
              </a:rPr>
              <a:t> </a:t>
            </a:r>
            <a:r>
              <a:rPr lang="en-US" sz="1550" dirty="0" smtClean="0">
                <a:solidFill>
                  <a:srgbClr val="333333"/>
                </a:solidFill>
                <a:latin typeface="georgia"/>
              </a:rPr>
              <a:t>Jesus </a:t>
            </a:r>
            <a:r>
              <a:rPr lang="en-US" sz="1550" dirty="0">
                <a:solidFill>
                  <a:srgbClr val="333333"/>
                </a:solidFill>
                <a:latin typeface="georgia"/>
              </a:rPr>
              <a:t>then said to the Twelve, “Do you also want to leave</a:t>
            </a:r>
            <a:r>
              <a:rPr lang="en-US" sz="1550" dirty="0" smtClean="0">
                <a:solidFill>
                  <a:srgbClr val="333333"/>
                </a:solidFill>
                <a:latin typeface="georgia"/>
              </a:rPr>
              <a:t>?”</a:t>
            </a:r>
            <a:r>
              <a:rPr lang="en-US" sz="1900" dirty="0" smtClean="0">
                <a:solidFill>
                  <a:srgbClr val="333333"/>
                </a:solidFill>
                <a:latin typeface="Times New Roman" panose="02020603050405020304" pitchFamily="18" charset="0"/>
                <a:cs typeface="Times New Roman" panose="02020603050405020304" pitchFamily="18" charset="0"/>
              </a:rPr>
              <a:t> </a:t>
            </a:r>
            <a:r>
              <a:rPr lang="en-US" sz="1500" dirty="0" err="1" smtClean="0">
                <a:solidFill>
                  <a:srgbClr val="333333"/>
                </a:solidFill>
                <a:latin typeface="Times New Roman" panose="02020603050405020304" pitchFamily="18" charset="0"/>
                <a:cs typeface="Times New Roman" panose="02020603050405020304" pitchFamily="18" charset="0"/>
                <a:hlinkClick r:id="rId4"/>
              </a:rPr>
              <a:t>Jn</a:t>
            </a:r>
            <a:r>
              <a:rPr lang="en-US" sz="1500" dirty="0" smtClean="0">
                <a:solidFill>
                  <a:srgbClr val="333333"/>
                </a:solidFill>
                <a:latin typeface="Times New Roman" panose="02020603050405020304" pitchFamily="18" charset="0"/>
                <a:cs typeface="Times New Roman" panose="02020603050405020304" pitchFamily="18" charset="0"/>
                <a:hlinkClick r:id="rId4"/>
              </a:rPr>
              <a:t> 6: 48-65</a:t>
            </a: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6171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534400" cy="4221163"/>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What part of this scripture passage spoke to your heart today?</a:t>
            </a:r>
          </a:p>
          <a:p>
            <a:pPr marL="0" indent="0">
              <a:buNone/>
            </a:pPr>
            <a:r>
              <a:rPr lang="en-US" dirty="0" smtClean="0">
                <a:latin typeface="Times New Roman" panose="02020603050405020304" pitchFamily="18" charset="0"/>
                <a:cs typeface="Times New Roman" panose="02020603050405020304" pitchFamily="18" charset="0"/>
              </a:rPr>
              <a:t>How is the reaction of the disciples like that of today’s Christians?</a:t>
            </a:r>
          </a:p>
          <a:p>
            <a:pPr marL="0" indent="0">
              <a:buNone/>
            </a:pPr>
            <a:r>
              <a:rPr lang="en-US" dirty="0" smtClean="0">
                <a:latin typeface="Times New Roman" panose="02020603050405020304" pitchFamily="18" charset="0"/>
                <a:cs typeface="Times New Roman" panose="02020603050405020304" pitchFamily="18" charset="0"/>
              </a:rPr>
              <a:t>The question Jesus puts to the apostles he also asks us every </a:t>
            </a:r>
            <a:r>
              <a:rPr lang="en-US" dirty="0">
                <a:latin typeface="Times New Roman" panose="02020603050405020304" pitchFamily="18" charset="0"/>
                <a:cs typeface="Times New Roman" panose="02020603050405020304" pitchFamily="18" charset="0"/>
              </a:rPr>
              <a:t>day, “Do you also want to leave?” </a:t>
            </a:r>
            <a:r>
              <a:rPr lang="en-US" dirty="0" smtClean="0">
                <a:latin typeface="Times New Roman" panose="02020603050405020304" pitchFamily="18" charset="0"/>
                <a:cs typeface="Times New Roman" panose="02020603050405020304" pitchFamily="18" charset="0"/>
              </a:rPr>
              <a:t>What is your response and why do you feel that way?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906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Partners</a:t>
            </a:r>
            <a:endParaRPr lang="en-US" dirty="0"/>
          </a:p>
        </p:txBody>
      </p:sp>
      <p:sp>
        <p:nvSpPr>
          <p:cNvPr id="3" name="Content Placeholder 2"/>
          <p:cNvSpPr>
            <a:spLocks noGrp="1"/>
          </p:cNvSpPr>
          <p:nvPr>
            <p:ph idx="1"/>
          </p:nvPr>
        </p:nvSpPr>
        <p:spPr>
          <a:xfrm>
            <a:off x="457200" y="2514600"/>
            <a:ext cx="8229600" cy="2971799"/>
          </a:xfrm>
        </p:spPr>
        <p:txBody>
          <a:bodyPr/>
          <a:lstStyle/>
          <a:p>
            <a:pPr marL="0" indent="0" algn="ctr">
              <a:buNone/>
            </a:pPr>
            <a:r>
              <a:rPr lang="en-US" dirty="0" smtClean="0"/>
              <a:t>Put your name and your petitions on a slip of paper or a card.  Fold and throw your cards into a basket, then choose the card of a group member for whom, and for whose intentions, you will pray in the coming weeks.</a:t>
            </a:r>
            <a:endParaRPr lang="en-US" dirty="0"/>
          </a:p>
        </p:txBody>
      </p:sp>
    </p:spTree>
    <p:extLst>
      <p:ext uri="{BB962C8B-B14F-4D97-AF65-F5344CB8AC3E}">
        <p14:creationId xmlns:p14="http://schemas.microsoft.com/office/powerpoint/2010/main" val="1117611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lstStyle/>
          <a:p>
            <a:r>
              <a:rPr lang="en-US" dirty="0" smtClean="0">
                <a:latin typeface="Times New Roman" panose="02020603050405020304" pitchFamily="18" charset="0"/>
                <a:cs typeface="Times New Roman" panose="02020603050405020304" pitchFamily="18" charset="0"/>
              </a:rPr>
              <a:t>Opening Prayer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638800"/>
          </a:xfrm>
        </p:spPr>
        <p:txBody>
          <a:bodyPr>
            <a:normAutofit fontScale="62500" lnSpcReduction="20000"/>
          </a:bodyPr>
          <a:lstStyle/>
          <a:p>
            <a:pPr marL="0" indent="0" algn="ctr">
              <a:buNone/>
            </a:pPr>
            <a:endParaRPr lang="en-US" sz="4200" b="1" i="1" dirty="0" smtClean="0">
              <a:latin typeface="Times New Roman" panose="02020603050405020304" pitchFamily="18" charset="0"/>
              <a:cs typeface="Times New Roman" panose="02020603050405020304" pitchFamily="18" charset="0"/>
            </a:endParaRPr>
          </a:p>
          <a:p>
            <a:pPr marL="0" indent="0" algn="ctr">
              <a:buNone/>
            </a:pPr>
            <a:r>
              <a:rPr lang="en-US" sz="4200" b="1" i="1" dirty="0">
                <a:latin typeface="Times New Roman" panose="02020603050405020304" pitchFamily="18" charset="0"/>
                <a:cs typeface="Times New Roman" panose="02020603050405020304" pitchFamily="18" charset="0"/>
              </a:rPr>
              <a:t>Lord Jesus Christ, on the night of the Last Supper,</a:t>
            </a:r>
          </a:p>
          <a:p>
            <a:pPr marL="0" indent="0" algn="ctr">
              <a:buNone/>
            </a:pPr>
            <a:r>
              <a:rPr lang="en-US" sz="4200" b="1" i="1" dirty="0">
                <a:latin typeface="Times New Roman" panose="02020603050405020304" pitchFamily="18" charset="0"/>
                <a:cs typeface="Times New Roman" panose="02020603050405020304" pitchFamily="18" charset="0"/>
              </a:rPr>
              <a:t>you begged your Heavenly Father for the gift of unity.</a:t>
            </a:r>
          </a:p>
          <a:p>
            <a:pPr marL="0" indent="0" algn="ctr">
              <a:buNone/>
            </a:pPr>
            <a:r>
              <a:rPr lang="en-US" sz="4200" b="1" i="1" dirty="0">
                <a:latin typeface="Times New Roman" panose="02020603050405020304" pitchFamily="18" charset="0"/>
                <a:cs typeface="Times New Roman" panose="02020603050405020304" pitchFamily="18" charset="0"/>
              </a:rPr>
              <a:t>Through the intercession of the Blessed Virgin Mary,</a:t>
            </a:r>
          </a:p>
          <a:p>
            <a:pPr marL="0" indent="0" algn="ctr">
              <a:buNone/>
            </a:pPr>
            <a:r>
              <a:rPr lang="en-US" sz="4200" b="1" i="1" dirty="0">
                <a:latin typeface="Times New Roman" panose="02020603050405020304" pitchFamily="18" charset="0"/>
                <a:cs typeface="Times New Roman" panose="02020603050405020304" pitchFamily="18" charset="0"/>
              </a:rPr>
              <a:t>may we who seek to be more united with God and one another be satisfied in our longing.</a:t>
            </a:r>
          </a:p>
          <a:p>
            <a:pPr marL="0" indent="0" algn="ctr">
              <a:buNone/>
            </a:pPr>
            <a:r>
              <a:rPr lang="en-US" sz="4200" b="1" i="1" dirty="0">
                <a:latin typeface="Times New Roman" panose="02020603050405020304" pitchFamily="18" charset="0"/>
                <a:cs typeface="Times New Roman" panose="02020603050405020304" pitchFamily="18" charset="0"/>
              </a:rPr>
              <a:t>And may we satisfy Your longing, O Lord,</a:t>
            </a:r>
          </a:p>
          <a:p>
            <a:pPr marL="0" indent="0" algn="ctr">
              <a:buNone/>
            </a:pPr>
            <a:r>
              <a:rPr lang="en-US" sz="4200" b="1" i="1" dirty="0">
                <a:latin typeface="Times New Roman" panose="02020603050405020304" pitchFamily="18" charset="0"/>
                <a:cs typeface="Times New Roman" panose="02020603050405020304" pitchFamily="18" charset="0"/>
              </a:rPr>
              <a:t>by helping others to know and love you in the Sacrament of Love,</a:t>
            </a:r>
          </a:p>
          <a:p>
            <a:pPr marL="0" indent="0" algn="ctr">
              <a:buNone/>
            </a:pPr>
            <a:r>
              <a:rPr lang="en-US" sz="4200" b="1" i="1" dirty="0">
                <a:latin typeface="Times New Roman" panose="02020603050405020304" pitchFamily="18" charset="0"/>
                <a:cs typeface="Times New Roman" panose="02020603050405020304" pitchFamily="18" charset="0"/>
              </a:rPr>
              <a:t>you who live and reign with the Father and the Holy Spirit,</a:t>
            </a:r>
          </a:p>
          <a:p>
            <a:pPr marL="0" indent="0" algn="ctr">
              <a:buNone/>
            </a:pPr>
            <a:r>
              <a:rPr lang="en-US" sz="4200" b="1" i="1" dirty="0">
                <a:latin typeface="Times New Roman" panose="02020603050405020304" pitchFamily="18" charset="0"/>
                <a:cs typeface="Times New Roman" panose="02020603050405020304" pitchFamily="18" charset="0"/>
              </a:rPr>
              <a:t>one God forever and ever.</a:t>
            </a:r>
          </a:p>
          <a:p>
            <a:pPr marL="0" indent="0" algn="ctr">
              <a:buNone/>
            </a:pPr>
            <a:r>
              <a:rPr lang="en-US" sz="4200" b="1" i="1" dirty="0">
                <a:latin typeface="Times New Roman" panose="02020603050405020304" pitchFamily="18" charset="0"/>
                <a:cs typeface="Times New Roman" panose="02020603050405020304" pitchFamily="18" charset="0"/>
              </a:rPr>
              <a:t>Amen.</a:t>
            </a:r>
          </a:p>
          <a:p>
            <a:pPr marL="0" indent="0" algn="ctr">
              <a:buNone/>
            </a:pPr>
            <a:r>
              <a:rPr lang="en-US" sz="4200" b="1" i="1"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based on John 17:20–22</a:t>
            </a:r>
          </a:p>
        </p:txBody>
      </p:sp>
    </p:spTree>
    <p:extLst>
      <p:ext uri="{BB962C8B-B14F-4D97-AF65-F5344CB8AC3E}">
        <p14:creationId xmlns:p14="http://schemas.microsoft.com/office/powerpoint/2010/main" val="3671457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HOMEWORK</a:t>
            </a:r>
            <a:endParaRPr lang="en-US" dirty="0"/>
          </a:p>
        </p:txBody>
      </p:sp>
      <p:sp>
        <p:nvSpPr>
          <p:cNvPr id="3" name="Content Placeholder 2"/>
          <p:cNvSpPr>
            <a:spLocks noGrp="1"/>
          </p:cNvSpPr>
          <p:nvPr>
            <p:ph idx="1"/>
          </p:nvPr>
        </p:nvSpPr>
        <p:spPr>
          <a:xfrm>
            <a:off x="381000" y="762000"/>
            <a:ext cx="8382000" cy="5638800"/>
          </a:xfrm>
        </p:spPr>
        <p:txBody>
          <a:bodyPr>
            <a:noAutofit/>
          </a:bodyPr>
          <a:lstStyle/>
          <a:p>
            <a:pPr marL="0" indent="0" algn="ctr">
              <a:buNone/>
            </a:pPr>
            <a:r>
              <a:rPr lang="en-US" sz="2300" b="1" dirty="0"/>
              <a:t>WORSHIP OF THE EUCHARIST</a:t>
            </a:r>
          </a:p>
          <a:p>
            <a:pPr marL="0" indent="0">
              <a:buNone/>
            </a:pPr>
            <a:r>
              <a:rPr lang="en-US" sz="2100" dirty="0"/>
              <a:t>As a sign of our faith in the Real Presence of Christ in the Eucharist, </a:t>
            </a:r>
            <a:r>
              <a:rPr lang="en-US" sz="2100" dirty="0" smtClean="0"/>
              <a:t>we offer </a:t>
            </a:r>
            <a:r>
              <a:rPr lang="en-US" sz="2100" dirty="0"/>
              <a:t>this sacrament our adoration and worship both during the Mass </a:t>
            </a:r>
            <a:r>
              <a:rPr lang="en-US" sz="2100" dirty="0" smtClean="0"/>
              <a:t>and outside </a:t>
            </a:r>
            <a:r>
              <a:rPr lang="en-US" sz="2100" dirty="0"/>
              <a:t>of it. We can rightly say that we worship the Eucharist </a:t>
            </a:r>
            <a:r>
              <a:rPr lang="en-US" sz="2100" dirty="0" smtClean="0"/>
              <a:t>because the </a:t>
            </a:r>
            <a:r>
              <a:rPr lang="en-US" sz="2100" dirty="0"/>
              <a:t>Eucharist is Jesus</a:t>
            </a:r>
            <a:r>
              <a:rPr lang="en-US" sz="2100" dirty="0" smtClean="0"/>
              <a:t>.  We </a:t>
            </a:r>
            <a:r>
              <a:rPr lang="en-US" sz="2100" dirty="0"/>
              <a:t>show our reverence by kneeling during the Consecration and </a:t>
            </a:r>
            <a:r>
              <a:rPr lang="en-US" sz="2100" dirty="0" smtClean="0"/>
              <a:t>bowing or </a:t>
            </a:r>
            <a:r>
              <a:rPr lang="en-US" sz="2100" dirty="0"/>
              <a:t>making some other sign of devotion when receiving the Eucharist.</a:t>
            </a:r>
          </a:p>
          <a:p>
            <a:pPr marL="0" indent="0">
              <a:buNone/>
            </a:pPr>
            <a:r>
              <a:rPr lang="en-US" sz="2100" dirty="0"/>
              <a:t>Outside of Mass the consecrated Hosts are kept with care in </a:t>
            </a:r>
            <a:r>
              <a:rPr lang="en-US" sz="2100" dirty="0" smtClean="0"/>
              <a:t>the Tabernacle</a:t>
            </a:r>
            <a:r>
              <a:rPr lang="en-US" sz="2100" dirty="0"/>
              <a:t>, with a candle burning near it to signify the presence of </a:t>
            </a:r>
            <a:r>
              <a:rPr lang="en-US" sz="2100" dirty="0" smtClean="0"/>
              <a:t>the Lord</a:t>
            </a:r>
            <a:r>
              <a:rPr lang="en-US" sz="2100" dirty="0"/>
              <a:t>, and we genuflect to the Tabernacle. In addition, we have the unique opportunity to spend </a:t>
            </a:r>
            <a:r>
              <a:rPr lang="en-US" sz="2100" dirty="0" smtClean="0"/>
              <a:t>time in </a:t>
            </a:r>
            <a:r>
              <a:rPr lang="en-US" sz="2100" dirty="0"/>
              <a:t>the presence of God, gazing upon him and worshipping him in Adoration of the Blessed Sacrament.</a:t>
            </a:r>
          </a:p>
          <a:p>
            <a:pPr marL="0" indent="0">
              <a:buNone/>
            </a:pPr>
            <a:r>
              <a:rPr lang="en-US" sz="2100" dirty="0"/>
              <a:t>We also show reverence for our Lord in the Eucharist by preparing ourselves carefully before </a:t>
            </a:r>
            <a:r>
              <a:rPr lang="en-US" sz="2100" dirty="0" smtClean="0"/>
              <a:t>receiving Holy </a:t>
            </a:r>
            <a:r>
              <a:rPr lang="en-US" sz="2100" dirty="0"/>
              <a:t>Communion. God himself calls us to draw near to him in this sacrament, but it is not something</a:t>
            </a:r>
          </a:p>
          <a:p>
            <a:pPr marL="0" indent="0">
              <a:buNone/>
            </a:pPr>
            <a:r>
              <a:rPr lang="en-US" sz="2100" dirty="0"/>
              <a:t>to be taken lightly.</a:t>
            </a:r>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03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540" y="1295400"/>
            <a:ext cx="8229600" cy="4648200"/>
          </a:xfrm>
        </p:spPr>
        <p:txBody>
          <a:bodyPr>
            <a:normAutofit lnSpcReduction="10000"/>
          </a:bodyPr>
          <a:lstStyle/>
          <a:p>
            <a:pPr marL="0" indent="0">
              <a:buNone/>
            </a:pPr>
            <a:r>
              <a:rPr lang="en-US" dirty="0" smtClean="0">
                <a:latin typeface="Times New Roman" panose="02020603050405020304" pitchFamily="18" charset="0"/>
                <a:cs typeface="Times New Roman" panose="02020603050405020304" pitchFamily="18" charset="0"/>
              </a:rPr>
              <a:t>Do you ever spend time in front of the Tabernacle?  Why?</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How is praying before the Monstrance during exposition of the Eucharist different than praying before the Tabernacle?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How do you show Jesus how you feel about the gift of the Eucharist?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29590" y="381000"/>
            <a:ext cx="8305800" cy="707886"/>
          </a:xfrm>
          <a:prstGeom prst="rect">
            <a:avLst/>
          </a:prstGeom>
          <a:noFill/>
        </p:spPr>
        <p:txBody>
          <a:bodyPr wrap="square" rtlCol="0">
            <a:spAutoFit/>
          </a:bodyPr>
          <a:lstStyle/>
          <a:p>
            <a:pPr algn="ctr"/>
            <a:r>
              <a:rPr lang="en-US" sz="4000" b="1" dirty="0" smtClean="0">
                <a:latin typeface="Times New Roman" panose="02020603050405020304" pitchFamily="18" charset="0"/>
                <a:cs typeface="Times New Roman" panose="02020603050405020304" pitchFamily="18" charset="0"/>
              </a:rPr>
              <a:t>JOURNAL QUESTIONS</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115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MEET AGAIN</a:t>
            </a:r>
            <a:endParaRPr lang="en-US" dirty="0"/>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t>Spend time with Jesus hidden in the Eucharist.</a:t>
            </a:r>
          </a:p>
          <a:p>
            <a:endParaRPr lang="en-US" dirty="0"/>
          </a:p>
          <a:p>
            <a:r>
              <a:rPr lang="en-US" dirty="0" smtClean="0"/>
              <a:t>Help someone understand the Real Presence of the Lord in the Eucharist.</a:t>
            </a:r>
          </a:p>
          <a:p>
            <a:endParaRPr lang="en-US" dirty="0" smtClean="0"/>
          </a:p>
          <a:p>
            <a:r>
              <a:rPr lang="en-US" dirty="0" smtClean="0"/>
              <a:t>Pray for you prayer partner’s needs</a:t>
            </a:r>
            <a:endParaRPr lang="en-US" dirty="0"/>
          </a:p>
        </p:txBody>
      </p:sp>
    </p:spTree>
    <p:extLst>
      <p:ext uri="{BB962C8B-B14F-4D97-AF65-F5344CB8AC3E}">
        <p14:creationId xmlns:p14="http://schemas.microsoft.com/office/powerpoint/2010/main" val="3541060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CLOSING PRAYER</a:t>
            </a:r>
            <a:endParaRPr lang="en-US" dirty="0"/>
          </a:p>
        </p:txBody>
      </p:sp>
      <p:sp>
        <p:nvSpPr>
          <p:cNvPr id="3" name="Content Placeholder 2"/>
          <p:cNvSpPr>
            <a:spLocks noGrp="1"/>
          </p:cNvSpPr>
          <p:nvPr>
            <p:ph idx="1"/>
          </p:nvPr>
        </p:nvSpPr>
        <p:spPr>
          <a:xfrm>
            <a:off x="457200" y="990600"/>
            <a:ext cx="8229600" cy="5334000"/>
          </a:xfrm>
        </p:spPr>
        <p:txBody>
          <a:bodyPr>
            <a:noAutofit/>
          </a:bodyPr>
          <a:lstStyle/>
          <a:p>
            <a:pPr marL="0" indent="0" algn="ctr">
              <a:buNone/>
            </a:pPr>
            <a:r>
              <a:rPr lang="en-US" sz="2450" dirty="0">
                <a:latin typeface="Times New Roman" panose="02020603050405020304" pitchFamily="18" charset="0"/>
                <a:cs typeface="Times New Roman" panose="02020603050405020304" pitchFamily="18" charset="0"/>
              </a:rPr>
              <a:t>Beloved Lord, in the Book of Revelation it is written:</a:t>
            </a:r>
          </a:p>
          <a:p>
            <a:pPr marL="0" indent="0" algn="ctr">
              <a:buNone/>
            </a:pPr>
            <a:r>
              <a:rPr lang="en-US" sz="2450" dirty="0">
                <a:latin typeface="Times New Roman" panose="02020603050405020304" pitchFamily="18" charset="0"/>
                <a:cs typeface="Times New Roman" panose="02020603050405020304" pitchFamily="18" charset="0"/>
              </a:rPr>
              <a:t>“I Jesus have sent my angel to you with this testimony </a:t>
            </a:r>
            <a:endParaRPr lang="en-US" sz="2450" dirty="0" smtClean="0">
              <a:latin typeface="Times New Roman" panose="02020603050405020304" pitchFamily="18" charset="0"/>
              <a:cs typeface="Times New Roman" panose="02020603050405020304" pitchFamily="18" charset="0"/>
            </a:endParaRPr>
          </a:p>
          <a:p>
            <a:pPr marL="0" indent="0" algn="ctr">
              <a:buNone/>
            </a:pPr>
            <a:r>
              <a:rPr lang="en-US" sz="2450" dirty="0" smtClean="0">
                <a:latin typeface="Times New Roman" panose="02020603050405020304" pitchFamily="18" charset="0"/>
                <a:cs typeface="Times New Roman" panose="02020603050405020304" pitchFamily="18" charset="0"/>
              </a:rPr>
              <a:t>for </a:t>
            </a:r>
            <a:r>
              <a:rPr lang="en-US" sz="2450" dirty="0">
                <a:latin typeface="Times New Roman" panose="02020603050405020304" pitchFamily="18" charset="0"/>
                <a:cs typeface="Times New Roman" panose="02020603050405020304" pitchFamily="18" charset="0"/>
              </a:rPr>
              <a:t>the churches.</a:t>
            </a:r>
          </a:p>
          <a:p>
            <a:pPr marL="0" indent="0" algn="ctr">
              <a:buNone/>
            </a:pPr>
            <a:r>
              <a:rPr lang="en-US" sz="2450" dirty="0">
                <a:latin typeface="Times New Roman" panose="02020603050405020304" pitchFamily="18" charset="0"/>
                <a:cs typeface="Times New Roman" panose="02020603050405020304" pitchFamily="18" charset="0"/>
              </a:rPr>
              <a:t>I am the root and the offspring of David, </a:t>
            </a:r>
            <a:endParaRPr lang="en-US" sz="2450" dirty="0" smtClean="0">
              <a:latin typeface="Times New Roman" panose="02020603050405020304" pitchFamily="18" charset="0"/>
              <a:cs typeface="Times New Roman" panose="02020603050405020304" pitchFamily="18" charset="0"/>
            </a:endParaRPr>
          </a:p>
          <a:p>
            <a:pPr marL="0" indent="0" algn="ctr">
              <a:buNone/>
            </a:pPr>
            <a:r>
              <a:rPr lang="en-US" sz="2450" dirty="0" smtClean="0">
                <a:latin typeface="Times New Roman" panose="02020603050405020304" pitchFamily="18" charset="0"/>
                <a:cs typeface="Times New Roman" panose="02020603050405020304" pitchFamily="18" charset="0"/>
              </a:rPr>
              <a:t>the </a:t>
            </a:r>
            <a:r>
              <a:rPr lang="en-US" sz="2450" dirty="0">
                <a:latin typeface="Times New Roman" panose="02020603050405020304" pitchFamily="18" charset="0"/>
                <a:cs typeface="Times New Roman" panose="02020603050405020304" pitchFamily="18" charset="0"/>
              </a:rPr>
              <a:t>bright morning star.”</a:t>
            </a:r>
          </a:p>
          <a:p>
            <a:pPr marL="0" indent="0" algn="ctr">
              <a:buNone/>
            </a:pPr>
            <a:r>
              <a:rPr lang="en-US" sz="2450" dirty="0">
                <a:latin typeface="Times New Roman" panose="02020603050405020304" pitchFamily="18" charset="0"/>
                <a:cs typeface="Times New Roman" panose="02020603050405020304" pitchFamily="18" charset="0"/>
              </a:rPr>
              <a:t>We, the members of your Body, the Church, say</a:t>
            </a:r>
          </a:p>
          <a:p>
            <a:pPr marL="0" indent="0" algn="ctr">
              <a:buNone/>
            </a:pPr>
            <a:r>
              <a:rPr lang="en-US" sz="2450" dirty="0">
                <a:latin typeface="Times New Roman" panose="02020603050405020304" pitchFamily="18" charset="0"/>
                <a:cs typeface="Times New Roman" panose="02020603050405020304" pitchFamily="18" charset="0"/>
              </a:rPr>
              <a:t>“Come.” Come to us in the Eucharist,</a:t>
            </a:r>
          </a:p>
          <a:p>
            <a:pPr marL="0" indent="0" algn="ctr">
              <a:buNone/>
            </a:pPr>
            <a:r>
              <a:rPr lang="en-US" sz="2450" dirty="0">
                <a:latin typeface="Times New Roman" panose="02020603050405020304" pitchFamily="18" charset="0"/>
                <a:cs typeface="Times New Roman" panose="02020603050405020304" pitchFamily="18" charset="0"/>
              </a:rPr>
              <a:t>come to us in the Scriptures, come to us with the fullness of life.</a:t>
            </a:r>
          </a:p>
          <a:p>
            <a:pPr marL="0" indent="0" algn="ctr">
              <a:buNone/>
            </a:pPr>
            <a:r>
              <a:rPr lang="en-US" sz="2450" dirty="0">
                <a:latin typeface="Times New Roman" panose="02020603050405020304" pitchFamily="18" charset="0"/>
                <a:cs typeface="Times New Roman" panose="02020603050405020304" pitchFamily="18" charset="0"/>
              </a:rPr>
              <a:t>Through the intercession of your Mother, Mary,</a:t>
            </a:r>
          </a:p>
          <a:p>
            <a:pPr marL="0" indent="0" algn="ctr">
              <a:buNone/>
            </a:pPr>
            <a:r>
              <a:rPr lang="en-US" sz="2450" dirty="0">
                <a:latin typeface="Times New Roman" panose="02020603050405020304" pitchFamily="18" charset="0"/>
                <a:cs typeface="Times New Roman" panose="02020603050405020304" pitchFamily="18" charset="0"/>
              </a:rPr>
              <a:t>may we always treasure the Word within us</a:t>
            </a:r>
          </a:p>
          <a:p>
            <a:pPr marL="0" indent="0" algn="ctr">
              <a:buNone/>
            </a:pPr>
            <a:r>
              <a:rPr lang="en-US" sz="2450" dirty="0">
                <a:latin typeface="Times New Roman" panose="02020603050405020304" pitchFamily="18" charset="0"/>
                <a:cs typeface="Times New Roman" panose="02020603050405020304" pitchFamily="18" charset="0"/>
              </a:rPr>
              <a:t>and make that Word known and loved in time and in eternity.</a:t>
            </a:r>
          </a:p>
          <a:p>
            <a:pPr marL="0" indent="0" algn="ctr">
              <a:buNone/>
            </a:pPr>
            <a:r>
              <a:rPr lang="en-US" sz="2450" dirty="0">
                <a:latin typeface="Times New Roman" panose="02020603050405020304" pitchFamily="18" charset="0"/>
                <a:cs typeface="Times New Roman" panose="02020603050405020304" pitchFamily="18" charset="0"/>
              </a:rPr>
              <a:t>Amen.</a:t>
            </a:r>
            <a:endParaRPr lang="en-US" sz="2450" dirty="0"/>
          </a:p>
        </p:txBody>
      </p:sp>
    </p:spTree>
    <p:extLst>
      <p:ext uri="{BB962C8B-B14F-4D97-AF65-F5344CB8AC3E}">
        <p14:creationId xmlns:p14="http://schemas.microsoft.com/office/powerpoint/2010/main" val="223172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p:spPr>
        <p:txBody>
          <a:bodyPr>
            <a:normAutofit fontScale="90000"/>
          </a:bodyPr>
          <a:lstStyle/>
          <a:p>
            <a:r>
              <a:rPr lang="en-US" sz="5300" i="1" dirty="0" err="1">
                <a:latin typeface="Times New Roman" panose="02020603050405020304" pitchFamily="18" charset="0"/>
                <a:cs typeface="Times New Roman" panose="02020603050405020304" pitchFamily="18" charset="0"/>
              </a:rPr>
              <a:t>Cor</a:t>
            </a:r>
            <a:r>
              <a:rPr lang="en-US" sz="5300" i="1" dirty="0">
                <a:latin typeface="Times New Roman" panose="02020603050405020304" pitchFamily="18" charset="0"/>
                <a:cs typeface="Times New Roman" panose="02020603050405020304" pitchFamily="18" charset="0"/>
              </a:rPr>
              <a:t> ad </a:t>
            </a:r>
            <a:r>
              <a:rPr lang="en-US" sz="5300" i="1" dirty="0" err="1">
                <a:latin typeface="Times New Roman" panose="02020603050405020304" pitchFamily="18" charset="0"/>
                <a:cs typeface="Times New Roman" panose="02020603050405020304" pitchFamily="18" charset="0"/>
              </a:rPr>
              <a:t>Cor</a:t>
            </a:r>
            <a:r>
              <a:rPr lang="en-US" sz="5300" i="1" dirty="0">
                <a:latin typeface="Times New Roman" panose="02020603050405020304" pitchFamily="18" charset="0"/>
                <a:cs typeface="Times New Roman" panose="02020603050405020304" pitchFamily="18" charset="0"/>
              </a:rPr>
              <a:t> Loquitur</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Heart Speaks to Heart</a:t>
            </a:r>
            <a:endParaRPr lang="en-US" sz="53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514600"/>
            <a:ext cx="8229600" cy="2971800"/>
          </a:xfrm>
        </p:spPr>
        <p:txBody>
          <a:bodyPr>
            <a:normAutofit/>
          </a:bodyPr>
          <a:lstStyle/>
          <a:p>
            <a:pPr marL="0" indent="0" algn="ctr">
              <a:buNone/>
            </a:pPr>
            <a:r>
              <a:rPr lang="en-US" sz="4000" i="1" dirty="0" smtClean="0">
                <a:latin typeface="Times New Roman" panose="02020603050405020304" pitchFamily="18" charset="0"/>
                <a:cs typeface="Times New Roman" panose="02020603050405020304" pitchFamily="18" charset="0"/>
              </a:rPr>
              <a:t>Take a few minutes to </a:t>
            </a:r>
          </a:p>
          <a:p>
            <a:pPr marL="0" indent="0" algn="ctr">
              <a:buNone/>
            </a:pPr>
            <a:r>
              <a:rPr lang="en-US" sz="4000" i="1" dirty="0" smtClean="0">
                <a:latin typeface="Times New Roman" panose="02020603050405020304" pitchFamily="18" charset="0"/>
                <a:cs typeface="Times New Roman" panose="02020603050405020304" pitchFamily="18" charset="0"/>
              </a:rPr>
              <a:t>re-connect and share </a:t>
            </a:r>
          </a:p>
          <a:p>
            <a:pPr marL="0" indent="0" algn="ctr">
              <a:buNone/>
            </a:pPr>
            <a:r>
              <a:rPr lang="en-US" sz="4000" i="1" dirty="0" smtClean="0">
                <a:latin typeface="Times New Roman" panose="02020603050405020304" pitchFamily="18" charset="0"/>
                <a:cs typeface="Times New Roman" panose="02020603050405020304" pitchFamily="18" charset="0"/>
              </a:rPr>
              <a:t>how the Spirit has moved you </a:t>
            </a:r>
          </a:p>
          <a:p>
            <a:pPr marL="0" indent="0" algn="ctr">
              <a:buNone/>
            </a:pPr>
            <a:r>
              <a:rPr lang="en-US" sz="4000" i="1" dirty="0" smtClean="0">
                <a:latin typeface="Times New Roman" panose="02020603050405020304" pitchFamily="18" charset="0"/>
                <a:cs typeface="Times New Roman" panose="02020603050405020304" pitchFamily="18" charset="0"/>
              </a:rPr>
              <a:t>in the weeks since our last meeting. </a:t>
            </a:r>
            <a:endParaRPr lang="en-US"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715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4572000"/>
          </a:xfrm>
        </p:spPr>
        <p:txBody>
          <a:bodyPr>
            <a:normAutofit/>
          </a:bodyPr>
          <a:lstStyle/>
          <a:p>
            <a:pPr marL="0" indent="0">
              <a:buNone/>
            </a:pPr>
            <a:r>
              <a:rPr lang="en-US" sz="2600" dirty="0">
                <a:latin typeface="Times New Roman" panose="02020603050405020304" pitchFamily="18" charset="0"/>
                <a:cs typeface="Times New Roman" panose="02020603050405020304" pitchFamily="18" charset="0"/>
              </a:rPr>
              <a:t>“How can this man give us his flesh to eat?” These </a:t>
            </a:r>
            <a:r>
              <a:rPr lang="en-US" sz="2600" dirty="0" smtClean="0">
                <a:latin typeface="Times New Roman" panose="02020603050405020304" pitchFamily="18" charset="0"/>
                <a:cs typeface="Times New Roman" panose="02020603050405020304" pitchFamily="18" charset="0"/>
              </a:rPr>
              <a:t>words uttered </a:t>
            </a:r>
            <a:r>
              <a:rPr lang="en-US" sz="2600" dirty="0">
                <a:latin typeface="Times New Roman" panose="02020603050405020304" pitchFamily="18" charset="0"/>
                <a:cs typeface="Times New Roman" panose="02020603050405020304" pitchFamily="18" charset="0"/>
              </a:rPr>
              <a:t>2,000 years ago are echoed today. The </a:t>
            </a:r>
            <a:r>
              <a:rPr lang="en-US" sz="2600" dirty="0" smtClean="0">
                <a:latin typeface="Times New Roman" panose="02020603050405020304" pitchFamily="18" charset="0"/>
                <a:cs typeface="Times New Roman" panose="02020603050405020304" pitchFamily="18" charset="0"/>
              </a:rPr>
              <a:t>doctrine of </a:t>
            </a:r>
            <a:r>
              <a:rPr lang="en-US" sz="2600" dirty="0">
                <a:latin typeface="Times New Roman" panose="02020603050405020304" pitchFamily="18" charset="0"/>
                <a:cs typeface="Times New Roman" panose="02020603050405020304" pitchFamily="18" charset="0"/>
              </a:rPr>
              <a:t>the </a:t>
            </a:r>
            <a:r>
              <a:rPr lang="en-US" sz="2600" dirty="0" smtClean="0">
                <a:latin typeface="Times New Roman" panose="02020603050405020304" pitchFamily="18" charset="0"/>
                <a:cs typeface="Times New Roman" panose="02020603050405020304" pitchFamily="18" charset="0"/>
              </a:rPr>
              <a:t>Real Presence </a:t>
            </a:r>
            <a:r>
              <a:rPr lang="en-US" sz="2600" dirty="0">
                <a:latin typeface="Times New Roman" panose="02020603050405020304" pitchFamily="18" charset="0"/>
                <a:cs typeface="Times New Roman" panose="02020603050405020304" pitchFamily="18" charset="0"/>
              </a:rPr>
              <a:t>presents a difficulty for many people</a:t>
            </a:r>
            <a:r>
              <a:rPr lang="en-US" sz="2600" dirty="0" smtClean="0">
                <a:latin typeface="Times New Roman" panose="02020603050405020304" pitchFamily="18" charset="0"/>
                <a:cs typeface="Times New Roman" panose="02020603050405020304" pitchFamily="18" charset="0"/>
              </a:rPr>
              <a:t>. When </a:t>
            </a:r>
            <a:r>
              <a:rPr lang="en-US" sz="2600" dirty="0">
                <a:latin typeface="Times New Roman" panose="02020603050405020304" pitchFamily="18" charset="0"/>
                <a:cs typeface="Times New Roman" panose="02020603050405020304" pitchFamily="18" charset="0"/>
              </a:rPr>
              <a:t>we take the time to understand the difficulties</a:t>
            </a:r>
            <a:r>
              <a:rPr lang="en-US" sz="2600" dirty="0" smtClean="0">
                <a:latin typeface="Times New Roman" panose="02020603050405020304" pitchFamily="18" charset="0"/>
                <a:cs typeface="Times New Roman" panose="02020603050405020304" pitchFamily="18" charset="0"/>
              </a:rPr>
              <a:t>, we </a:t>
            </a:r>
            <a:r>
              <a:rPr lang="en-US" sz="2600" dirty="0">
                <a:latin typeface="Times New Roman" panose="02020603050405020304" pitchFamily="18" charset="0"/>
                <a:cs typeface="Times New Roman" panose="02020603050405020304" pitchFamily="18" charset="0"/>
              </a:rPr>
              <a:t>become better equipped to help address them</a:t>
            </a:r>
            <a:r>
              <a:rPr lang="en-US" sz="2600" dirty="0" smtClean="0">
                <a:latin typeface="Times New Roman" panose="02020603050405020304" pitchFamily="18" charset="0"/>
                <a:cs typeface="Times New Roman" panose="02020603050405020304" pitchFamily="18" charset="0"/>
              </a:rPr>
              <a:t>.  This </a:t>
            </a:r>
            <a:r>
              <a:rPr lang="en-US" sz="2600" dirty="0">
                <a:latin typeface="Times New Roman" panose="02020603050405020304" pitchFamily="18" charset="0"/>
                <a:cs typeface="Times New Roman" panose="02020603050405020304" pitchFamily="18" charset="0"/>
              </a:rPr>
              <a:t>can be done especially by showing how the </a:t>
            </a:r>
            <a:r>
              <a:rPr lang="en-US" sz="2600" dirty="0" smtClean="0">
                <a:latin typeface="Times New Roman" panose="02020603050405020304" pitchFamily="18" charset="0"/>
                <a:cs typeface="Times New Roman" panose="02020603050405020304" pitchFamily="18" charset="0"/>
              </a:rPr>
              <a:t>Scriptures really </a:t>
            </a:r>
            <a:r>
              <a:rPr lang="en-US" sz="2600" dirty="0">
                <a:latin typeface="Times New Roman" panose="02020603050405020304" pitchFamily="18" charset="0"/>
                <a:cs typeface="Times New Roman" panose="02020603050405020304" pitchFamily="18" charset="0"/>
              </a:rPr>
              <a:t>do mean what the Church says they do. </a:t>
            </a:r>
            <a:endParaRPr lang="en-US" sz="2600" dirty="0" smtClean="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This session </a:t>
            </a:r>
            <a:r>
              <a:rPr lang="en-US" sz="2600" dirty="0">
                <a:latin typeface="Times New Roman" panose="02020603050405020304" pitchFamily="18" charset="0"/>
                <a:cs typeface="Times New Roman" panose="02020603050405020304" pitchFamily="18" charset="0"/>
              </a:rPr>
              <a:t>examines objections to the Church’s </a:t>
            </a:r>
            <a:r>
              <a:rPr lang="en-US" sz="2600" dirty="0" smtClean="0">
                <a:latin typeface="Times New Roman" panose="02020603050405020304" pitchFamily="18" charset="0"/>
                <a:cs typeface="Times New Roman" panose="02020603050405020304" pitchFamily="18" charset="0"/>
              </a:rPr>
              <a:t>Eucharistic teaching </a:t>
            </a:r>
            <a:r>
              <a:rPr lang="en-US" sz="2600" dirty="0">
                <a:latin typeface="Times New Roman" panose="02020603050405020304" pitchFamily="18" charset="0"/>
                <a:cs typeface="Times New Roman" panose="02020603050405020304" pitchFamily="18" charset="0"/>
              </a:rPr>
              <a:t>and provides scriptural answers for them. </a:t>
            </a:r>
            <a:r>
              <a:rPr lang="en-US" sz="2600" dirty="0" smtClean="0">
                <a:latin typeface="Times New Roman" panose="02020603050405020304" pitchFamily="18" charset="0"/>
                <a:cs typeface="Times New Roman" panose="02020603050405020304" pitchFamily="18" charset="0"/>
              </a:rPr>
              <a:t>This apologetic </a:t>
            </a:r>
            <a:r>
              <a:rPr lang="en-US" sz="2600" dirty="0">
                <a:latin typeface="Times New Roman" panose="02020603050405020304" pitchFamily="18" charset="0"/>
                <a:cs typeface="Times New Roman" panose="02020603050405020304" pitchFamily="18" charset="0"/>
              </a:rPr>
              <a:t>helps us to give a reason for our faith and </a:t>
            </a:r>
            <a:r>
              <a:rPr lang="en-US" sz="2600" dirty="0" smtClean="0">
                <a:latin typeface="Times New Roman" panose="02020603050405020304" pitchFamily="18" charset="0"/>
                <a:cs typeface="Times New Roman" panose="02020603050405020304" pitchFamily="18" charset="0"/>
              </a:rPr>
              <a:t>to gain </a:t>
            </a:r>
            <a:r>
              <a:rPr lang="en-US" sz="2600" dirty="0">
                <a:latin typeface="Times New Roman" panose="02020603050405020304" pitchFamily="18" charset="0"/>
                <a:cs typeface="Times New Roman" panose="02020603050405020304" pitchFamily="18" charset="0"/>
              </a:rPr>
              <a:t>a deeper insight into our faith.</a:t>
            </a:r>
          </a:p>
        </p:txBody>
      </p:sp>
    </p:spTree>
    <p:extLst>
      <p:ext uri="{BB962C8B-B14F-4D97-AF65-F5344CB8AC3E}">
        <p14:creationId xmlns:p14="http://schemas.microsoft.com/office/powerpoint/2010/main" val="4005554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43400"/>
          </a:xfrm>
        </p:spPr>
        <p:txBody>
          <a:bodyPr>
            <a:normAutofit/>
          </a:bodyPr>
          <a:lstStyle/>
          <a:p>
            <a:r>
              <a:rPr lang="en-US" dirty="0" smtClean="0">
                <a:latin typeface="Times New Roman" panose="02020603050405020304" pitchFamily="18" charset="0"/>
                <a:cs typeface="Times New Roman" panose="02020603050405020304" pitchFamily="18" charset="0"/>
              </a:rPr>
              <a:t>How would you compare your belief in the Eucharist with that of your parents &amp; grandparents?  What do you think young adults think about the Eucharist today?</a:t>
            </a:r>
          </a:p>
          <a:p>
            <a:endParaRPr lang="en-US" sz="20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Do you think belief in the Real Presence of the Lord in the Eucharist is anti-scientific?</a:t>
            </a:r>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81000" y="457200"/>
            <a:ext cx="8305800" cy="677108"/>
          </a:xfrm>
          <a:prstGeom prst="rect">
            <a:avLst/>
          </a:prstGeom>
          <a:noFill/>
        </p:spPr>
        <p:txBody>
          <a:bodyPr wrap="square" rtlCol="0">
            <a:spAutoFit/>
          </a:bodyPr>
          <a:lstStyle/>
          <a:p>
            <a:pPr algn="ctr"/>
            <a:r>
              <a:rPr lang="en-US" sz="3800" b="1" dirty="0" smtClean="0">
                <a:latin typeface="Times New Roman" panose="02020603050405020304" pitchFamily="18" charset="0"/>
                <a:cs typeface="Times New Roman" panose="02020603050405020304" pitchFamily="18" charset="0"/>
              </a:rPr>
              <a:t>JURNAL QUESTIONS</a:t>
            </a:r>
            <a:endParaRPr lang="en-US" sz="3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567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PART ONE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dirty="0" smtClean="0"/>
              <a:t>Please open FORMED and view </a:t>
            </a:r>
            <a:r>
              <a:rPr lang="en-US" i="1" dirty="0" smtClean="0"/>
              <a:t>Presence </a:t>
            </a:r>
          </a:p>
          <a:p>
            <a:pPr marL="0" indent="0" algn="ctr">
              <a:buNone/>
            </a:pPr>
            <a:r>
              <a:rPr lang="en-US" dirty="0" smtClean="0"/>
              <a:t>Bonus: Biblical Foundations, </a:t>
            </a:r>
          </a:p>
          <a:p>
            <a:pPr marL="0" indent="0" algn="ctr">
              <a:buNone/>
            </a:pPr>
            <a:r>
              <a:rPr lang="en-US" dirty="0" smtClean="0"/>
              <a:t>Part Three: Source and Summit</a:t>
            </a:r>
          </a:p>
          <a:p>
            <a:pPr marL="0" indent="0" algn="ctr">
              <a:buNone/>
            </a:pPr>
            <a:r>
              <a:rPr lang="en-US" dirty="0" smtClean="0"/>
              <a:t>Beginning at 55:00</a:t>
            </a:r>
          </a:p>
          <a:p>
            <a:pPr marL="0" indent="0" algn="ctr">
              <a:buNone/>
            </a:pPr>
            <a:endParaRPr lang="en-US" dirty="0"/>
          </a:p>
          <a:p>
            <a:pPr marL="0" indent="0" algn="ctr">
              <a:buNone/>
            </a:pPr>
            <a:r>
              <a:rPr lang="en-US" sz="4200" b="1" i="1" dirty="0" smtClean="0"/>
              <a:t>Presence </a:t>
            </a:r>
          </a:p>
          <a:p>
            <a:pPr marL="0" indent="0" algn="ctr">
              <a:buNone/>
            </a:pPr>
            <a:r>
              <a:rPr lang="en-US" dirty="0">
                <a:hlinkClick r:id="rId2"/>
              </a:rPr>
              <a:t>Bonus: Biblical </a:t>
            </a:r>
            <a:r>
              <a:rPr lang="en-US" dirty="0" smtClean="0">
                <a:hlinkClick r:id="rId2"/>
              </a:rPr>
              <a:t>Foundations</a:t>
            </a:r>
            <a:endParaRPr lang="en-US" dirty="0" smtClean="0"/>
          </a:p>
        </p:txBody>
      </p:sp>
    </p:spTree>
    <p:extLst>
      <p:ext uri="{BB962C8B-B14F-4D97-AF65-F5344CB8AC3E}">
        <p14:creationId xmlns:p14="http://schemas.microsoft.com/office/powerpoint/2010/main" val="3251209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4690"/>
            <a:ext cx="8229600" cy="5410200"/>
          </a:xfrm>
        </p:spPr>
        <p:txBody>
          <a:bodyPr>
            <a:noAutofit/>
          </a:bodyPr>
          <a:lstStyle/>
          <a:p>
            <a:pPr marL="0" indent="0">
              <a:buNone/>
            </a:pPr>
            <a:r>
              <a:rPr lang="en-US" sz="2200" b="1" dirty="0" smtClean="0">
                <a:latin typeface="Gotham-Bold"/>
              </a:rPr>
              <a:t>I.  Secular </a:t>
            </a:r>
            <a:r>
              <a:rPr lang="en-US" sz="2200" b="1" dirty="0">
                <a:latin typeface="Gotham-Bold"/>
              </a:rPr>
              <a:t>Objections</a:t>
            </a:r>
          </a:p>
          <a:p>
            <a:pPr marL="457200" indent="0">
              <a:buNone/>
            </a:pPr>
            <a:r>
              <a:rPr lang="en-US" sz="2200" b="1" dirty="0">
                <a:latin typeface="Gotham-Bold"/>
              </a:rPr>
              <a:t>A. </a:t>
            </a:r>
            <a:r>
              <a:rPr lang="en-US" sz="2200" dirty="0">
                <a:latin typeface="Gotham-Book"/>
              </a:rPr>
              <a:t>You really believe that God is present?</a:t>
            </a:r>
          </a:p>
          <a:p>
            <a:pPr marL="685800" indent="0">
              <a:buNone/>
            </a:pPr>
            <a:r>
              <a:rPr lang="en-US" sz="2200" dirty="0">
                <a:latin typeface="Gotham-Book"/>
              </a:rPr>
              <a:t>1. Seems insane</a:t>
            </a:r>
          </a:p>
          <a:p>
            <a:pPr marL="971550" indent="-285750">
              <a:buNone/>
            </a:pPr>
            <a:r>
              <a:rPr lang="en-US" sz="2200" dirty="0">
                <a:latin typeface="Gotham-Book"/>
              </a:rPr>
              <a:t>2. Post-enlightenment: everything must be explained by reason or it’s not true</a:t>
            </a:r>
          </a:p>
          <a:p>
            <a:pPr marL="685800" indent="0">
              <a:buNone/>
            </a:pPr>
            <a:r>
              <a:rPr lang="en-US" sz="2200" dirty="0">
                <a:latin typeface="Gotham-Book"/>
              </a:rPr>
              <a:t>3. Excludes all faith</a:t>
            </a:r>
          </a:p>
          <a:p>
            <a:pPr marL="0" indent="0">
              <a:buNone/>
            </a:pPr>
            <a:r>
              <a:rPr lang="en-US" sz="2200" b="1" dirty="0">
                <a:latin typeface="Gotham-Bold"/>
              </a:rPr>
              <a:t>II. Response: faith is not contrary to reason, but goes above and beyond reason</a:t>
            </a:r>
          </a:p>
          <a:p>
            <a:pPr marL="742950" indent="-285750">
              <a:buNone/>
            </a:pPr>
            <a:r>
              <a:rPr lang="en-US" sz="2200" b="1" dirty="0">
                <a:latin typeface="Gotham-Bold"/>
              </a:rPr>
              <a:t>A. </a:t>
            </a:r>
            <a:r>
              <a:rPr lang="en-US" sz="2200" dirty="0">
                <a:latin typeface="Gotham-Book"/>
              </a:rPr>
              <a:t>Key Christian belief of the Eucharist stands with the Incarnation and Resurrection</a:t>
            </a:r>
          </a:p>
          <a:p>
            <a:pPr marL="742950" indent="-285750">
              <a:buNone/>
            </a:pPr>
            <a:r>
              <a:rPr lang="en-US" sz="2200" b="1" dirty="0">
                <a:latin typeface="Gotham-Bold"/>
              </a:rPr>
              <a:t>B. </a:t>
            </a:r>
            <a:r>
              <a:rPr lang="en-US" sz="2200" dirty="0">
                <a:latin typeface="Gotham-Book"/>
              </a:rPr>
              <a:t>It’s rational and reasonable to say God changes bread and wine into his </a:t>
            </a:r>
            <a:r>
              <a:rPr lang="en-US" sz="2200" dirty="0" smtClean="0">
                <a:latin typeface="Gotham-Book"/>
              </a:rPr>
              <a:t>Body and </a:t>
            </a:r>
            <a:r>
              <a:rPr lang="en-US" sz="2200" dirty="0">
                <a:latin typeface="Gotham-Book"/>
              </a:rPr>
              <a:t>Blood, but it does take faith</a:t>
            </a:r>
          </a:p>
          <a:p>
            <a:pPr marL="800100">
              <a:buNone/>
            </a:pPr>
            <a:r>
              <a:rPr lang="en-US" sz="2200" b="1" dirty="0">
                <a:latin typeface="Gotham-Bold"/>
              </a:rPr>
              <a:t>C. </a:t>
            </a:r>
            <a:r>
              <a:rPr lang="en-US" sz="2200" dirty="0">
                <a:latin typeface="Gotham-Book"/>
              </a:rPr>
              <a:t>Some truths do go beyond the comprehension of our reason; faith is </a:t>
            </a:r>
            <a:r>
              <a:rPr lang="en-US" sz="2200" dirty="0" smtClean="0">
                <a:latin typeface="Gotham-Book"/>
              </a:rPr>
              <a:t>necessary to </a:t>
            </a:r>
            <a:r>
              <a:rPr lang="en-US" sz="2200" dirty="0">
                <a:latin typeface="Gotham-Book"/>
              </a:rPr>
              <a:t>have </a:t>
            </a:r>
            <a:r>
              <a:rPr lang="en-US" sz="2200" dirty="0" smtClean="0">
                <a:latin typeface="Gotham-Book"/>
              </a:rPr>
              <a:t>life</a:t>
            </a:r>
            <a:endParaRPr lang="en-US" sz="2200" dirty="0">
              <a:latin typeface="Gotham-Book"/>
            </a:endParaRPr>
          </a:p>
        </p:txBody>
      </p:sp>
      <p:sp>
        <p:nvSpPr>
          <p:cNvPr id="4" name="TextBox 3"/>
          <p:cNvSpPr txBox="1"/>
          <p:nvPr/>
        </p:nvSpPr>
        <p:spPr>
          <a:xfrm>
            <a:off x="381000" y="304800"/>
            <a:ext cx="8382000"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OUTLINE</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07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57200"/>
            <a:ext cx="8229600" cy="5791200"/>
          </a:xfrm>
        </p:spPr>
        <p:txBody>
          <a:bodyPr>
            <a:noAutofit/>
          </a:bodyPr>
          <a:lstStyle/>
          <a:p>
            <a:pPr marL="0" indent="0">
              <a:buNone/>
            </a:pPr>
            <a:r>
              <a:rPr lang="en-US" sz="1900" b="1" dirty="0">
                <a:latin typeface="Gotham-Bold"/>
              </a:rPr>
              <a:t>III. “Unless you eat the flesh … you have no life in you.”</a:t>
            </a:r>
          </a:p>
          <a:p>
            <a:pPr marL="400050" indent="0">
              <a:buNone/>
            </a:pPr>
            <a:r>
              <a:rPr lang="en-US" sz="1900" b="1" dirty="0">
                <a:latin typeface="Gotham-Bold"/>
              </a:rPr>
              <a:t>A. </a:t>
            </a:r>
            <a:r>
              <a:rPr lang="en-US" sz="1900" dirty="0">
                <a:latin typeface="Gotham-Book"/>
              </a:rPr>
              <a:t>Jesus is the lamb of the New Passover</a:t>
            </a:r>
          </a:p>
          <a:p>
            <a:pPr marL="742950" indent="0">
              <a:buNone/>
            </a:pPr>
            <a:r>
              <a:rPr lang="en-US" sz="1900" dirty="0">
                <a:latin typeface="Gotham-Book"/>
              </a:rPr>
              <a:t>1. Must eat the lamb</a:t>
            </a:r>
          </a:p>
          <a:p>
            <a:pPr marL="742950" indent="0">
              <a:buNone/>
            </a:pPr>
            <a:r>
              <a:rPr lang="en-US" sz="1900" dirty="0">
                <a:latin typeface="Gotham-Book"/>
              </a:rPr>
              <a:t>2. Must drink his blood to share divine life</a:t>
            </a:r>
          </a:p>
          <a:p>
            <a:pPr marL="742950">
              <a:buNone/>
            </a:pPr>
            <a:r>
              <a:rPr lang="en-US" sz="1900" b="1" dirty="0">
                <a:latin typeface="Gotham-Bold"/>
              </a:rPr>
              <a:t>B. </a:t>
            </a:r>
            <a:r>
              <a:rPr lang="en-US" sz="1900" dirty="0">
                <a:latin typeface="Gotham-Book"/>
              </a:rPr>
              <a:t>The Bible is framed with the theme of eating and drinking for eternal life</a:t>
            </a:r>
          </a:p>
          <a:p>
            <a:pPr marL="742950" indent="0">
              <a:buNone/>
            </a:pPr>
            <a:r>
              <a:rPr lang="en-US" sz="1900" dirty="0">
                <a:latin typeface="Gotham-Book"/>
              </a:rPr>
              <a:t>1. Genesis: Tree of Life</a:t>
            </a:r>
          </a:p>
          <a:p>
            <a:pPr marL="742950" indent="0">
              <a:buNone/>
            </a:pPr>
            <a:r>
              <a:rPr lang="en-US" sz="1900" dirty="0">
                <a:latin typeface="Gotham-Book"/>
              </a:rPr>
              <a:t>2. Revelation, promises to those who conquer</a:t>
            </a:r>
          </a:p>
          <a:p>
            <a:pPr marL="1085850" indent="0">
              <a:buNone/>
            </a:pPr>
            <a:r>
              <a:rPr lang="en-US" sz="1900" dirty="0">
                <a:latin typeface="Gotham-Book"/>
              </a:rPr>
              <a:t>a. 2:7 – promise to eat of the Tree of Life</a:t>
            </a:r>
          </a:p>
          <a:p>
            <a:pPr marL="1085850" indent="0">
              <a:buNone/>
            </a:pPr>
            <a:r>
              <a:rPr lang="en-US" sz="1900" dirty="0">
                <a:latin typeface="Gotham-Book"/>
              </a:rPr>
              <a:t>b. 2:17 – promise of the hidden </a:t>
            </a:r>
            <a:r>
              <a:rPr lang="en-US" sz="1900" dirty="0" smtClean="0">
                <a:latin typeface="Gotham-Book"/>
              </a:rPr>
              <a:t>manna</a:t>
            </a:r>
          </a:p>
          <a:p>
            <a:pPr marL="1085850" indent="0">
              <a:buNone/>
            </a:pPr>
            <a:r>
              <a:rPr lang="en-US" sz="1900" dirty="0">
                <a:latin typeface="Gotham-Book"/>
              </a:rPr>
              <a:t>c. 3:20 – promise to come in and eat</a:t>
            </a:r>
          </a:p>
          <a:p>
            <a:pPr marL="1085850" indent="0">
              <a:buNone/>
            </a:pPr>
            <a:r>
              <a:rPr lang="en-US" sz="1900" dirty="0">
                <a:latin typeface="Gotham-Book"/>
              </a:rPr>
              <a:t>d. Climax in Revelation 19 – Wedding Feast of the Lamb</a:t>
            </a:r>
          </a:p>
          <a:p>
            <a:pPr marL="1085850" indent="0">
              <a:buNone/>
            </a:pPr>
            <a:r>
              <a:rPr lang="en-US" sz="1900" dirty="0">
                <a:latin typeface="Gotham-Book"/>
              </a:rPr>
              <a:t>e. Also climax of John’s writings</a:t>
            </a:r>
          </a:p>
          <a:p>
            <a:pPr marL="400050" indent="0">
              <a:buNone/>
            </a:pPr>
            <a:r>
              <a:rPr lang="en-US" sz="1900" b="1" dirty="0">
                <a:latin typeface="Gotham-Bold"/>
              </a:rPr>
              <a:t>C. </a:t>
            </a:r>
            <a:r>
              <a:rPr lang="en-US" sz="1900" dirty="0">
                <a:latin typeface="Gotham-Book"/>
              </a:rPr>
              <a:t>Conclusion: Faith in the Eucharist is reasonable</a:t>
            </a:r>
          </a:p>
          <a:p>
            <a:pPr marL="742950" indent="0">
              <a:buNone/>
            </a:pPr>
            <a:r>
              <a:rPr lang="en-US" sz="1900" dirty="0">
                <a:latin typeface="Gotham-Book"/>
              </a:rPr>
              <a:t>1. Consistency of Scripture evidence of its divine origin</a:t>
            </a:r>
          </a:p>
          <a:p>
            <a:pPr marL="1028700" indent="-285750">
              <a:buNone/>
            </a:pPr>
            <a:r>
              <a:rPr lang="en-US" sz="1900" dirty="0">
                <a:latin typeface="Gotham-Book"/>
              </a:rPr>
              <a:t>2. Evidence of Scripture points to centrality of the Real Presence in the Eucharist</a:t>
            </a:r>
            <a:endParaRPr lang="en-US" sz="1900" dirty="0"/>
          </a:p>
        </p:txBody>
      </p:sp>
    </p:spTree>
    <p:extLst>
      <p:ext uri="{BB962C8B-B14F-4D97-AF65-F5344CB8AC3E}">
        <p14:creationId xmlns:p14="http://schemas.microsoft.com/office/powerpoint/2010/main" val="126012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was one thing from the video that you heard for the first time or </a:t>
            </a:r>
            <a:r>
              <a:rPr lang="en-US" dirty="0" smtClean="0">
                <a:latin typeface="Times New Roman" panose="02020603050405020304" pitchFamily="18" charset="0"/>
                <a:cs typeface="Times New Roman" panose="02020603050405020304" pitchFamily="18" charset="0"/>
              </a:rPr>
              <a:t>that was </a:t>
            </a:r>
            <a:r>
              <a:rPr lang="en-US" dirty="0">
                <a:latin typeface="Times New Roman" panose="02020603050405020304" pitchFamily="18" charset="0"/>
                <a:cs typeface="Times New Roman" panose="02020603050405020304" pitchFamily="18" charset="0"/>
              </a:rPr>
              <a:t>an “aha</a:t>
            </a:r>
            <a:r>
              <a:rPr lang="en-US" dirty="0" smtClean="0">
                <a:latin typeface="Times New Roman" panose="02020603050405020304" pitchFamily="18" charset="0"/>
                <a:cs typeface="Times New Roman" panose="02020603050405020304" pitchFamily="18" charset="0"/>
              </a:rPr>
              <a:t>” moment </a:t>
            </a:r>
            <a:r>
              <a:rPr lang="en-US" dirty="0">
                <a:latin typeface="Times New Roman" panose="02020603050405020304" pitchFamily="18" charset="0"/>
                <a:cs typeface="Times New Roman" panose="02020603050405020304" pitchFamily="18" charset="0"/>
              </a:rPr>
              <a:t>for you</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How do you understand the arc of the bible story from Genesis to Revelation as the story of the Eucharist?</a:t>
            </a:r>
          </a:p>
          <a:p>
            <a:r>
              <a:rPr lang="en-US" dirty="0" smtClean="0">
                <a:latin typeface="Times New Roman" panose="02020603050405020304" pitchFamily="18" charset="0"/>
                <a:cs typeface="Times New Roman" panose="02020603050405020304" pitchFamily="18" charset="0"/>
              </a:rPr>
              <a:t>What can you say to someone who thinks you are crazy to worship a “cookie?”</a:t>
            </a:r>
          </a:p>
          <a:p>
            <a:r>
              <a:rPr lang="en-US" dirty="0" smtClean="0">
                <a:latin typeface="Times New Roman" panose="02020603050405020304" pitchFamily="18" charset="0"/>
                <a:cs typeface="Times New Roman" panose="02020603050405020304" pitchFamily="18" charset="0"/>
              </a:rPr>
              <a:t>How seriously do you take the promise of eternal life?  Why?</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819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3958</TotalTime>
  <Words>1618</Words>
  <Application>Microsoft Office PowerPoint</Application>
  <PresentationFormat>On-screen Show (4:3)</PresentationFormat>
  <Paragraphs>131</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PRESENCE Bonus: Biblical Foundatons Part 3 Secular Objections  &amp; Conclusion</vt:lpstr>
      <vt:lpstr>Opening Prayer</vt:lpstr>
      <vt:lpstr>Cor ad Cor Loquitur Heart Speaks to Heart</vt:lpstr>
      <vt:lpstr>Introduction</vt:lpstr>
      <vt:lpstr>PowerPoint Presentation</vt:lpstr>
      <vt:lpstr>PART ONE</vt:lpstr>
      <vt:lpstr>PowerPoint Presentation</vt:lpstr>
      <vt:lpstr>PowerPoint Presentation</vt:lpstr>
      <vt:lpstr>Reflection 1</vt:lpstr>
      <vt:lpstr>PART TWO</vt:lpstr>
      <vt:lpstr>Just one-third of U.S. Catholics agree with their church that Eucharist is body, blood of Christ BY GREGORY A. SMITH  AUGUST 5, 2019</vt:lpstr>
      <vt:lpstr>PowerPoint Presentation</vt:lpstr>
      <vt:lpstr>PowerPoint Presentation</vt:lpstr>
      <vt:lpstr>Bishop Robert Barron comments</vt:lpstr>
      <vt:lpstr>Reflection 2</vt:lpstr>
      <vt:lpstr>SCRIPTURE</vt:lpstr>
      <vt:lpstr>PowerPoint Presentation</vt:lpstr>
      <vt:lpstr>PowerPoint Presentation</vt:lpstr>
      <vt:lpstr>Prayer Partners</vt:lpstr>
      <vt:lpstr>HOMEWORK</vt:lpstr>
      <vt:lpstr>PowerPoint Presentation</vt:lpstr>
      <vt:lpstr>BEFORE WE MEET AGAIN</vt:lpstr>
      <vt:lpstr>CLOSING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Javier Benitez</dc:creator>
  <cp:lastModifiedBy>Javier Benitez</cp:lastModifiedBy>
  <cp:revision>100</cp:revision>
  <dcterms:created xsi:type="dcterms:W3CDTF">2019-07-05T15:45:36Z</dcterms:created>
  <dcterms:modified xsi:type="dcterms:W3CDTF">2019-09-02T14:04:42Z</dcterms:modified>
</cp:coreProperties>
</file>