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handoutMasterIdLst>
    <p:handoutMasterId r:id="rId40"/>
  </p:handoutMasterIdLst>
  <p:sldIdLst>
    <p:sldId id="320" r:id="rId2"/>
    <p:sldId id="319" r:id="rId3"/>
    <p:sldId id="294" r:id="rId4"/>
    <p:sldId id="305" r:id="rId5"/>
    <p:sldId id="306" r:id="rId6"/>
    <p:sldId id="307" r:id="rId7"/>
    <p:sldId id="308" r:id="rId8"/>
    <p:sldId id="323" r:id="rId9"/>
    <p:sldId id="324" r:id="rId10"/>
    <p:sldId id="325" r:id="rId11"/>
    <p:sldId id="295" r:id="rId12"/>
    <p:sldId id="296" r:id="rId13"/>
    <p:sldId id="321" r:id="rId14"/>
    <p:sldId id="297" r:id="rId15"/>
    <p:sldId id="298" r:id="rId16"/>
    <p:sldId id="299" r:id="rId17"/>
    <p:sldId id="300" r:id="rId18"/>
    <p:sldId id="301" r:id="rId19"/>
    <p:sldId id="302" r:id="rId20"/>
    <p:sldId id="303" r:id="rId21"/>
    <p:sldId id="256" r:id="rId22"/>
    <p:sldId id="309" r:id="rId23"/>
    <p:sldId id="310" r:id="rId24"/>
    <p:sldId id="311" r:id="rId25"/>
    <p:sldId id="312" r:id="rId26"/>
    <p:sldId id="313" r:id="rId27"/>
    <p:sldId id="314" r:id="rId28"/>
    <p:sldId id="315" r:id="rId29"/>
    <p:sldId id="316" r:id="rId30"/>
    <p:sldId id="260" r:id="rId31"/>
    <p:sldId id="271" r:id="rId32"/>
    <p:sldId id="272" r:id="rId33"/>
    <p:sldId id="273" r:id="rId34"/>
    <p:sldId id="304" r:id="rId35"/>
    <p:sldId id="317" r:id="rId36"/>
    <p:sldId id="292" r:id="rId37"/>
    <p:sldId id="293" r:id="rId38"/>
    <p:sldId id="318" r:id="rId39"/>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60" autoAdjust="0"/>
  </p:normalViewPr>
  <p:slideViewPr>
    <p:cSldViewPr>
      <p:cViewPr varScale="1">
        <p:scale>
          <a:sx n="128" d="100"/>
          <a:sy n="128" d="100"/>
        </p:scale>
        <p:origin x="49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25D221-77C9-8846-A02E-43EE593A80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0D347F-FD7F-1843-8C5D-5AE526FC68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047D1-2F90-C64B-BA5B-0D04C76B349F}" type="datetimeFigureOut">
              <a:rPr lang="en-US" smtClean="0"/>
              <a:t>9/27/20</a:t>
            </a:fld>
            <a:endParaRPr lang="en-US"/>
          </a:p>
        </p:txBody>
      </p:sp>
      <p:sp>
        <p:nvSpPr>
          <p:cNvPr id="4" name="Footer Placeholder 3">
            <a:extLst>
              <a:ext uri="{FF2B5EF4-FFF2-40B4-BE49-F238E27FC236}">
                <a16:creationId xmlns:a16="http://schemas.microsoft.com/office/drawing/2014/main" id="{C2D7EEB7-B3EE-7B41-9AD1-505C2FBB3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A57F5B-020E-7044-95B1-BB0D5686B4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310C0B-FDAA-A04C-ACF9-7953D47FD157}" type="slidenum">
              <a:rPr lang="en-US" smtClean="0"/>
              <a:t>‹#›</a:t>
            </a:fld>
            <a:endParaRPr lang="en-US"/>
          </a:p>
        </p:txBody>
      </p:sp>
    </p:spTree>
    <p:extLst>
      <p:ext uri="{BB962C8B-B14F-4D97-AF65-F5344CB8AC3E}">
        <p14:creationId xmlns:p14="http://schemas.microsoft.com/office/powerpoint/2010/main" val="11616092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noChangeArrowheads="1"/>
          </p:cNvPicPr>
          <p:nvPr userDrawn="1"/>
        </p:nvPicPr>
        <p:blipFill>
          <a:blip r:embed="rId2">
            <a:alphaModFix amt="51000"/>
            <a:extLst>
              <a:ext uri="{28A0092B-C50C-407E-A947-70E740481C1C}">
                <a14:useLocalDpi xmlns:a14="http://schemas.microsoft.com/office/drawing/2010/main" val="0"/>
              </a:ext>
            </a:extLst>
          </a:blip>
          <a:srcRect/>
          <a:stretch>
            <a:fillRect/>
          </a:stretch>
        </p:blipFill>
        <p:spPr bwMode="auto">
          <a:xfrm>
            <a:off x="987425" y="114300"/>
            <a:ext cx="7169150" cy="663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pic>
        <p:nvPicPr>
          <p:cNvPr id="10" name="Picture 9" descr="triquetr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5391748"/>
            <a:ext cx="1371599" cy="132337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BA02D-BB51-4B2D-8921-903F4E67B1A7}"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06A8F-259B-4581-98AB-192DE57D3FA0}"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1C9FD-A72D-463A-830A-82A3ED9E3E0C}"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A577A-55CF-45D5-A9FC-C57A0AD49ECE}"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1143000"/>
          </a:xfrm>
        </p:spPr>
        <p:txBody>
          <a:bodyPr/>
          <a:lstStyle>
            <a:lvl1pPr>
              <a:defRPr sz="4400"/>
            </a:lvl1pPr>
          </a:lstStyle>
          <a:p>
            <a:r>
              <a:rPr lang="en-US" dirty="0"/>
              <a:t>Click to edit Master title style</a:t>
            </a:r>
            <a:endParaRPr dirty="0"/>
          </a:p>
        </p:txBody>
      </p:sp>
      <p:sp>
        <p:nvSpPr>
          <p:cNvPr id="3" name="Content Placeholder 2"/>
          <p:cNvSpPr>
            <a:spLocks noGrp="1"/>
          </p:cNvSpPr>
          <p:nvPr>
            <p:ph idx="1"/>
          </p:nvPr>
        </p:nvSpPr>
        <p:spPr>
          <a:xfrm>
            <a:off x="571500" y="1905000"/>
            <a:ext cx="7353300" cy="4648200"/>
          </a:xfrm>
        </p:spPr>
        <p:txBody>
          <a:bodyPr/>
          <a:lstStyle>
            <a:lvl1pPr marL="457200" indent="-457200">
              <a:buFont typeface="Wingdings" charset="2"/>
              <a:buChar char="v"/>
              <a:defRPr/>
            </a:lvl1pPr>
            <a:lvl2pPr marL="914400" indent="-457200">
              <a:buFont typeface="Lucida Grande"/>
              <a:buChar char="-"/>
              <a:defRPr/>
            </a:lvl2pPr>
            <a:lvl3pPr marL="1371600" indent="-457200">
              <a:buFont typeface="Courier New"/>
              <a:buChar char="o"/>
              <a:defRPr/>
            </a:lvl3pPr>
            <a:lvl4pPr marL="1828800" indent="-457200">
              <a:buFont typeface="Courier New"/>
              <a:buChar char="o"/>
              <a:defRPr/>
            </a:lvl4pPr>
            <a:lvl5pPr marL="2286000" indent="-457200">
              <a:buFont typeface="Courier New"/>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6CFE7-2448-472D-B3C0-2AA31D79F950}" type="slidenum">
              <a:rPr lang="en-US" smtClean="0"/>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06A8F-259B-4581-98AB-192DE57D3FA0}"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B6714-9231-4D03-8338-2655D1AAC365}"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F0B94-2061-4E5C-A9D4-6BCAD5873CE1}"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21C86-5B29-4128-9854-250C715E1853}"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5865F-FD52-48F0-9EB4-35B33FADDEA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33046-B5A7-4E8C-87E5-F21724EBBD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9308-9869-4220-B319-A0C3C533874D}"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alpha val="0"/>
          </a:srgbClr>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8">
            <a:alphaModFix amt="52000"/>
            <a:extLst>
              <a:ext uri="{28A0092B-C50C-407E-A947-70E740481C1C}">
                <a14:useLocalDpi xmlns:a14="http://schemas.microsoft.com/office/drawing/2010/main" val="0"/>
              </a:ext>
            </a:extLst>
          </a:blip>
          <a:stretch>
            <a:fillRect/>
          </a:stretch>
        </p:blipFill>
        <p:spPr>
          <a:xfrm>
            <a:off x="838200" y="64654"/>
            <a:ext cx="7020397" cy="6488546"/>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AB506A8F-259B-4581-98AB-192DE57D3FA0}" type="slidenum">
              <a:rPr lang="en-US" smtClean="0"/>
              <a:pPr/>
              <a:t>‹#›</a:t>
            </a:fld>
            <a:endParaRPr lang="en-US"/>
          </a:p>
        </p:txBody>
      </p:sp>
      <p:pic>
        <p:nvPicPr>
          <p:cNvPr id="8" name="Picture 7" descr="triquetra"/>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80979" y="5334000"/>
            <a:ext cx="1447799" cy="139689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ransition/>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charset="2"/>
        <a:buChar char="v"/>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charset="2"/>
        <a:buChar char="v"/>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charset="2"/>
        <a:buChar char="v"/>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charset="2"/>
        <a:buChar char="v"/>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charset="2"/>
        <a:buChar char="v"/>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9C94-2EC9-914E-B336-483F0BD7A31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D12D3B61-E360-2847-9300-276175944E19}"/>
              </a:ext>
            </a:extLst>
          </p:cNvPr>
          <p:cNvSpPr>
            <a:spLocks noGrp="1"/>
          </p:cNvSpPr>
          <p:nvPr>
            <p:ph idx="1"/>
          </p:nvPr>
        </p:nvSpPr>
        <p:spPr/>
        <p:txBody>
          <a:bodyPr>
            <a:normAutofit/>
          </a:bodyPr>
          <a:lstStyle/>
          <a:p>
            <a:pPr marL="0" indent="0" algn="ctr">
              <a:buNone/>
            </a:pPr>
            <a:r>
              <a:rPr lang="en-US" sz="3200" dirty="0"/>
              <a:t>RITE OF CHRISTIAN INITIATION FOR ADULTS (RCIA)</a:t>
            </a:r>
          </a:p>
          <a:p>
            <a:pPr marL="0" indent="0" algn="ctr">
              <a:buNone/>
            </a:pPr>
            <a:r>
              <a:rPr lang="en-US" sz="3200" dirty="0"/>
              <a:t>and</a:t>
            </a:r>
          </a:p>
          <a:p>
            <a:pPr marL="0" indent="0" algn="ctr">
              <a:buNone/>
            </a:pPr>
            <a:r>
              <a:rPr lang="en-US" sz="3200" dirty="0"/>
              <a:t>ADULT FAITH FORMATION</a:t>
            </a:r>
          </a:p>
        </p:txBody>
      </p:sp>
    </p:spTree>
    <p:extLst>
      <p:ext uri="{BB962C8B-B14F-4D97-AF65-F5344CB8AC3E}">
        <p14:creationId xmlns:p14="http://schemas.microsoft.com/office/powerpoint/2010/main" val="22192906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sz="3200" dirty="0"/>
              <a:t>“You have made us for yourself, O Lord”</a:t>
            </a:r>
          </a:p>
        </p:txBody>
      </p:sp>
      <p:sp>
        <p:nvSpPr>
          <p:cNvPr id="3" name="Content Placeholder 2"/>
          <p:cNvSpPr>
            <a:spLocks noGrp="1"/>
          </p:cNvSpPr>
          <p:nvPr>
            <p:ph idx="1"/>
          </p:nvPr>
        </p:nvSpPr>
        <p:spPr>
          <a:xfrm>
            <a:off x="304800" y="1219200"/>
            <a:ext cx="8229600" cy="5334000"/>
          </a:xfrm>
        </p:spPr>
        <p:txBody>
          <a:bodyPr>
            <a:normAutofit lnSpcReduction="10000"/>
          </a:bodyPr>
          <a:lstStyle/>
          <a:p>
            <a:pPr>
              <a:spcAft>
                <a:spcPts val="600"/>
              </a:spcAft>
            </a:pPr>
            <a:r>
              <a:rPr lang="en-US" sz="2200" dirty="0"/>
              <a:t>The great St. Augustine of Hippo (+430) realized the truth and famously prayed: “You have made us for yourself, O Lord, and our hearts are restless until they rest in you!”</a:t>
            </a:r>
          </a:p>
          <a:p>
            <a:pPr lvl="1">
              <a:spcAft>
                <a:spcPts val="600"/>
              </a:spcAft>
            </a:pPr>
            <a:r>
              <a:rPr lang="en-US" sz="2000" dirty="0"/>
              <a:t>In other words, we were created by God, and we were created for God</a:t>
            </a:r>
          </a:p>
          <a:p>
            <a:pPr lvl="1">
              <a:spcAft>
                <a:spcPts val="600"/>
              </a:spcAft>
            </a:pPr>
            <a:r>
              <a:rPr lang="en-US" sz="2000" dirty="0"/>
              <a:t>The infinite goodness, peace, satisfaction, wholeness and perfection that I seek can only be found in him</a:t>
            </a:r>
          </a:p>
          <a:p>
            <a:pPr>
              <a:spcAft>
                <a:spcPts val="600"/>
              </a:spcAft>
            </a:pPr>
            <a:r>
              <a:rPr lang="en-US" sz="2200" dirty="0"/>
              <a:t>How do we get to him?</a:t>
            </a:r>
          </a:p>
          <a:p>
            <a:pPr lvl="1">
              <a:spcAft>
                <a:spcPts val="600"/>
              </a:spcAft>
            </a:pPr>
            <a:r>
              <a:rPr lang="en-US" sz="2000" dirty="0"/>
              <a:t>Through Jesus Christ!</a:t>
            </a:r>
          </a:p>
          <a:p>
            <a:pPr lvl="1">
              <a:spcAft>
                <a:spcPts val="600"/>
              </a:spcAft>
            </a:pPr>
            <a:r>
              <a:rPr lang="en-US" sz="2000" dirty="0"/>
              <a:t>Jesus is the fullest revelation of who God is, and he alone is, “the way, the truth and the life.”</a:t>
            </a:r>
          </a:p>
          <a:p>
            <a:pPr lvl="1">
              <a:spcAft>
                <a:spcPts val="600"/>
              </a:spcAft>
            </a:pPr>
            <a:r>
              <a:rPr lang="en-US" sz="2000" dirty="0"/>
              <a:t>That is, he does not simply show us the way to God – he himself IS the way!  “No one comes to the Father except through me.” (Jn 14:6)</a:t>
            </a:r>
          </a:p>
          <a:p>
            <a:pPr lvl="1">
              <a:spcAft>
                <a:spcPts val="600"/>
              </a:spcAft>
            </a:pPr>
            <a:r>
              <a:rPr lang="en-US" sz="2000" dirty="0"/>
              <a:t>He established the Catholic Church to enable the whole world come to him, and through him, to the Father.</a:t>
            </a:r>
          </a:p>
        </p:txBody>
      </p:sp>
    </p:spTree>
    <p:extLst>
      <p:ext uri="{BB962C8B-B14F-4D97-AF65-F5344CB8AC3E}">
        <p14:creationId xmlns:p14="http://schemas.microsoft.com/office/powerpoint/2010/main" val="29545342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a:xfrm>
            <a:off x="571500" y="1417638"/>
            <a:ext cx="7353300" cy="5135562"/>
          </a:xfrm>
        </p:spPr>
        <p:txBody>
          <a:bodyPr/>
          <a:lstStyle/>
          <a:p>
            <a:r>
              <a:rPr lang="en-US" dirty="0"/>
              <a:t>Curriculum</a:t>
            </a:r>
          </a:p>
          <a:p>
            <a:pPr lvl="1"/>
            <a:r>
              <a:rPr lang="en-US" dirty="0"/>
              <a:t>God – Father, Son and Holy Spirit</a:t>
            </a:r>
          </a:p>
          <a:p>
            <a:pPr lvl="1"/>
            <a:r>
              <a:rPr lang="en-US" dirty="0"/>
              <a:t>God’s Self-Revelation</a:t>
            </a:r>
          </a:p>
          <a:p>
            <a:pPr lvl="1"/>
            <a:r>
              <a:rPr lang="en-US" dirty="0"/>
              <a:t>History of Salvation</a:t>
            </a:r>
          </a:p>
          <a:p>
            <a:pPr lvl="1"/>
            <a:r>
              <a:rPr lang="en-US" dirty="0"/>
              <a:t>Person and Paschal Mystery of Jesus Christ</a:t>
            </a:r>
          </a:p>
          <a:p>
            <a:pPr lvl="1"/>
            <a:r>
              <a:rPr lang="en-US" dirty="0"/>
              <a:t>Church and Sacred Scripture</a:t>
            </a:r>
          </a:p>
          <a:p>
            <a:pPr lvl="1"/>
            <a:r>
              <a:rPr lang="en-US" dirty="0"/>
              <a:t>The Sacraments</a:t>
            </a:r>
          </a:p>
          <a:p>
            <a:pPr lvl="1"/>
            <a:r>
              <a:rPr lang="en-US" dirty="0"/>
              <a:t>Discipleship and Christian Morality</a:t>
            </a:r>
          </a:p>
          <a:p>
            <a:pPr lvl="1"/>
            <a:r>
              <a:rPr lang="en-US" dirty="0"/>
              <a:t>And lots more….</a:t>
            </a:r>
          </a:p>
        </p:txBody>
      </p:sp>
    </p:spTree>
    <p:extLst>
      <p:ext uri="{BB962C8B-B14F-4D97-AF65-F5344CB8AC3E}">
        <p14:creationId xmlns:p14="http://schemas.microsoft.com/office/powerpoint/2010/main" val="26792047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more importantly…</a:t>
            </a:r>
          </a:p>
        </p:txBody>
      </p:sp>
      <p:sp>
        <p:nvSpPr>
          <p:cNvPr id="3" name="Content Placeholder 2"/>
          <p:cNvSpPr>
            <a:spLocks noGrp="1"/>
          </p:cNvSpPr>
          <p:nvPr>
            <p:ph idx="1"/>
          </p:nvPr>
        </p:nvSpPr>
        <p:spPr>
          <a:xfrm>
            <a:off x="571500" y="1447800"/>
            <a:ext cx="7353300" cy="5105400"/>
          </a:xfrm>
        </p:spPr>
        <p:txBody>
          <a:bodyPr>
            <a:normAutofit fontScale="92500" lnSpcReduction="10000"/>
          </a:bodyPr>
          <a:lstStyle/>
          <a:p>
            <a:r>
              <a:rPr lang="en-US" dirty="0"/>
              <a:t>To know, love and serve Jesus Christ</a:t>
            </a:r>
          </a:p>
          <a:p>
            <a:pPr lvl="1"/>
            <a:r>
              <a:rPr lang="en-US" dirty="0"/>
              <a:t>Facts </a:t>
            </a:r>
            <a:r>
              <a:rPr lang="en-US" u="sng" dirty="0"/>
              <a:t>about</a:t>
            </a:r>
            <a:r>
              <a:rPr lang="en-US" dirty="0"/>
              <a:t> Jesus do not save us </a:t>
            </a:r>
          </a:p>
          <a:p>
            <a:pPr lvl="1"/>
            <a:r>
              <a:rPr lang="en-US" dirty="0"/>
              <a:t>Knowledge </a:t>
            </a:r>
            <a:r>
              <a:rPr lang="en-US" u="sng" dirty="0"/>
              <a:t>about </a:t>
            </a:r>
            <a:r>
              <a:rPr lang="en-US" dirty="0"/>
              <a:t>the Bible does not save us</a:t>
            </a:r>
          </a:p>
          <a:p>
            <a:pPr>
              <a:spcAft>
                <a:spcPts val="800"/>
              </a:spcAft>
            </a:pPr>
            <a:r>
              <a:rPr lang="en-US" dirty="0"/>
              <a:t>We are saved through baptism and faith in Jesus Christ.  That means…</a:t>
            </a:r>
          </a:p>
          <a:p>
            <a:pPr lvl="1"/>
            <a:r>
              <a:rPr lang="en-US" dirty="0"/>
              <a:t>Becoming a “new creation” through our baptism, putting away the “old man” who belonged to the world</a:t>
            </a:r>
          </a:p>
          <a:p>
            <a:pPr lvl="1"/>
            <a:r>
              <a:rPr lang="en-US" dirty="0"/>
              <a:t>Coming to love Jesus Christ as Lord and following him as his disciple, as a “new man”</a:t>
            </a:r>
          </a:p>
          <a:p>
            <a:pPr lvl="1"/>
            <a:r>
              <a:rPr lang="en-US" dirty="0"/>
              <a:t>Knowing Christ as a personal God with whom we have an easy friendship and to whom we must all render an account</a:t>
            </a:r>
          </a:p>
          <a:p>
            <a:pPr lvl="1"/>
            <a:r>
              <a:rPr lang="en-US" dirty="0"/>
              <a:t>Serving Christ with our whole life according to our call</a:t>
            </a:r>
          </a:p>
        </p:txBody>
      </p:sp>
    </p:spTree>
    <p:extLst>
      <p:ext uri="{BB962C8B-B14F-4D97-AF65-F5344CB8AC3E}">
        <p14:creationId xmlns:p14="http://schemas.microsoft.com/office/powerpoint/2010/main" val="32768191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DAD7-A7C2-2042-866B-ED79AC63E074}"/>
              </a:ext>
            </a:extLst>
          </p:cNvPr>
          <p:cNvSpPr>
            <a:spLocks noGrp="1"/>
          </p:cNvSpPr>
          <p:nvPr>
            <p:ph type="title"/>
          </p:nvPr>
        </p:nvSpPr>
        <p:spPr/>
        <p:txBody>
          <a:bodyPr/>
          <a:lstStyle/>
          <a:p>
            <a:r>
              <a:rPr lang="en-US" dirty="0"/>
              <a:t>Not a what, but a Who</a:t>
            </a:r>
          </a:p>
        </p:txBody>
      </p:sp>
      <p:sp>
        <p:nvSpPr>
          <p:cNvPr id="3" name="Content Placeholder 2">
            <a:extLst>
              <a:ext uri="{FF2B5EF4-FFF2-40B4-BE49-F238E27FC236}">
                <a16:creationId xmlns:a16="http://schemas.microsoft.com/office/drawing/2014/main" id="{BECEDAE9-3CCD-5B4E-81C5-9C10ECEEEA84}"/>
              </a:ext>
            </a:extLst>
          </p:cNvPr>
          <p:cNvSpPr>
            <a:spLocks noGrp="1"/>
          </p:cNvSpPr>
          <p:nvPr>
            <p:ph idx="1"/>
          </p:nvPr>
        </p:nvSpPr>
        <p:spPr>
          <a:xfrm>
            <a:off x="571500" y="1417638"/>
            <a:ext cx="7353300" cy="5135562"/>
          </a:xfrm>
        </p:spPr>
        <p:txBody>
          <a:bodyPr>
            <a:normAutofit fontScale="92500" lnSpcReduction="10000"/>
          </a:bodyPr>
          <a:lstStyle/>
          <a:p>
            <a:r>
              <a:rPr lang="en-US" dirty="0"/>
              <a:t>Our Catholic faith is not about a philosophy of life, though we do have a philosophy of life</a:t>
            </a:r>
          </a:p>
          <a:p>
            <a:r>
              <a:rPr lang="en-US" dirty="0"/>
              <a:t>Our Catholic faith is not about a set of moral guidelines, though we have those too</a:t>
            </a:r>
          </a:p>
          <a:p>
            <a:r>
              <a:rPr lang="en-US" dirty="0"/>
              <a:t>Said another way, our faith is not about a what, but about a Who…</a:t>
            </a:r>
          </a:p>
          <a:p>
            <a:pPr>
              <a:spcAft>
                <a:spcPts val="800"/>
              </a:spcAft>
            </a:pPr>
            <a:r>
              <a:rPr lang="en-US" dirty="0"/>
              <a:t>Our Catholic faith is about a Person – Jesus Christ, the Son of God and our Savior, the one who died but now “lives and reigns.”  He himself is the sum total of our faith</a:t>
            </a:r>
          </a:p>
          <a:p>
            <a:pPr lvl="1"/>
            <a:r>
              <a:rPr lang="en-US" dirty="0"/>
              <a:t>If you know everything about our faith but don’t love and serve Jesus Christ, you gain nothing.</a:t>
            </a:r>
          </a:p>
          <a:p>
            <a:pPr lvl="1"/>
            <a:r>
              <a:rPr lang="en-US" dirty="0"/>
              <a:t>The opposite is true as well. </a:t>
            </a:r>
          </a:p>
        </p:txBody>
      </p:sp>
    </p:spTree>
    <p:extLst>
      <p:ext uri="{BB962C8B-B14F-4D97-AF65-F5344CB8AC3E}">
        <p14:creationId xmlns:p14="http://schemas.microsoft.com/office/powerpoint/2010/main" val="11887153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Evangelization	</a:t>
            </a:r>
          </a:p>
        </p:txBody>
      </p:sp>
      <p:sp>
        <p:nvSpPr>
          <p:cNvPr id="3" name="Content Placeholder 2"/>
          <p:cNvSpPr>
            <a:spLocks noGrp="1"/>
          </p:cNvSpPr>
          <p:nvPr>
            <p:ph idx="1"/>
          </p:nvPr>
        </p:nvSpPr>
        <p:spPr>
          <a:xfrm>
            <a:off x="571500" y="1417638"/>
            <a:ext cx="7353300" cy="5135562"/>
          </a:xfrm>
        </p:spPr>
        <p:txBody>
          <a:bodyPr>
            <a:normAutofit/>
          </a:bodyPr>
          <a:lstStyle/>
          <a:p>
            <a:pPr>
              <a:spcAft>
                <a:spcPts val="800"/>
              </a:spcAft>
            </a:pPr>
            <a:r>
              <a:rPr lang="en-US" dirty="0"/>
              <a:t>This is the mission of the Church</a:t>
            </a:r>
          </a:p>
          <a:p>
            <a:pPr lvl="1"/>
            <a:r>
              <a:rPr lang="en-US" dirty="0"/>
              <a:t>To proclaim the name, person, teaching, life, promises, Kingdom, suffering, death and resurrection of Jesus Christ, and to invite people to repentance and conversion to Christ for their eternal salvation. </a:t>
            </a:r>
          </a:p>
          <a:p>
            <a:pPr lvl="1"/>
            <a:r>
              <a:rPr lang="en-US" dirty="0"/>
              <a:t>This mission extends to those who have never heard of Christ and to life-long Christians</a:t>
            </a:r>
          </a:p>
          <a:p>
            <a:pPr lvl="2"/>
            <a:r>
              <a:rPr lang="en-US" dirty="0"/>
              <a:t>We are continually called to deeper conversion</a:t>
            </a:r>
          </a:p>
          <a:p>
            <a:pPr lvl="2"/>
            <a:r>
              <a:rPr lang="en-US" dirty="0"/>
              <a:t>The Saints saw themselves as great sinners, saved by the grace of God and always in need of deeper conversion to Christ.  What about us???</a:t>
            </a:r>
          </a:p>
          <a:p>
            <a:pPr lvl="2"/>
            <a:endParaRPr lang="en-US" dirty="0"/>
          </a:p>
        </p:txBody>
      </p:sp>
    </p:spTree>
    <p:extLst>
      <p:ext uri="{BB962C8B-B14F-4D97-AF65-F5344CB8AC3E}">
        <p14:creationId xmlns:p14="http://schemas.microsoft.com/office/powerpoint/2010/main" val="20469801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at Nativity</a:t>
            </a:r>
          </a:p>
        </p:txBody>
      </p:sp>
      <p:sp>
        <p:nvSpPr>
          <p:cNvPr id="3" name="Content Placeholder 2"/>
          <p:cNvSpPr>
            <a:spLocks noGrp="1"/>
          </p:cNvSpPr>
          <p:nvPr>
            <p:ph idx="1"/>
          </p:nvPr>
        </p:nvSpPr>
        <p:spPr>
          <a:xfrm>
            <a:off x="571500" y="1417638"/>
            <a:ext cx="7353300" cy="5135562"/>
          </a:xfrm>
        </p:spPr>
        <p:txBody>
          <a:bodyPr/>
          <a:lstStyle/>
          <a:p>
            <a:pPr>
              <a:spcAft>
                <a:spcPts val="800"/>
              </a:spcAft>
            </a:pPr>
            <a:r>
              <a:rPr lang="en-US" dirty="0"/>
              <a:t>The same thing every parish is called to do…</a:t>
            </a:r>
          </a:p>
          <a:p>
            <a:pPr lvl="1"/>
            <a:r>
              <a:rPr lang="en-US" dirty="0"/>
              <a:t>Worship God</a:t>
            </a:r>
          </a:p>
          <a:p>
            <a:pPr lvl="1"/>
            <a:r>
              <a:rPr lang="en-US" dirty="0"/>
              <a:t>Serve Others</a:t>
            </a:r>
          </a:p>
          <a:p>
            <a:pPr lvl="1"/>
            <a:r>
              <a:rPr lang="en-US" dirty="0"/>
              <a:t>Make Disciples</a:t>
            </a:r>
          </a:p>
          <a:p>
            <a:pPr lvl="1"/>
            <a:endParaRPr lang="en-US" dirty="0"/>
          </a:p>
          <a:p>
            <a:r>
              <a:rPr lang="en-US" dirty="0"/>
              <a:t>What is a disciple?</a:t>
            </a:r>
          </a:p>
          <a:p>
            <a:pPr lvl="1"/>
            <a:r>
              <a:rPr lang="en-US" dirty="0"/>
              <a:t>A child of God who seeks to know, love and serve Jesus Christ in this life so as to live with him eternally in heaven.</a:t>
            </a:r>
          </a:p>
        </p:txBody>
      </p:sp>
    </p:spTree>
    <p:extLst>
      <p:ext uri="{BB962C8B-B14F-4D97-AF65-F5344CB8AC3E}">
        <p14:creationId xmlns:p14="http://schemas.microsoft.com/office/powerpoint/2010/main" val="20174004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Community of Believers	</a:t>
            </a:r>
          </a:p>
        </p:txBody>
      </p:sp>
      <p:sp>
        <p:nvSpPr>
          <p:cNvPr id="3" name="Content Placeholder 2"/>
          <p:cNvSpPr>
            <a:spLocks noGrp="1"/>
          </p:cNvSpPr>
          <p:nvPr>
            <p:ph idx="1"/>
          </p:nvPr>
        </p:nvSpPr>
        <p:spPr>
          <a:xfrm>
            <a:off x="381000" y="1295400"/>
            <a:ext cx="7772400" cy="5257800"/>
          </a:xfrm>
        </p:spPr>
        <p:txBody>
          <a:bodyPr>
            <a:normAutofit fontScale="92500" lnSpcReduction="10000"/>
          </a:bodyPr>
          <a:lstStyle/>
          <a:p>
            <a:pPr>
              <a:spcAft>
                <a:spcPts val="800"/>
              </a:spcAft>
            </a:pPr>
            <a:r>
              <a:rPr lang="en-US" dirty="0"/>
              <a:t>This is who we are…a community, literally a “group with oneness.”  As St. Paul said: “one body and one Spirit, one hope, one Lord, one faith, one baptism and one God and Father of all.” (Eph 4:5-6) </a:t>
            </a:r>
          </a:p>
          <a:p>
            <a:pPr lvl="1"/>
            <a:r>
              <a:rPr lang="en-US" dirty="0"/>
              <a:t>There is no such thing as a “solitary” Christian</a:t>
            </a:r>
          </a:p>
          <a:p>
            <a:pPr lvl="1"/>
            <a:r>
              <a:rPr lang="en-US" dirty="0"/>
              <a:t>There is no such thing as being “spiritual but not religious”</a:t>
            </a:r>
          </a:p>
          <a:p>
            <a:pPr lvl="1"/>
            <a:r>
              <a:rPr lang="en-US" dirty="0"/>
              <a:t>We are the ‘</a:t>
            </a:r>
            <a:r>
              <a:rPr lang="en-US" dirty="0" err="1"/>
              <a:t>ekklesia</a:t>
            </a:r>
            <a:r>
              <a:rPr lang="en-US" dirty="0"/>
              <a:t>,’ those who are called by God out from the world with its brokenness and sin, and toward a new life of grace and union with God (and each other) through his Son.</a:t>
            </a:r>
          </a:p>
          <a:p>
            <a:pPr lvl="1"/>
            <a:r>
              <a:rPr lang="en-US" dirty="0"/>
              <a:t>We are the “Body of Christ” with Jesus as the head</a:t>
            </a:r>
          </a:p>
          <a:p>
            <a:pPr lvl="1"/>
            <a:r>
              <a:rPr lang="en-US" dirty="0"/>
              <a:t>Our faith is not a burden; it is a gift.  Coming to know Jesus Christ is the best thing that ever happened to us.</a:t>
            </a:r>
          </a:p>
          <a:p>
            <a:pPr lvl="1"/>
            <a:r>
              <a:rPr lang="en-US" dirty="0"/>
              <a:t>Join in, take part, volunteer, don’t disappear</a:t>
            </a:r>
          </a:p>
          <a:p>
            <a:pPr lvl="1"/>
            <a:endParaRPr lang="en-US" dirty="0"/>
          </a:p>
        </p:txBody>
      </p:sp>
    </p:spTree>
    <p:extLst>
      <p:ext uri="{BB962C8B-B14F-4D97-AF65-F5344CB8AC3E}">
        <p14:creationId xmlns:p14="http://schemas.microsoft.com/office/powerpoint/2010/main" val="32748580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Definition of Terms and Big Dates</a:t>
            </a:r>
          </a:p>
        </p:txBody>
      </p:sp>
      <p:sp>
        <p:nvSpPr>
          <p:cNvPr id="3" name="Content Placeholder 2"/>
          <p:cNvSpPr>
            <a:spLocks noGrp="1"/>
          </p:cNvSpPr>
          <p:nvPr>
            <p:ph idx="1"/>
          </p:nvPr>
        </p:nvSpPr>
        <p:spPr>
          <a:xfrm>
            <a:off x="571500" y="1295400"/>
            <a:ext cx="7353300" cy="5257800"/>
          </a:xfrm>
        </p:spPr>
        <p:txBody>
          <a:bodyPr>
            <a:normAutofit fontScale="85000" lnSpcReduction="20000"/>
          </a:bodyPr>
          <a:lstStyle/>
          <a:p>
            <a:pPr>
              <a:spcAft>
                <a:spcPts val="800"/>
              </a:spcAft>
            </a:pPr>
            <a:r>
              <a:rPr lang="en-US" sz="2600" dirty="0"/>
              <a:t>Catechumens</a:t>
            </a:r>
          </a:p>
          <a:p>
            <a:pPr lvl="1"/>
            <a:r>
              <a:rPr lang="en-US" sz="2400" dirty="0"/>
              <a:t>Those who have NOT been baptized, either in the Catholic Church or some other ecclesial community</a:t>
            </a:r>
          </a:p>
          <a:p>
            <a:pPr lvl="1"/>
            <a:r>
              <a:rPr lang="en-US" sz="2400" dirty="0">
                <a:solidFill>
                  <a:srgbClr val="000000"/>
                </a:solidFill>
              </a:rPr>
              <a:t>Will be baptized, confirmed and receive Holy </a:t>
            </a:r>
            <a:r>
              <a:rPr lang="en-US" sz="2400" dirty="0"/>
              <a:t>Communion at the </a:t>
            </a:r>
            <a:r>
              <a:rPr lang="en-US" sz="2400" b="1" u="sng" dirty="0"/>
              <a:t>Easter Vigil (April 3, 2021)</a:t>
            </a:r>
          </a:p>
          <a:p>
            <a:pPr>
              <a:spcAft>
                <a:spcPts val="800"/>
              </a:spcAft>
            </a:pPr>
            <a:r>
              <a:rPr lang="en-US" sz="2600" dirty="0"/>
              <a:t>Candidates</a:t>
            </a:r>
          </a:p>
          <a:p>
            <a:pPr lvl="1"/>
            <a:r>
              <a:rPr lang="en-US" sz="2400" dirty="0"/>
              <a:t>Those who have already been baptized, either in the Catholic Church or some other Christian denomination, and are seeking formal entrance into the Catholic Church and/or seeking the Sacraments of the Holy Eucharist or Confirmation</a:t>
            </a:r>
          </a:p>
          <a:p>
            <a:pPr lvl="1"/>
            <a:r>
              <a:rPr lang="en-US" sz="2400" dirty="0"/>
              <a:t>Will receive those Sacraments and be formally admitted to the Church on </a:t>
            </a:r>
            <a:r>
              <a:rPr lang="en-US" sz="2400" b="1" u="sng" dirty="0"/>
              <a:t>Easter Sunday (April 4, 2021)</a:t>
            </a:r>
          </a:p>
          <a:p>
            <a:r>
              <a:rPr lang="en-US" sz="2600" dirty="0"/>
              <a:t>Catechumens and candidates are ‘handled’ a little differently in this process, but in general I will refer to you as ‘RCIA people’</a:t>
            </a:r>
          </a:p>
        </p:txBody>
      </p:sp>
    </p:spTree>
    <p:extLst>
      <p:ext uri="{BB962C8B-B14F-4D97-AF65-F5344CB8AC3E}">
        <p14:creationId xmlns:p14="http://schemas.microsoft.com/office/powerpoint/2010/main" val="42824594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ask of RCIA people</a:t>
            </a:r>
          </a:p>
        </p:txBody>
      </p:sp>
      <p:sp>
        <p:nvSpPr>
          <p:cNvPr id="3" name="Content Placeholder 2"/>
          <p:cNvSpPr>
            <a:spLocks noGrp="1"/>
          </p:cNvSpPr>
          <p:nvPr>
            <p:ph idx="1"/>
          </p:nvPr>
        </p:nvSpPr>
        <p:spPr>
          <a:xfrm>
            <a:off x="571500" y="1417638"/>
            <a:ext cx="7353300" cy="5135562"/>
          </a:xfrm>
        </p:spPr>
        <p:txBody>
          <a:bodyPr/>
          <a:lstStyle/>
          <a:p>
            <a:r>
              <a:rPr lang="en-US" dirty="0"/>
              <a:t>Please fill out the information form</a:t>
            </a:r>
          </a:p>
          <a:p>
            <a:r>
              <a:rPr lang="en-US" dirty="0"/>
              <a:t>Attendance at class and other specified dates.  Please sign in each class </a:t>
            </a:r>
          </a:p>
          <a:p>
            <a:r>
              <a:rPr lang="en-US" dirty="0"/>
              <a:t>Sponsor attendance is strongly encouraged</a:t>
            </a:r>
          </a:p>
          <a:p>
            <a:r>
              <a:rPr lang="en-US" dirty="0"/>
              <a:t>Attendance at Sunday Mass </a:t>
            </a:r>
          </a:p>
          <a:p>
            <a:r>
              <a:rPr lang="en-US" dirty="0"/>
              <a:t>Make an appointment with me</a:t>
            </a:r>
          </a:p>
          <a:p>
            <a:r>
              <a:rPr lang="en-US" dirty="0"/>
              <a:t>Preference for in-person instruction</a:t>
            </a:r>
          </a:p>
          <a:p>
            <a:r>
              <a:rPr lang="en-US" dirty="0"/>
              <a:t>Family and friends are welcome</a:t>
            </a:r>
          </a:p>
          <a:p>
            <a:endParaRPr lang="en-US" dirty="0"/>
          </a:p>
        </p:txBody>
      </p:sp>
    </p:spTree>
    <p:extLst>
      <p:ext uri="{BB962C8B-B14F-4D97-AF65-F5344CB8AC3E}">
        <p14:creationId xmlns:p14="http://schemas.microsoft.com/office/powerpoint/2010/main" val="32418258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Sponsors/Godparents</a:t>
            </a:r>
          </a:p>
        </p:txBody>
      </p:sp>
      <p:sp>
        <p:nvSpPr>
          <p:cNvPr id="3" name="Content Placeholder 2"/>
          <p:cNvSpPr>
            <a:spLocks noGrp="1"/>
          </p:cNvSpPr>
          <p:nvPr>
            <p:ph idx="1"/>
          </p:nvPr>
        </p:nvSpPr>
        <p:spPr/>
        <p:txBody>
          <a:bodyPr/>
          <a:lstStyle/>
          <a:p>
            <a:pPr>
              <a:spcAft>
                <a:spcPts val="800"/>
              </a:spcAft>
            </a:pPr>
            <a:r>
              <a:rPr lang="en-US" dirty="0"/>
              <a:t>For RCIA people, you must have a sponsor/ godparent</a:t>
            </a:r>
          </a:p>
          <a:p>
            <a:pPr lvl="1"/>
            <a:r>
              <a:rPr lang="en-US" dirty="0"/>
              <a:t>Must be a practicing Catholic, at least 16 years old, and confirmed</a:t>
            </a:r>
          </a:p>
          <a:p>
            <a:pPr lvl="1"/>
            <a:r>
              <a:rPr lang="en-US" dirty="0"/>
              <a:t>If you don’t have one, don’t worry – we’ll discuss it</a:t>
            </a:r>
          </a:p>
        </p:txBody>
      </p:sp>
    </p:spTree>
    <p:extLst>
      <p:ext uri="{BB962C8B-B14F-4D97-AF65-F5344CB8AC3E}">
        <p14:creationId xmlns:p14="http://schemas.microsoft.com/office/powerpoint/2010/main" val="42799364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48EDA-8A33-1A47-9034-F64767A2F4EB}"/>
              </a:ext>
            </a:extLst>
          </p:cNvPr>
          <p:cNvSpPr>
            <a:spLocks noGrp="1"/>
          </p:cNvSpPr>
          <p:nvPr>
            <p:ph type="title"/>
          </p:nvPr>
        </p:nvSpPr>
        <p:spPr/>
        <p:txBody>
          <a:bodyPr/>
          <a:lstStyle/>
          <a:p>
            <a:r>
              <a:rPr lang="en-US" dirty="0"/>
              <a:t>Prayer before Study</a:t>
            </a:r>
          </a:p>
        </p:txBody>
      </p:sp>
      <p:sp>
        <p:nvSpPr>
          <p:cNvPr id="3" name="Content Placeholder 2">
            <a:extLst>
              <a:ext uri="{FF2B5EF4-FFF2-40B4-BE49-F238E27FC236}">
                <a16:creationId xmlns:a16="http://schemas.microsoft.com/office/drawing/2014/main" id="{3EA0BAA6-E7E7-2F4F-908F-3FBE4514C894}"/>
              </a:ext>
            </a:extLst>
          </p:cNvPr>
          <p:cNvSpPr>
            <a:spLocks noGrp="1"/>
          </p:cNvSpPr>
          <p:nvPr>
            <p:ph idx="1"/>
          </p:nvPr>
        </p:nvSpPr>
        <p:spPr/>
        <p:txBody>
          <a:bodyPr>
            <a:normAutofit fontScale="92500"/>
          </a:bodyPr>
          <a:lstStyle/>
          <a:p>
            <a:pPr marL="114300" indent="0">
              <a:buNone/>
            </a:pPr>
            <a:r>
              <a:rPr lang="en-US" dirty="0"/>
              <a:t>O ineffable Creator, true source of light and wisdom, origin of all things, be pleased to cast a beam of your radiance upon the darkness of my mind.  </a:t>
            </a:r>
          </a:p>
          <a:p>
            <a:pPr marL="114300" indent="0">
              <a:buNone/>
            </a:pPr>
            <a:r>
              <a:rPr lang="en-US" dirty="0"/>
              <a:t>Take from me the double darkness of sin and ignorance in which I was born.  Give me quickness of understanding, a retentive memory, the ability to grasp things correctly and fundamentally, and abundant grace of expression.  </a:t>
            </a:r>
          </a:p>
          <a:p>
            <a:pPr marL="114300" indent="0">
              <a:buNone/>
            </a:pPr>
            <a:r>
              <a:rPr lang="en-US" dirty="0"/>
              <a:t>Order the beginning, direct the progress and perfect the achievement of my work.  You who are true God and true Man and who live and reign forever and ever.  Amen.</a:t>
            </a:r>
          </a:p>
          <a:p>
            <a:endParaRPr lang="en-US" dirty="0"/>
          </a:p>
        </p:txBody>
      </p:sp>
    </p:spTree>
    <p:extLst>
      <p:ext uri="{BB962C8B-B14F-4D97-AF65-F5344CB8AC3E}">
        <p14:creationId xmlns:p14="http://schemas.microsoft.com/office/powerpoint/2010/main" val="11343200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Faith Formation</a:t>
            </a:r>
          </a:p>
        </p:txBody>
      </p:sp>
      <p:sp>
        <p:nvSpPr>
          <p:cNvPr id="3" name="Content Placeholder 2"/>
          <p:cNvSpPr>
            <a:spLocks noGrp="1"/>
          </p:cNvSpPr>
          <p:nvPr>
            <p:ph idx="1"/>
          </p:nvPr>
        </p:nvSpPr>
        <p:spPr>
          <a:xfrm>
            <a:off x="571500" y="1447800"/>
            <a:ext cx="7353300" cy="5105400"/>
          </a:xfrm>
        </p:spPr>
        <p:txBody>
          <a:bodyPr/>
          <a:lstStyle/>
          <a:p>
            <a:pPr>
              <a:spcAft>
                <a:spcPts val="800"/>
              </a:spcAft>
            </a:pPr>
            <a:r>
              <a:rPr lang="en-US" dirty="0"/>
              <a:t>All those who have already received the Sacraments of Baptism, Eucharist and Confirmation</a:t>
            </a:r>
          </a:p>
          <a:p>
            <a:pPr lvl="1"/>
            <a:r>
              <a:rPr lang="en-US" dirty="0"/>
              <a:t>Welcome!</a:t>
            </a:r>
          </a:p>
          <a:p>
            <a:pPr lvl="1"/>
            <a:r>
              <a:rPr lang="en-US" dirty="0"/>
              <a:t>This is a great opportunity to re-learn and deepen the faith you learned as a child</a:t>
            </a:r>
          </a:p>
          <a:p>
            <a:pPr lvl="1"/>
            <a:r>
              <a:rPr lang="en-US" dirty="0"/>
              <a:t>You do not need to fill out an information form or sign in</a:t>
            </a:r>
          </a:p>
          <a:p>
            <a:pPr lvl="1"/>
            <a:r>
              <a:rPr lang="en-US" dirty="0"/>
              <a:t>Please consider being a sponsor to the RCIA people</a:t>
            </a:r>
          </a:p>
          <a:p>
            <a:pPr lvl="1"/>
            <a:r>
              <a:rPr lang="en-US" dirty="0"/>
              <a:t>Please invite anyone and everyone to attend these classes.</a:t>
            </a:r>
          </a:p>
          <a:p>
            <a:pPr lvl="1"/>
            <a:r>
              <a:rPr lang="en-US" dirty="0"/>
              <a:t>Everyone </a:t>
            </a:r>
            <a:r>
              <a:rPr lang="mr-IN" dirty="0"/>
              <a:t>–</a:t>
            </a:r>
            <a:r>
              <a:rPr lang="en-US" dirty="0"/>
              <a:t> please ask questions!  There’s no such thing as a stupid question.</a:t>
            </a:r>
          </a:p>
        </p:txBody>
      </p:sp>
    </p:spTree>
    <p:extLst>
      <p:ext uri="{BB962C8B-B14F-4D97-AF65-F5344CB8AC3E}">
        <p14:creationId xmlns:p14="http://schemas.microsoft.com/office/powerpoint/2010/main" val="2381726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219200"/>
            <a:ext cx="8001000" cy="1357967"/>
          </a:xfrm>
        </p:spPr>
        <p:txBody>
          <a:bodyPr/>
          <a:lstStyle/>
          <a:p>
            <a:r>
              <a:rPr lang="en-US" sz="6600" dirty="0"/>
              <a:t>I believe in one God</a:t>
            </a:r>
            <a:r>
              <a:rPr lang="mr-IN" sz="6600" dirty="0"/>
              <a:t>…</a:t>
            </a:r>
            <a:endParaRPr lang="en-US" sz="6600" dirty="0"/>
          </a:p>
        </p:txBody>
      </p:sp>
      <p:sp>
        <p:nvSpPr>
          <p:cNvPr id="2051" name="Rectangle 3"/>
          <p:cNvSpPr>
            <a:spLocks noGrp="1" noChangeArrowheads="1"/>
          </p:cNvSpPr>
          <p:nvPr>
            <p:ph type="subTitle" idx="1"/>
          </p:nvPr>
        </p:nvSpPr>
        <p:spPr>
          <a:xfrm>
            <a:off x="1143000" y="3581400"/>
            <a:ext cx="6629400" cy="2057400"/>
          </a:xfrm>
        </p:spPr>
        <p:txBody>
          <a:bodyPr>
            <a:normAutofit/>
          </a:bodyPr>
          <a:lstStyle/>
          <a:p>
            <a:pPr>
              <a:lnSpc>
                <a:spcPct val="90000"/>
              </a:lnSpc>
            </a:pPr>
            <a:r>
              <a:rPr lang="en-US" sz="3600" dirty="0"/>
              <a:t>Who is God?</a:t>
            </a:r>
          </a:p>
          <a:p>
            <a:pPr>
              <a:lnSpc>
                <a:spcPct val="90000"/>
              </a:lnSpc>
            </a:pPr>
            <a:r>
              <a:rPr lang="en-US" sz="3600" dirty="0"/>
              <a:t>How can we know Him?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Belief in God</a:t>
            </a:r>
          </a:p>
        </p:txBody>
      </p:sp>
      <p:sp>
        <p:nvSpPr>
          <p:cNvPr id="3" name="Content Placeholder 2"/>
          <p:cNvSpPr>
            <a:spLocks noGrp="1"/>
          </p:cNvSpPr>
          <p:nvPr>
            <p:ph idx="1"/>
          </p:nvPr>
        </p:nvSpPr>
        <p:spPr>
          <a:xfrm>
            <a:off x="571500" y="1295400"/>
            <a:ext cx="7353300" cy="5257800"/>
          </a:xfrm>
        </p:spPr>
        <p:txBody>
          <a:bodyPr>
            <a:normAutofit/>
          </a:bodyPr>
          <a:lstStyle/>
          <a:p>
            <a:pPr>
              <a:spcAft>
                <a:spcPts val="800"/>
              </a:spcAft>
            </a:pPr>
            <a:r>
              <a:rPr lang="en-US" dirty="0"/>
              <a:t>Belief in God is the first affirmation in our Creed (I believe in one God</a:t>
            </a:r>
            <a:r>
              <a:rPr lang="mr-IN" dirty="0"/>
              <a:t>…</a:t>
            </a:r>
            <a:r>
              <a:rPr lang="en-US" dirty="0"/>
              <a:t>)</a:t>
            </a:r>
          </a:p>
          <a:p>
            <a:pPr lvl="1">
              <a:spcAft>
                <a:spcPts val="400"/>
              </a:spcAft>
            </a:pPr>
            <a:r>
              <a:rPr lang="en-US" dirty="0"/>
              <a:t>It is also the most fundamental affirmation</a:t>
            </a:r>
          </a:p>
          <a:p>
            <a:pPr lvl="1"/>
            <a:r>
              <a:rPr lang="en-US" dirty="0"/>
              <a:t>Everything else in the Creed, everything else that we believe flows from belief in God</a:t>
            </a:r>
          </a:p>
          <a:p>
            <a:pPr>
              <a:spcAft>
                <a:spcPts val="800"/>
              </a:spcAft>
            </a:pPr>
            <a:r>
              <a:rPr lang="en-US" dirty="0"/>
              <a:t>God is at the beginning of Sacred Scripture as well</a:t>
            </a:r>
          </a:p>
          <a:p>
            <a:pPr lvl="1"/>
            <a:r>
              <a:rPr lang="en-US" dirty="0"/>
              <a:t>“In the beginning, God</a:t>
            </a:r>
            <a:r>
              <a:rPr lang="mr-IN" dirty="0"/>
              <a:t>…</a:t>
            </a:r>
            <a:r>
              <a:rPr lang="en-US" dirty="0"/>
              <a:t>”</a:t>
            </a:r>
          </a:p>
          <a:p>
            <a:r>
              <a:rPr lang="en-US" dirty="0"/>
              <a:t>Belief in God comes first because God comes first</a:t>
            </a:r>
          </a:p>
          <a:p>
            <a:r>
              <a:rPr lang="en-US" dirty="0"/>
              <a:t>God is the fundamental ground upon which we will build everything else</a:t>
            </a:r>
          </a:p>
        </p:txBody>
      </p:sp>
    </p:spTree>
    <p:extLst>
      <p:ext uri="{BB962C8B-B14F-4D97-AF65-F5344CB8AC3E}">
        <p14:creationId xmlns:p14="http://schemas.microsoft.com/office/powerpoint/2010/main" val="39256481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know God?</a:t>
            </a:r>
          </a:p>
        </p:txBody>
      </p:sp>
      <p:sp>
        <p:nvSpPr>
          <p:cNvPr id="3" name="Content Placeholder 2"/>
          <p:cNvSpPr>
            <a:spLocks noGrp="1"/>
          </p:cNvSpPr>
          <p:nvPr>
            <p:ph idx="1"/>
          </p:nvPr>
        </p:nvSpPr>
        <p:spPr>
          <a:xfrm>
            <a:off x="571500" y="1295400"/>
            <a:ext cx="7353300" cy="5257800"/>
          </a:xfrm>
        </p:spPr>
        <p:txBody>
          <a:bodyPr>
            <a:normAutofit/>
          </a:bodyPr>
          <a:lstStyle/>
          <a:p>
            <a:pPr>
              <a:spcAft>
                <a:spcPts val="1400"/>
              </a:spcAft>
            </a:pPr>
            <a:r>
              <a:rPr lang="en-US" dirty="0"/>
              <a:t>By reason and by faith.  In other words</a:t>
            </a:r>
            <a:r>
              <a:rPr lang="mr-IN" dirty="0"/>
              <a:t>…</a:t>
            </a:r>
            <a:endParaRPr lang="en-US" dirty="0"/>
          </a:p>
          <a:p>
            <a:pPr lvl="1">
              <a:spcAft>
                <a:spcPts val="400"/>
              </a:spcAft>
            </a:pPr>
            <a:r>
              <a:rPr lang="en-US" dirty="0"/>
              <a:t>By our natural minds and by divine revelation</a:t>
            </a:r>
          </a:p>
          <a:p>
            <a:pPr lvl="1"/>
            <a:r>
              <a:rPr lang="en-US" dirty="0"/>
              <a:t>By thinking and speaking about God and by listening to God speak to us</a:t>
            </a:r>
          </a:p>
          <a:p>
            <a:pPr>
              <a:spcAft>
                <a:spcPts val="1400"/>
              </a:spcAft>
            </a:pPr>
            <a:r>
              <a:rPr lang="en-US" dirty="0"/>
              <a:t>Why do we need divine revelation?</a:t>
            </a:r>
          </a:p>
          <a:p>
            <a:pPr lvl="1">
              <a:spcAft>
                <a:spcPts val="400"/>
              </a:spcAft>
            </a:pPr>
            <a:r>
              <a:rPr lang="en-US" dirty="0"/>
              <a:t>Because we are finite, and God is infinite</a:t>
            </a:r>
          </a:p>
          <a:p>
            <a:pPr lvl="1">
              <a:spcAft>
                <a:spcPts val="400"/>
              </a:spcAft>
            </a:pPr>
            <a:r>
              <a:rPr lang="en-US" dirty="0"/>
              <a:t>Because we are fallible (we make mistakes).  Only God’s revelation about Himself is infallible</a:t>
            </a:r>
          </a:p>
          <a:p>
            <a:pPr lvl="1">
              <a:spcAft>
                <a:spcPts val="400"/>
              </a:spcAft>
            </a:pPr>
            <a:r>
              <a:rPr lang="en-US" dirty="0"/>
              <a:t>But most importantly, because God is our ultimate end, our destiny, our happiness.</a:t>
            </a:r>
          </a:p>
          <a:p>
            <a:pPr lvl="2"/>
            <a:r>
              <a:rPr lang="en-US" dirty="0"/>
              <a:t>We must know our true end and the true road to that end.  Therefore we need a better knowledge of God than our reason alone can provide.</a:t>
            </a:r>
          </a:p>
        </p:txBody>
      </p:sp>
    </p:spTree>
    <p:extLst>
      <p:ext uri="{BB962C8B-B14F-4D97-AF65-F5344CB8AC3E}">
        <p14:creationId xmlns:p14="http://schemas.microsoft.com/office/powerpoint/2010/main" val="20641956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944562"/>
          </a:xfrm>
        </p:spPr>
        <p:txBody>
          <a:bodyPr/>
          <a:lstStyle/>
          <a:p>
            <a:r>
              <a:rPr lang="en-US" sz="3200" dirty="0"/>
              <a:t>Knowledge of God by Human Reason</a:t>
            </a:r>
          </a:p>
        </p:txBody>
      </p:sp>
      <p:sp>
        <p:nvSpPr>
          <p:cNvPr id="3" name="Content Placeholder 2"/>
          <p:cNvSpPr>
            <a:spLocks noGrp="1"/>
          </p:cNvSpPr>
          <p:nvPr>
            <p:ph idx="1"/>
          </p:nvPr>
        </p:nvSpPr>
        <p:spPr>
          <a:xfrm>
            <a:off x="571500" y="1295400"/>
            <a:ext cx="7353300" cy="5257800"/>
          </a:xfrm>
        </p:spPr>
        <p:txBody>
          <a:bodyPr/>
          <a:lstStyle/>
          <a:p>
            <a:pPr>
              <a:spcAft>
                <a:spcPts val="800"/>
              </a:spcAft>
            </a:pPr>
            <a:r>
              <a:rPr lang="en-US" dirty="0"/>
              <a:t>Even without God speaking to us (divine revelation), we can know something about God.  The “data” we experience leads us to rational belief in God.</a:t>
            </a:r>
          </a:p>
          <a:p>
            <a:pPr lvl="1"/>
            <a:r>
              <a:rPr lang="en-US" dirty="0"/>
              <a:t>“His invisible nature, his eternal power and deity, has been clearly perceived in the things that have been made.”  (Rom 1:20)</a:t>
            </a:r>
          </a:p>
          <a:p>
            <a:pPr>
              <a:spcAft>
                <a:spcPts val="800"/>
              </a:spcAft>
            </a:pPr>
            <a:r>
              <a:rPr lang="en-US" dirty="0"/>
              <a:t>In the universe</a:t>
            </a:r>
          </a:p>
          <a:p>
            <a:pPr lvl="1"/>
            <a:r>
              <a:rPr lang="en-US" dirty="0"/>
              <a:t>We see order in nature.  We could never design a machine as perfect as the universe.  Its designer must be a very great intelligence</a:t>
            </a:r>
          </a:p>
        </p:txBody>
      </p:sp>
    </p:spTree>
    <p:extLst>
      <p:ext uri="{BB962C8B-B14F-4D97-AF65-F5344CB8AC3E}">
        <p14:creationId xmlns:p14="http://schemas.microsoft.com/office/powerpoint/2010/main" val="29189532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sz="3200" dirty="0"/>
              <a:t>Knowledge of God by Human Reason</a:t>
            </a:r>
          </a:p>
        </p:txBody>
      </p:sp>
      <p:sp>
        <p:nvSpPr>
          <p:cNvPr id="3" name="Content Placeholder 2"/>
          <p:cNvSpPr>
            <a:spLocks noGrp="1"/>
          </p:cNvSpPr>
          <p:nvPr>
            <p:ph idx="1"/>
          </p:nvPr>
        </p:nvSpPr>
        <p:spPr>
          <a:xfrm>
            <a:off x="571500" y="1295400"/>
            <a:ext cx="7353300" cy="5257800"/>
          </a:xfrm>
        </p:spPr>
        <p:txBody>
          <a:bodyPr/>
          <a:lstStyle/>
          <a:p>
            <a:pPr>
              <a:spcAft>
                <a:spcPts val="1400"/>
              </a:spcAft>
            </a:pPr>
            <a:r>
              <a:rPr lang="en-US" dirty="0"/>
              <a:t>In the universe, continued</a:t>
            </a:r>
          </a:p>
          <a:p>
            <a:pPr lvl="1"/>
            <a:r>
              <a:rPr lang="en-US" dirty="0"/>
              <a:t>What is its cause?  Its very existence points to a creator, a giver-of-existence, an ‘un-caused cause’</a:t>
            </a:r>
          </a:p>
          <a:p>
            <a:pPr lvl="1"/>
            <a:r>
              <a:rPr lang="en-US" dirty="0"/>
              <a:t>Everything in nature and the universe changes and moves.  All change and motion requires a “changer” and a “mover” that is itself not changed or moved.</a:t>
            </a:r>
          </a:p>
          <a:p>
            <a:pPr lvl="1"/>
            <a:r>
              <a:rPr lang="en-US" dirty="0"/>
              <a:t>Time is finite; it had a beginning, what modern physics calls the Big Bang, when all matter came into existence.  Since nothing happens without an adequate cause, the Big Bang requires a “Big Banger”</a:t>
            </a:r>
          </a:p>
          <a:p>
            <a:pPr lvl="1"/>
            <a:endParaRPr lang="en-US" dirty="0"/>
          </a:p>
        </p:txBody>
      </p:sp>
    </p:spTree>
    <p:extLst>
      <p:ext uri="{BB962C8B-B14F-4D97-AF65-F5344CB8AC3E}">
        <p14:creationId xmlns:p14="http://schemas.microsoft.com/office/powerpoint/2010/main" val="23282188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792162"/>
          </a:xfrm>
        </p:spPr>
        <p:txBody>
          <a:bodyPr/>
          <a:lstStyle/>
          <a:p>
            <a:r>
              <a:rPr lang="en-US" sz="3200" dirty="0"/>
              <a:t>Knowledge of God by Human Reason</a:t>
            </a:r>
          </a:p>
        </p:txBody>
      </p:sp>
      <p:sp>
        <p:nvSpPr>
          <p:cNvPr id="3" name="Content Placeholder 2"/>
          <p:cNvSpPr>
            <a:spLocks noGrp="1"/>
          </p:cNvSpPr>
          <p:nvPr>
            <p:ph idx="1"/>
          </p:nvPr>
        </p:nvSpPr>
        <p:spPr>
          <a:xfrm>
            <a:off x="571500" y="1066800"/>
            <a:ext cx="7353300" cy="5486400"/>
          </a:xfrm>
        </p:spPr>
        <p:txBody>
          <a:bodyPr>
            <a:normAutofit lnSpcReduction="10000"/>
          </a:bodyPr>
          <a:lstStyle/>
          <a:p>
            <a:pPr>
              <a:spcAft>
                <a:spcPts val="1400"/>
              </a:spcAft>
            </a:pPr>
            <a:r>
              <a:rPr lang="en-US" dirty="0"/>
              <a:t>From ourselves</a:t>
            </a:r>
            <a:r>
              <a:rPr lang="mr-IN" dirty="0"/>
              <a:t>…</a:t>
            </a:r>
            <a:endParaRPr lang="en-US" dirty="0"/>
          </a:p>
          <a:p>
            <a:pPr lvl="1">
              <a:spcAft>
                <a:spcPts val="400"/>
              </a:spcAft>
            </a:pPr>
            <a:r>
              <a:rPr lang="en-US" dirty="0"/>
              <a:t>We perceive unchangeable truths</a:t>
            </a:r>
            <a:r>
              <a:rPr lang="mr-IN" dirty="0"/>
              <a:t>…</a:t>
            </a:r>
            <a:r>
              <a:rPr lang="en-US" dirty="0"/>
              <a:t>(2+2=4; injustice is always wrong; nothing can be and not be at the same time, etc.)</a:t>
            </a:r>
          </a:p>
          <a:p>
            <a:pPr lvl="2"/>
            <a:r>
              <a:rPr lang="en-US" dirty="0"/>
              <a:t>But everything else in our experience changes, including ourselves.  There must be a Truth that doesn’t change</a:t>
            </a:r>
          </a:p>
          <a:p>
            <a:pPr lvl="1"/>
            <a:r>
              <a:rPr lang="en-US" dirty="0"/>
              <a:t>We perceive within ourselves a desire for ultimate happiness, but it cannot be found in this world</a:t>
            </a:r>
          </a:p>
          <a:p>
            <a:pPr lvl="2">
              <a:spcAft>
                <a:spcPts val="400"/>
              </a:spcAft>
            </a:pPr>
            <a:r>
              <a:rPr lang="en-US" dirty="0"/>
              <a:t>“If I find in myself a desire which no experience in this world can satisfy, the most probable explanation is that I was made for another world.”  CS Lewis</a:t>
            </a:r>
          </a:p>
          <a:p>
            <a:pPr lvl="2">
              <a:spcAft>
                <a:spcPts val="400"/>
              </a:spcAft>
            </a:pPr>
            <a:r>
              <a:rPr lang="en-US" dirty="0"/>
              <a:t>Ultimate truth, beauty and goodness (the “Transcendentals”)</a:t>
            </a:r>
          </a:p>
          <a:p>
            <a:pPr lvl="1">
              <a:spcAft>
                <a:spcPts val="400"/>
              </a:spcAft>
            </a:pPr>
            <a:r>
              <a:rPr lang="en-US" dirty="0"/>
              <a:t>From our existence</a:t>
            </a:r>
          </a:p>
          <a:p>
            <a:pPr lvl="2">
              <a:spcAft>
                <a:spcPts val="400"/>
              </a:spcAft>
            </a:pPr>
            <a:r>
              <a:rPr lang="en-US" dirty="0"/>
              <a:t>I exist, but I did not create myself.  Someone did!</a:t>
            </a:r>
          </a:p>
        </p:txBody>
      </p:sp>
    </p:spTree>
    <p:extLst>
      <p:ext uri="{BB962C8B-B14F-4D97-AF65-F5344CB8AC3E}">
        <p14:creationId xmlns:p14="http://schemas.microsoft.com/office/powerpoint/2010/main" val="28301268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sz="3200" dirty="0"/>
              <a:t>Knowledge of God by Revelation</a:t>
            </a:r>
          </a:p>
        </p:txBody>
      </p:sp>
      <p:sp>
        <p:nvSpPr>
          <p:cNvPr id="3" name="Content Placeholder 2"/>
          <p:cNvSpPr>
            <a:spLocks noGrp="1"/>
          </p:cNvSpPr>
          <p:nvPr>
            <p:ph idx="1"/>
          </p:nvPr>
        </p:nvSpPr>
        <p:spPr>
          <a:xfrm>
            <a:off x="571500" y="1143000"/>
            <a:ext cx="7353300" cy="5410200"/>
          </a:xfrm>
        </p:spPr>
        <p:txBody>
          <a:bodyPr>
            <a:normAutofit fontScale="92500" lnSpcReduction="20000"/>
          </a:bodyPr>
          <a:lstStyle/>
          <a:p>
            <a:r>
              <a:rPr lang="en-US" dirty="0"/>
              <a:t>God has revealed much more of Himself to us than we could possibly come to understand using reason alone, in particular His love and His plan for the salvation of mankind</a:t>
            </a:r>
          </a:p>
          <a:p>
            <a:r>
              <a:rPr lang="en-US" dirty="0"/>
              <a:t>We can think of three ‘steps’ to this revelation, which we will develop as the course unfolds:</a:t>
            </a:r>
          </a:p>
          <a:p>
            <a:r>
              <a:rPr lang="en-US" dirty="0"/>
              <a:t>First, God’s revelation to the people Israel</a:t>
            </a:r>
          </a:p>
          <a:p>
            <a:pPr lvl="1"/>
            <a:r>
              <a:rPr lang="en-US" dirty="0"/>
              <a:t>His choosing of this people and the formation of a covenant with them</a:t>
            </a:r>
          </a:p>
          <a:p>
            <a:pPr lvl="1"/>
            <a:r>
              <a:rPr lang="en-US" dirty="0"/>
              <a:t>Giving them his Commandments and laws</a:t>
            </a:r>
          </a:p>
          <a:p>
            <a:pPr lvl="1"/>
            <a:r>
              <a:rPr lang="en-US" dirty="0"/>
              <a:t>Sending them the prophets and the promise of a Savior</a:t>
            </a:r>
          </a:p>
          <a:p>
            <a:pPr lvl="1"/>
            <a:r>
              <a:rPr lang="en-US" dirty="0"/>
              <a:t>Inspiring His infallible Scriptures</a:t>
            </a:r>
          </a:p>
          <a:p>
            <a:pPr lvl="1"/>
            <a:r>
              <a:rPr lang="en-US" dirty="0"/>
              <a:t>By revealing His reason for doing it:  His sheer, gratuitous love (CCC 218)</a:t>
            </a:r>
          </a:p>
          <a:p>
            <a:endParaRPr lang="en-US" dirty="0"/>
          </a:p>
        </p:txBody>
      </p:sp>
    </p:spTree>
    <p:extLst>
      <p:ext uri="{BB962C8B-B14F-4D97-AF65-F5344CB8AC3E}">
        <p14:creationId xmlns:p14="http://schemas.microsoft.com/office/powerpoint/2010/main" val="3830984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715962"/>
          </a:xfrm>
        </p:spPr>
        <p:txBody>
          <a:bodyPr/>
          <a:lstStyle/>
          <a:p>
            <a:r>
              <a:rPr lang="en-US" sz="3600" dirty="0"/>
              <a:t>Knowledge of God by Revelation</a:t>
            </a:r>
          </a:p>
        </p:txBody>
      </p:sp>
      <p:sp>
        <p:nvSpPr>
          <p:cNvPr id="3" name="Content Placeholder 2"/>
          <p:cNvSpPr>
            <a:spLocks noGrp="1"/>
          </p:cNvSpPr>
          <p:nvPr>
            <p:ph idx="1"/>
          </p:nvPr>
        </p:nvSpPr>
        <p:spPr>
          <a:xfrm>
            <a:off x="571500" y="1219200"/>
            <a:ext cx="7353300" cy="5334000"/>
          </a:xfrm>
        </p:spPr>
        <p:txBody>
          <a:bodyPr/>
          <a:lstStyle/>
          <a:p>
            <a:pPr>
              <a:spcAft>
                <a:spcPts val="1400"/>
              </a:spcAft>
            </a:pPr>
            <a:r>
              <a:rPr lang="en-US" dirty="0"/>
              <a:t>Second, God revealed Himself by His Incarnation, His “taking flesh” in the person of Jesus Christ.</a:t>
            </a:r>
          </a:p>
          <a:p>
            <a:pPr lvl="1"/>
            <a:r>
              <a:rPr lang="en-US" dirty="0"/>
              <a:t>Jesus is the perfect and complete revelation of God, the “image of the invisible God.” (Col 1:15)</a:t>
            </a:r>
          </a:p>
          <a:p>
            <a:r>
              <a:rPr lang="en-US" dirty="0"/>
              <a:t>Third, in the gift of the Holy Spirit upon the Church, which is the mystical (invisible) Body of Christ, an ‘extension’ of the Incarnation</a:t>
            </a:r>
          </a:p>
        </p:txBody>
      </p:sp>
    </p:spTree>
    <p:extLst>
      <p:ext uri="{BB962C8B-B14F-4D97-AF65-F5344CB8AC3E}">
        <p14:creationId xmlns:p14="http://schemas.microsoft.com/office/powerpoint/2010/main" val="33831928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792162"/>
          </a:xfrm>
        </p:spPr>
        <p:txBody>
          <a:bodyPr/>
          <a:lstStyle/>
          <a:p>
            <a:r>
              <a:rPr lang="en-US" sz="4000" dirty="0"/>
              <a:t>What can we know about God?</a:t>
            </a:r>
          </a:p>
        </p:txBody>
      </p:sp>
      <p:sp>
        <p:nvSpPr>
          <p:cNvPr id="3" name="Content Placeholder 2"/>
          <p:cNvSpPr>
            <a:spLocks noGrp="1"/>
          </p:cNvSpPr>
          <p:nvPr>
            <p:ph idx="1"/>
          </p:nvPr>
        </p:nvSpPr>
        <p:spPr>
          <a:xfrm>
            <a:off x="571500" y="1295400"/>
            <a:ext cx="7353300" cy="5257800"/>
          </a:xfrm>
        </p:spPr>
        <p:txBody>
          <a:bodyPr>
            <a:normAutofit lnSpcReduction="10000"/>
          </a:bodyPr>
          <a:lstStyle/>
          <a:p>
            <a:pPr>
              <a:spcAft>
                <a:spcPts val="1400"/>
              </a:spcAft>
            </a:pPr>
            <a:r>
              <a:rPr lang="en-US" dirty="0"/>
              <a:t>From reason and revelation, we can know some things about God, but remember:</a:t>
            </a:r>
          </a:p>
          <a:p>
            <a:pPr lvl="1"/>
            <a:r>
              <a:rPr lang="en-US" dirty="0"/>
              <a:t>Whatever is known about God, even by the greatest of all theologians, prophets or Saints, is infinitely less than what God is.</a:t>
            </a:r>
          </a:p>
          <a:p>
            <a:pPr lvl="1"/>
            <a:r>
              <a:rPr lang="en-US" dirty="0"/>
              <a:t>God is always more</a:t>
            </a:r>
            <a:r>
              <a:rPr lang="mr-IN" dirty="0"/>
              <a:t>…</a:t>
            </a:r>
            <a:r>
              <a:rPr lang="en-US" dirty="0"/>
              <a:t>more than we can ever know or think or imagine</a:t>
            </a:r>
          </a:p>
          <a:p>
            <a:pPr lvl="2"/>
            <a:r>
              <a:rPr lang="en-US" dirty="0"/>
              <a:t>St. Anselm:  God is “that, than which nothing greater can be conceived.”</a:t>
            </a:r>
          </a:p>
          <a:p>
            <a:pPr lvl="2"/>
            <a:r>
              <a:rPr lang="en-US" dirty="0"/>
              <a:t>So too is the infinite peace, love, joy, happiness and contentment of the blessed in Heaven.  </a:t>
            </a:r>
          </a:p>
          <a:p>
            <a:pPr lvl="1"/>
            <a:r>
              <a:rPr lang="en-US" dirty="0"/>
              <a:t>God is ultimately a mystery...”This is true knowledge of God: to know that God is beyond knowing.” </a:t>
            </a:r>
            <a:r>
              <a:rPr lang="mr-IN" dirty="0"/>
              <a:t>–</a:t>
            </a:r>
            <a:r>
              <a:rPr lang="en-US" dirty="0"/>
              <a:t>St. Thomas Aquinas</a:t>
            </a:r>
          </a:p>
        </p:txBody>
      </p:sp>
    </p:spTree>
    <p:extLst>
      <p:ext uri="{BB962C8B-B14F-4D97-AF65-F5344CB8AC3E}">
        <p14:creationId xmlns:p14="http://schemas.microsoft.com/office/powerpoint/2010/main" val="21064483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Rite of </a:t>
            </a:r>
            <a:br>
              <a:rPr lang="en-US" sz="4000" dirty="0"/>
            </a:br>
            <a:r>
              <a:rPr lang="en-US" sz="4000" dirty="0"/>
              <a:t>Christian Initiation of Adults</a:t>
            </a:r>
            <a:br>
              <a:rPr lang="en-US" sz="4000" dirty="0"/>
            </a:br>
            <a:r>
              <a:rPr lang="en-US" sz="4000" dirty="0"/>
              <a:t>RCIA</a:t>
            </a:r>
          </a:p>
        </p:txBody>
      </p:sp>
      <p:sp>
        <p:nvSpPr>
          <p:cNvPr id="3" name="Content Placeholder 2"/>
          <p:cNvSpPr>
            <a:spLocks noGrp="1"/>
          </p:cNvSpPr>
          <p:nvPr>
            <p:ph idx="1"/>
          </p:nvPr>
        </p:nvSpPr>
        <p:spPr/>
        <p:txBody>
          <a:bodyPr/>
          <a:lstStyle/>
          <a:p>
            <a:r>
              <a:rPr lang="en-US" dirty="0"/>
              <a:t>Welcome!!</a:t>
            </a:r>
          </a:p>
          <a:p>
            <a:r>
              <a:rPr lang="en-US" dirty="0"/>
              <a:t>History of the Catechumenate</a:t>
            </a:r>
          </a:p>
          <a:p>
            <a:r>
              <a:rPr lang="en-US" dirty="0"/>
              <a:t>Adult Faith Formation</a:t>
            </a:r>
          </a:p>
          <a:p>
            <a:r>
              <a:rPr lang="en-US" dirty="0"/>
              <a:t>Syllabus and Important Dates</a:t>
            </a:r>
          </a:p>
        </p:txBody>
      </p:sp>
    </p:spTree>
    <p:extLst>
      <p:ext uri="{BB962C8B-B14F-4D97-AF65-F5344CB8AC3E}">
        <p14:creationId xmlns:p14="http://schemas.microsoft.com/office/powerpoint/2010/main" val="39372426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639762"/>
          </a:xfrm>
        </p:spPr>
        <p:txBody>
          <a:bodyPr/>
          <a:lstStyle/>
          <a:p>
            <a:r>
              <a:rPr lang="en-US" sz="3200" b="1" dirty="0"/>
              <a:t>Mystery – What does it mean?</a:t>
            </a:r>
            <a:endParaRPr lang="en-US" sz="3200" dirty="0"/>
          </a:p>
        </p:txBody>
      </p:sp>
      <p:sp>
        <p:nvSpPr>
          <p:cNvPr id="3" name="Content Placeholder 2"/>
          <p:cNvSpPr>
            <a:spLocks noGrp="1"/>
          </p:cNvSpPr>
          <p:nvPr>
            <p:ph idx="1"/>
          </p:nvPr>
        </p:nvSpPr>
        <p:spPr>
          <a:xfrm>
            <a:off x="571500" y="990600"/>
            <a:ext cx="7353300" cy="5562600"/>
          </a:xfrm>
        </p:spPr>
        <p:txBody>
          <a:bodyPr>
            <a:normAutofit fontScale="85000" lnSpcReduction="10000"/>
          </a:bodyPr>
          <a:lstStyle/>
          <a:p>
            <a:pPr>
              <a:lnSpc>
                <a:spcPct val="110000"/>
              </a:lnSpc>
            </a:pPr>
            <a:r>
              <a:rPr lang="en-US" dirty="0">
                <a:solidFill>
                  <a:srgbClr val="000000"/>
                </a:solidFill>
              </a:rPr>
              <a:t>Not in the sense of Sherlock Holmes or Agatha Christie</a:t>
            </a:r>
          </a:p>
          <a:p>
            <a:pPr>
              <a:lnSpc>
                <a:spcPct val="110000"/>
              </a:lnSpc>
            </a:pPr>
            <a:r>
              <a:rPr lang="en-US" dirty="0">
                <a:solidFill>
                  <a:srgbClr val="000000"/>
                </a:solidFill>
              </a:rPr>
              <a:t>In theology, God (among many other things we profess to believe) is said to be a </a:t>
            </a:r>
            <a:r>
              <a:rPr lang="en-US" i="1" dirty="0">
                <a:solidFill>
                  <a:srgbClr val="000000"/>
                </a:solidFill>
              </a:rPr>
              <a:t>mystery</a:t>
            </a:r>
            <a:r>
              <a:rPr lang="en-US" dirty="0">
                <a:solidFill>
                  <a:srgbClr val="000000"/>
                </a:solidFill>
              </a:rPr>
              <a:t>. </a:t>
            </a:r>
          </a:p>
          <a:p>
            <a:pPr>
              <a:lnSpc>
                <a:spcPct val="110000"/>
              </a:lnSpc>
            </a:pPr>
            <a:r>
              <a:rPr lang="en-US" dirty="0">
                <a:solidFill>
                  <a:srgbClr val="000000"/>
                </a:solidFill>
              </a:rPr>
              <a:t>A mystery is a truth that we are capable of discovering only from Divine Revelation (that is, we would not know it all all unless God revealed it to us) but, even when revealed, a mystery remains largely hidden and beyond our complete understanding</a:t>
            </a:r>
          </a:p>
          <a:p>
            <a:pPr>
              <a:lnSpc>
                <a:spcPct val="110000"/>
              </a:lnSpc>
            </a:pPr>
            <a:r>
              <a:rPr lang="en-US" dirty="0">
                <a:solidFill>
                  <a:srgbClr val="000000"/>
                </a:solidFill>
              </a:rPr>
              <a:t>In other words, a mystery does not contradict reason, but goes beyond it. Thus, even though the mystery of God may be rational and coherent, it cannot fully be grasped by our understanding; part of it will always remain mysterious.</a:t>
            </a:r>
          </a:p>
          <a:p>
            <a:pPr>
              <a:lnSpc>
                <a:spcPct val="110000"/>
              </a:lnSpc>
            </a:pPr>
            <a:r>
              <a:rPr lang="en-US" dirty="0">
                <a:solidFill>
                  <a:srgbClr val="000000"/>
                </a:solidFill>
              </a:rPr>
              <a:t>We always speak with great humility when we speak of God.</a:t>
            </a:r>
          </a:p>
          <a:p>
            <a:pPr>
              <a:lnSpc>
                <a:spcPct val="110000"/>
              </a:lnSpc>
            </a:pPr>
            <a:endParaRPr lang="en-US" dirty="0">
              <a:solidFill>
                <a:srgbClr val="000000"/>
              </a:solidFill>
            </a:endParaRPr>
          </a:p>
        </p:txBody>
      </p:sp>
    </p:spTree>
    <p:extLst>
      <p:ext uri="{BB962C8B-B14F-4D97-AF65-F5344CB8AC3E}">
        <p14:creationId xmlns:p14="http://schemas.microsoft.com/office/powerpoint/2010/main" val="18559940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944562"/>
          </a:xfrm>
        </p:spPr>
        <p:txBody>
          <a:bodyPr/>
          <a:lstStyle/>
          <a:p>
            <a:r>
              <a:rPr lang="en-US" b="1" dirty="0"/>
              <a:t>The Nature of God</a:t>
            </a:r>
            <a:endParaRPr lang="en-US" dirty="0"/>
          </a:p>
        </p:txBody>
      </p:sp>
      <p:sp>
        <p:nvSpPr>
          <p:cNvPr id="3" name="Content Placeholder 2"/>
          <p:cNvSpPr>
            <a:spLocks noGrp="1"/>
          </p:cNvSpPr>
          <p:nvPr>
            <p:ph idx="1"/>
          </p:nvPr>
        </p:nvSpPr>
        <p:spPr>
          <a:xfrm>
            <a:off x="571500" y="1219200"/>
            <a:ext cx="7353300" cy="5334000"/>
          </a:xfrm>
        </p:spPr>
        <p:txBody>
          <a:bodyPr>
            <a:noAutofit/>
          </a:bodyPr>
          <a:lstStyle/>
          <a:p>
            <a:pPr hangingPunct="0">
              <a:lnSpc>
                <a:spcPct val="120000"/>
              </a:lnSpc>
            </a:pPr>
            <a:r>
              <a:rPr lang="en-US" sz="2200" b="1" u="sng" dirty="0"/>
              <a:t>Simplicity/Unity</a:t>
            </a:r>
            <a:r>
              <a:rPr lang="en-US" sz="2200" dirty="0"/>
              <a:t>: God is not made up of any composite parts; His nature is utterly and</a:t>
            </a:r>
            <a:r>
              <a:rPr lang="en-US" sz="2200" b="1" dirty="0"/>
              <a:t> </a:t>
            </a:r>
            <a:r>
              <a:rPr lang="en-US" sz="2200" dirty="0"/>
              <a:t>completely simple.  God is One.</a:t>
            </a:r>
          </a:p>
          <a:p>
            <a:pPr hangingPunct="0">
              <a:lnSpc>
                <a:spcPct val="120000"/>
              </a:lnSpc>
            </a:pPr>
            <a:r>
              <a:rPr lang="en-US" sz="2200" b="1" u="sng" dirty="0"/>
              <a:t>Goodness</a:t>
            </a:r>
            <a:r>
              <a:rPr lang="en-US" sz="2200" dirty="0"/>
              <a:t>: God is pre-eminently good – He is goodness itself and is Himself the source of all goodness.  All other things are good only insofar as they partake in His goodness.</a:t>
            </a:r>
          </a:p>
          <a:p>
            <a:pPr hangingPunct="0">
              <a:lnSpc>
                <a:spcPct val="120000"/>
              </a:lnSpc>
            </a:pPr>
            <a:r>
              <a:rPr lang="en-US" sz="2200" b="1" u="sng" dirty="0"/>
              <a:t>Perfection</a:t>
            </a:r>
            <a:r>
              <a:rPr lang="en-US" sz="2200" dirty="0"/>
              <a:t>: God Himself is the perfection of all virtue and every desirable attribute and is</a:t>
            </a:r>
            <a:r>
              <a:rPr lang="en-US" sz="2200" b="1" dirty="0"/>
              <a:t> </a:t>
            </a:r>
            <a:r>
              <a:rPr lang="en-US" sz="2200" dirty="0"/>
              <a:t>at the same time the source of perfection in creatures as well. A creature is perfect to the degree that it is like God. There is no imperfection in God.</a:t>
            </a:r>
          </a:p>
        </p:txBody>
      </p:sp>
    </p:spTree>
    <p:extLst>
      <p:ext uri="{BB962C8B-B14F-4D97-AF65-F5344CB8AC3E}">
        <p14:creationId xmlns:p14="http://schemas.microsoft.com/office/powerpoint/2010/main" val="40863198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b="1" dirty="0"/>
              <a:t>The Nature of God</a:t>
            </a:r>
            <a:endParaRPr lang="en-US" dirty="0"/>
          </a:p>
        </p:txBody>
      </p:sp>
      <p:sp>
        <p:nvSpPr>
          <p:cNvPr id="3" name="Content Placeholder 2"/>
          <p:cNvSpPr>
            <a:spLocks noGrp="1"/>
          </p:cNvSpPr>
          <p:nvPr>
            <p:ph idx="1"/>
          </p:nvPr>
        </p:nvSpPr>
        <p:spPr>
          <a:xfrm>
            <a:off x="571500" y="1219200"/>
            <a:ext cx="7353300" cy="5334000"/>
          </a:xfrm>
        </p:spPr>
        <p:txBody>
          <a:bodyPr>
            <a:normAutofit fontScale="92500" lnSpcReduction="10000"/>
          </a:bodyPr>
          <a:lstStyle/>
          <a:p>
            <a:pPr hangingPunct="0">
              <a:lnSpc>
                <a:spcPct val="120000"/>
              </a:lnSpc>
            </a:pPr>
            <a:r>
              <a:rPr lang="en-US" b="1" u="sng" dirty="0"/>
              <a:t>Infinite</a:t>
            </a:r>
            <a:r>
              <a:rPr lang="en-US" dirty="0"/>
              <a:t>: God is not bound by anything, neither in His ability to act (omnipotence), nor</a:t>
            </a:r>
            <a:r>
              <a:rPr lang="en-US" b="1" dirty="0"/>
              <a:t> </a:t>
            </a:r>
            <a:r>
              <a:rPr lang="en-US" dirty="0"/>
              <a:t>His ability to be present at each and every place and time in His creation (omnipresence) nor His ability to have perfect knowledge of all things (omniscience). </a:t>
            </a:r>
          </a:p>
          <a:p>
            <a:pPr hangingPunct="0">
              <a:lnSpc>
                <a:spcPct val="120000"/>
              </a:lnSpc>
              <a:spcAft>
                <a:spcPts val="800"/>
              </a:spcAft>
            </a:pPr>
            <a:r>
              <a:rPr lang="en-US" b="1" u="sng" dirty="0"/>
              <a:t>Immutability</a:t>
            </a:r>
            <a:r>
              <a:rPr lang="en-US" dirty="0"/>
              <a:t>: Because God is perfect and is utterly simple, He needs no movement or</a:t>
            </a:r>
            <a:r>
              <a:rPr lang="en-US" b="1" dirty="0"/>
              <a:t> </a:t>
            </a:r>
            <a:r>
              <a:rPr lang="en-US" dirty="0"/>
              <a:t>change to improve His happiness or obtain anything He lacks. Therefore His essence is changeless and immutable. </a:t>
            </a:r>
          </a:p>
          <a:p>
            <a:pPr lvl="1" hangingPunct="0">
              <a:lnSpc>
                <a:spcPct val="120000"/>
              </a:lnSpc>
            </a:pPr>
            <a:r>
              <a:rPr lang="en-US" dirty="0"/>
              <a:t>Note this does not mean that God cannot feel or experience emotion, but it does mean that He is not moved or changed in His nature or affected by anything external to Himself.</a:t>
            </a:r>
          </a:p>
        </p:txBody>
      </p:sp>
    </p:spTree>
    <p:extLst>
      <p:ext uri="{BB962C8B-B14F-4D97-AF65-F5344CB8AC3E}">
        <p14:creationId xmlns:p14="http://schemas.microsoft.com/office/powerpoint/2010/main" val="17111597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792162"/>
          </a:xfrm>
        </p:spPr>
        <p:txBody>
          <a:bodyPr/>
          <a:lstStyle/>
          <a:p>
            <a:r>
              <a:rPr lang="en-US" b="1" dirty="0"/>
              <a:t>The Nature of God</a:t>
            </a:r>
            <a:endParaRPr lang="en-US" dirty="0"/>
          </a:p>
        </p:txBody>
      </p:sp>
      <p:sp>
        <p:nvSpPr>
          <p:cNvPr id="3" name="Content Placeholder 2"/>
          <p:cNvSpPr>
            <a:spLocks noGrp="1"/>
          </p:cNvSpPr>
          <p:nvPr>
            <p:ph idx="1"/>
          </p:nvPr>
        </p:nvSpPr>
        <p:spPr>
          <a:xfrm>
            <a:off x="571500" y="1219200"/>
            <a:ext cx="7353300" cy="5334000"/>
          </a:xfrm>
        </p:spPr>
        <p:txBody>
          <a:bodyPr>
            <a:normAutofit fontScale="92500" lnSpcReduction="20000"/>
          </a:bodyPr>
          <a:lstStyle/>
          <a:p>
            <a:pPr>
              <a:lnSpc>
                <a:spcPct val="120000"/>
              </a:lnSpc>
              <a:spcAft>
                <a:spcPts val="800"/>
              </a:spcAft>
            </a:pPr>
            <a:r>
              <a:rPr lang="en-US" b="1" u="sng" dirty="0">
                <a:solidFill>
                  <a:srgbClr val="000000"/>
                </a:solidFill>
              </a:rPr>
              <a:t>Eternal</a:t>
            </a:r>
            <a:r>
              <a:rPr lang="en-US" dirty="0">
                <a:solidFill>
                  <a:srgbClr val="000000"/>
                </a:solidFill>
              </a:rPr>
              <a:t>: God has no beginning and no end. He is not bound by time, which is related to</a:t>
            </a:r>
            <a:r>
              <a:rPr lang="en-US" b="1" dirty="0">
                <a:solidFill>
                  <a:srgbClr val="000000"/>
                </a:solidFill>
              </a:rPr>
              <a:t> </a:t>
            </a:r>
            <a:r>
              <a:rPr lang="en-US" dirty="0">
                <a:solidFill>
                  <a:srgbClr val="000000"/>
                </a:solidFill>
              </a:rPr>
              <a:t>His infinitude. God Himself is the source of time; God has always existed and will always exist.</a:t>
            </a:r>
          </a:p>
          <a:p>
            <a:pPr lvl="1">
              <a:lnSpc>
                <a:spcPct val="120000"/>
              </a:lnSpc>
            </a:pPr>
            <a:r>
              <a:rPr lang="en-US" dirty="0">
                <a:solidFill>
                  <a:srgbClr val="000000"/>
                </a:solidFill>
              </a:rPr>
              <a:t>“I am the one who was, who is and who is to come, the Almighty.” (Rev 1:8)</a:t>
            </a:r>
          </a:p>
          <a:p>
            <a:pPr>
              <a:lnSpc>
                <a:spcPct val="120000"/>
              </a:lnSpc>
              <a:spcAft>
                <a:spcPts val="800"/>
              </a:spcAft>
            </a:pPr>
            <a:r>
              <a:rPr lang="en-US" b="1" u="sng" dirty="0">
                <a:solidFill>
                  <a:srgbClr val="000000"/>
                </a:solidFill>
              </a:rPr>
              <a:t>Existence</a:t>
            </a:r>
            <a:r>
              <a:rPr lang="en-US" dirty="0">
                <a:solidFill>
                  <a:srgbClr val="000000"/>
                </a:solidFill>
              </a:rPr>
              <a:t>: Finally, God’s nature is identified with the act of existence itself. </a:t>
            </a:r>
          </a:p>
          <a:p>
            <a:pPr lvl="1">
              <a:lnSpc>
                <a:spcPct val="120000"/>
              </a:lnSpc>
            </a:pPr>
            <a:r>
              <a:rPr lang="en-US" dirty="0">
                <a:solidFill>
                  <a:srgbClr val="000000"/>
                </a:solidFill>
              </a:rPr>
              <a:t>In God, said St. Thomas, the very act of existing </a:t>
            </a:r>
            <a:r>
              <a:rPr lang="en-US" i="1" dirty="0">
                <a:solidFill>
                  <a:srgbClr val="000000"/>
                </a:solidFill>
              </a:rPr>
              <a:t>is</a:t>
            </a:r>
            <a:r>
              <a:rPr lang="en-US" dirty="0">
                <a:solidFill>
                  <a:srgbClr val="000000"/>
                </a:solidFill>
              </a:rPr>
              <a:t> His essence; God is a being whose very nature is to exist. This gives a rich, philosophical meaning to God’s reference of Himself as “I am who am” (Ex 3:14) </a:t>
            </a:r>
          </a:p>
          <a:p>
            <a:pPr lvl="1">
              <a:lnSpc>
                <a:spcPct val="120000"/>
              </a:lnSpc>
            </a:pPr>
            <a:r>
              <a:rPr lang="en-US" dirty="0">
                <a:solidFill>
                  <a:srgbClr val="000000"/>
                </a:solidFill>
              </a:rPr>
              <a:t>God is not simply one being among others – He is Being itself, the ground of all being, the one Source of all that is, the Creator.</a:t>
            </a:r>
          </a:p>
        </p:txBody>
      </p:sp>
    </p:spTree>
    <p:extLst>
      <p:ext uri="{BB962C8B-B14F-4D97-AF65-F5344CB8AC3E}">
        <p14:creationId xmlns:p14="http://schemas.microsoft.com/office/powerpoint/2010/main" val="5040685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Nature of God</a:t>
            </a:r>
            <a:endParaRPr lang="en-US" dirty="0"/>
          </a:p>
        </p:txBody>
      </p:sp>
      <p:sp>
        <p:nvSpPr>
          <p:cNvPr id="3" name="Content Placeholder 2"/>
          <p:cNvSpPr>
            <a:spLocks noGrp="1"/>
          </p:cNvSpPr>
          <p:nvPr>
            <p:ph idx="1"/>
          </p:nvPr>
        </p:nvSpPr>
        <p:spPr>
          <a:xfrm>
            <a:off x="571500" y="1417638"/>
            <a:ext cx="7353300" cy="5135562"/>
          </a:xfrm>
        </p:spPr>
        <p:txBody>
          <a:bodyPr>
            <a:normAutofit fontScale="92500" lnSpcReduction="10000"/>
          </a:bodyPr>
          <a:lstStyle/>
          <a:p>
            <a:r>
              <a:rPr lang="en-US" dirty="0"/>
              <a:t>In summary:</a:t>
            </a:r>
          </a:p>
          <a:p>
            <a:pPr lvl="1"/>
            <a:r>
              <a:rPr lang="en-US" dirty="0"/>
              <a:t>God is not a sum of various parts or Persons</a:t>
            </a:r>
          </a:p>
          <a:p>
            <a:pPr lvl="1"/>
            <a:r>
              <a:rPr lang="en-US" dirty="0"/>
              <a:t>God is Goodness itself</a:t>
            </a:r>
          </a:p>
          <a:p>
            <a:pPr lvl="1"/>
            <a:r>
              <a:rPr lang="en-US" dirty="0"/>
              <a:t>God is perfection itself</a:t>
            </a:r>
          </a:p>
          <a:p>
            <a:pPr lvl="1"/>
            <a:r>
              <a:rPr lang="en-US" dirty="0"/>
              <a:t>God is the ground of all being and reality</a:t>
            </a:r>
          </a:p>
          <a:p>
            <a:pPr lvl="1"/>
            <a:r>
              <a:rPr lang="en-US" dirty="0"/>
              <a:t>God is the Creator of everything that ever was, is or will be</a:t>
            </a:r>
          </a:p>
          <a:p>
            <a:pPr lvl="1"/>
            <a:r>
              <a:rPr lang="en-US" dirty="0"/>
              <a:t>God is omniscient, omnipresent and omnipotent</a:t>
            </a:r>
          </a:p>
          <a:p>
            <a:pPr lvl="1"/>
            <a:r>
              <a:rPr lang="en-US" dirty="0"/>
              <a:t>God utterly transcends creation, yet is immanently present to it</a:t>
            </a:r>
          </a:p>
          <a:p>
            <a:pPr lvl="1"/>
            <a:r>
              <a:rPr lang="en-US" dirty="0"/>
              <a:t>God is immutable and timeless</a:t>
            </a:r>
          </a:p>
          <a:p>
            <a:pPr lvl="1"/>
            <a:r>
              <a:rPr lang="en-US" dirty="0"/>
              <a:t>God “is”</a:t>
            </a:r>
          </a:p>
          <a:p>
            <a:pPr lvl="1"/>
            <a:endParaRPr lang="en-US" dirty="0"/>
          </a:p>
        </p:txBody>
      </p:sp>
    </p:spTree>
    <p:extLst>
      <p:ext uri="{BB962C8B-B14F-4D97-AF65-F5344CB8AC3E}">
        <p14:creationId xmlns:p14="http://schemas.microsoft.com/office/powerpoint/2010/main" val="41317417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Humility before the Mystery of God</a:t>
            </a:r>
          </a:p>
        </p:txBody>
      </p:sp>
      <p:sp>
        <p:nvSpPr>
          <p:cNvPr id="3" name="Content Placeholder 2"/>
          <p:cNvSpPr>
            <a:spLocks noGrp="1"/>
          </p:cNvSpPr>
          <p:nvPr>
            <p:ph idx="1"/>
          </p:nvPr>
        </p:nvSpPr>
        <p:spPr/>
        <p:txBody>
          <a:bodyPr>
            <a:normAutofit lnSpcReduction="10000"/>
          </a:bodyPr>
          <a:lstStyle/>
          <a:p>
            <a:pPr>
              <a:spcAft>
                <a:spcPts val="800"/>
              </a:spcAft>
            </a:pPr>
            <a:r>
              <a:rPr lang="en-US" dirty="0"/>
              <a:t>With all of this, our only response is to bow in humility before the grandeur and splendorous mystery of God</a:t>
            </a:r>
          </a:p>
          <a:p>
            <a:pPr lvl="1"/>
            <a:r>
              <a:rPr lang="en-US" dirty="0"/>
              <a:t>“Silence, all people, in the presence of the Lord.”  (</a:t>
            </a:r>
            <a:r>
              <a:rPr lang="en-US" dirty="0" err="1"/>
              <a:t>Zech</a:t>
            </a:r>
            <a:r>
              <a:rPr lang="en-US" dirty="0"/>
              <a:t> 2:17)</a:t>
            </a:r>
          </a:p>
          <a:p>
            <a:r>
              <a:rPr lang="en-US" dirty="0"/>
              <a:t>Yet </a:t>
            </a:r>
            <a:r>
              <a:rPr lang="mr-IN" dirty="0"/>
              <a:t>–</a:t>
            </a:r>
            <a:r>
              <a:rPr lang="en-US" dirty="0"/>
              <a:t> amazingly </a:t>
            </a:r>
            <a:r>
              <a:rPr lang="mr-IN" dirty="0"/>
              <a:t>–</a:t>
            </a:r>
            <a:r>
              <a:rPr lang="en-US" dirty="0"/>
              <a:t> as puny and insignificant as we are before the majesty of God, He was pleased to reveal Himself to us and to call us to Himself</a:t>
            </a:r>
          </a:p>
          <a:p>
            <a:pPr>
              <a:spcAft>
                <a:spcPts val="800"/>
              </a:spcAft>
            </a:pPr>
            <a:r>
              <a:rPr lang="en-US" dirty="0"/>
              <a:t>We can comprehend so little of God, yet we can reach out to Him and grasp Him in love.</a:t>
            </a:r>
          </a:p>
          <a:p>
            <a:pPr lvl="1"/>
            <a:r>
              <a:rPr lang="en-US" dirty="0"/>
              <a:t>“God is love” (1 </a:t>
            </a:r>
            <a:r>
              <a:rPr lang="en-US" dirty="0" err="1"/>
              <a:t>Jn</a:t>
            </a:r>
            <a:r>
              <a:rPr lang="en-US" dirty="0"/>
              <a:t> 4:8) and when we strive to love God, we can truly say that we know Him</a:t>
            </a:r>
          </a:p>
          <a:p>
            <a:pPr lvl="1"/>
            <a:endParaRPr lang="en-US" dirty="0"/>
          </a:p>
        </p:txBody>
      </p:sp>
    </p:spTree>
    <p:extLst>
      <p:ext uri="{BB962C8B-B14F-4D97-AF65-F5344CB8AC3E}">
        <p14:creationId xmlns:p14="http://schemas.microsoft.com/office/powerpoint/2010/main" val="6898131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this is important because</a:t>
            </a:r>
            <a:r>
              <a:rPr lang="is-IS" dirty="0"/>
              <a:t>…</a:t>
            </a:r>
            <a:endParaRPr lang="en-US" dirty="0"/>
          </a:p>
        </p:txBody>
      </p:sp>
      <p:sp>
        <p:nvSpPr>
          <p:cNvPr id="3" name="Content Placeholder 2"/>
          <p:cNvSpPr>
            <a:spLocks noGrp="1"/>
          </p:cNvSpPr>
          <p:nvPr>
            <p:ph idx="1"/>
          </p:nvPr>
        </p:nvSpPr>
        <p:spPr/>
        <p:txBody>
          <a:bodyPr/>
          <a:lstStyle/>
          <a:p>
            <a:r>
              <a:rPr lang="en-US" dirty="0"/>
              <a:t>First, it is the nature of God, our Creator, who wishes us to know him</a:t>
            </a:r>
          </a:p>
          <a:p>
            <a:pPr>
              <a:spcAft>
                <a:spcPts val="800"/>
              </a:spcAft>
            </a:pPr>
            <a:r>
              <a:rPr lang="en-US" dirty="0"/>
              <a:t>Second, because we are called to share in his very life for all eternity</a:t>
            </a:r>
          </a:p>
          <a:p>
            <a:pPr lvl="1">
              <a:spcAft>
                <a:spcPts val="400"/>
              </a:spcAft>
            </a:pPr>
            <a:r>
              <a:rPr lang="en-US" dirty="0"/>
              <a:t>This is our purpose and our hope</a:t>
            </a:r>
          </a:p>
          <a:p>
            <a:pPr lvl="1">
              <a:spcAft>
                <a:spcPts val="400"/>
              </a:spcAft>
            </a:pPr>
            <a:r>
              <a:rPr lang="en-US" dirty="0"/>
              <a:t>This is the reason behind creation, redemption and every single thing God has done in history</a:t>
            </a:r>
          </a:p>
          <a:p>
            <a:r>
              <a:rPr lang="en-US" dirty="0"/>
              <a:t>Third, because the Son of God, the second Person of the Blessed Trinity, became one of us</a:t>
            </a:r>
            <a:r>
              <a:rPr lang="is-IS" dirty="0"/>
              <a:t>…</a:t>
            </a:r>
            <a:endParaRPr lang="en-US" dirty="0"/>
          </a:p>
        </p:txBody>
      </p:sp>
    </p:spTree>
    <p:extLst>
      <p:ext uri="{BB962C8B-B14F-4D97-AF65-F5344CB8AC3E}">
        <p14:creationId xmlns:p14="http://schemas.microsoft.com/office/powerpoint/2010/main" val="19724918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week</a:t>
            </a:r>
            <a:r>
              <a:rPr lang="is-IS" dirty="0"/>
              <a:t>…	</a:t>
            </a:r>
            <a:endParaRPr lang="en-US" dirty="0"/>
          </a:p>
        </p:txBody>
      </p:sp>
      <p:sp>
        <p:nvSpPr>
          <p:cNvPr id="3" name="Content Placeholder 2"/>
          <p:cNvSpPr>
            <a:spLocks noGrp="1"/>
          </p:cNvSpPr>
          <p:nvPr>
            <p:ph idx="1"/>
          </p:nvPr>
        </p:nvSpPr>
        <p:spPr>
          <a:xfrm>
            <a:off x="571500" y="1295400"/>
            <a:ext cx="7353300" cy="5257800"/>
          </a:xfrm>
        </p:spPr>
        <p:txBody>
          <a:bodyPr>
            <a:normAutofit fontScale="92500" lnSpcReduction="10000"/>
          </a:bodyPr>
          <a:lstStyle/>
          <a:p>
            <a:pPr>
              <a:spcAft>
                <a:spcPts val="800"/>
              </a:spcAft>
            </a:pPr>
            <a:r>
              <a:rPr lang="en-US" dirty="0"/>
              <a:t>More on Divine Revelation</a:t>
            </a:r>
          </a:p>
          <a:p>
            <a:pPr lvl="1"/>
            <a:r>
              <a:rPr lang="en-US" dirty="0"/>
              <a:t>The Trinitarian nature of God</a:t>
            </a:r>
          </a:p>
          <a:p>
            <a:r>
              <a:rPr lang="en-US" dirty="0"/>
              <a:t>Creation</a:t>
            </a:r>
          </a:p>
          <a:p>
            <a:pPr marL="0" indent="0">
              <a:buNone/>
            </a:pPr>
            <a:endParaRPr lang="en-US" dirty="0"/>
          </a:p>
          <a:p>
            <a:pPr>
              <a:spcAft>
                <a:spcPts val="800"/>
              </a:spcAft>
            </a:pPr>
            <a:r>
              <a:rPr lang="en-US" dirty="0"/>
              <a:t>RCIA people</a:t>
            </a:r>
          </a:p>
          <a:p>
            <a:pPr lvl="1"/>
            <a:r>
              <a:rPr lang="en-US" dirty="0"/>
              <a:t>Give me your registration forms if you haven’t already.  I’ll be in touch about setting up a meeting</a:t>
            </a:r>
          </a:p>
          <a:p>
            <a:pPr>
              <a:spcAft>
                <a:spcPts val="800"/>
              </a:spcAft>
            </a:pPr>
            <a:r>
              <a:rPr lang="en-US" dirty="0"/>
              <a:t>Don’t forget…</a:t>
            </a:r>
          </a:p>
          <a:p>
            <a:pPr lvl="1"/>
            <a:r>
              <a:rPr lang="en-US" dirty="0"/>
              <a:t>Adult Bible Study starts this Wednesday at 7:00 p.m.</a:t>
            </a:r>
          </a:p>
          <a:p>
            <a:pPr marL="0" indent="0">
              <a:buNone/>
            </a:pPr>
            <a:endParaRPr lang="en-US" dirty="0"/>
          </a:p>
          <a:p>
            <a:pPr marL="0" indent="0">
              <a:buNone/>
            </a:pPr>
            <a:r>
              <a:rPr lang="en-US" dirty="0"/>
              <a:t>Sources:  </a:t>
            </a:r>
            <a:r>
              <a:rPr lang="en-US" i="1" dirty="0"/>
              <a:t>Catechism of the Catholic Church</a:t>
            </a:r>
            <a:r>
              <a:rPr lang="en-US" dirty="0"/>
              <a:t>, </a:t>
            </a:r>
            <a:r>
              <a:rPr lang="en-US" i="1" dirty="0"/>
              <a:t>Catholic Christianity</a:t>
            </a:r>
            <a:r>
              <a:rPr lang="en-US" dirty="0"/>
              <a:t> by Peter J. </a:t>
            </a:r>
            <a:r>
              <a:rPr lang="en-US" dirty="0" err="1"/>
              <a:t>Kreeft</a:t>
            </a:r>
            <a:r>
              <a:rPr lang="en-US" dirty="0"/>
              <a:t>, </a:t>
            </a:r>
            <a:r>
              <a:rPr lang="en-US" dirty="0" err="1"/>
              <a:t>Unansanctamcatolicam.com</a:t>
            </a:r>
            <a:endParaRPr lang="en-US" dirty="0"/>
          </a:p>
        </p:txBody>
      </p:sp>
    </p:spTree>
    <p:extLst>
      <p:ext uri="{BB962C8B-B14F-4D97-AF65-F5344CB8AC3E}">
        <p14:creationId xmlns:p14="http://schemas.microsoft.com/office/powerpoint/2010/main" val="2794359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366FF">
            <a:alpha val="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756-611D-F74A-8B44-E00945E0F7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5B50157-C20C-DE4E-B643-A7F0DB3BD12B}"/>
              </a:ext>
            </a:extLst>
          </p:cNvPr>
          <p:cNvSpPr>
            <a:spLocks noGrp="1"/>
          </p:cNvSpPr>
          <p:nvPr>
            <p:ph idx="1"/>
          </p:nvPr>
        </p:nvSpPr>
        <p:spPr/>
        <p:txBody>
          <a:bodyPr/>
          <a:lstStyle/>
          <a:p>
            <a:pPr marL="0" indent="0">
              <a:buNone/>
            </a:pPr>
            <a:r>
              <a:rPr lang="en-US" dirty="0"/>
              <a:t>Glory be to the Father, and to the Son, and to the Holy Spirit</a:t>
            </a:r>
          </a:p>
          <a:p>
            <a:pPr marL="0" indent="0">
              <a:buNone/>
            </a:pPr>
            <a:r>
              <a:rPr lang="en-US" dirty="0"/>
              <a:t>R./	As it was in the beginning, is now, and ever shall 	be, world without end.  Amen.</a:t>
            </a:r>
          </a:p>
        </p:txBody>
      </p:sp>
    </p:spTree>
    <p:extLst>
      <p:ext uri="{BB962C8B-B14F-4D97-AF65-F5344CB8AC3E}">
        <p14:creationId xmlns:p14="http://schemas.microsoft.com/office/powerpoint/2010/main" val="28526321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faith</a:t>
            </a:r>
          </a:p>
        </p:txBody>
      </p:sp>
      <p:sp>
        <p:nvSpPr>
          <p:cNvPr id="3" name="Content Placeholder 2"/>
          <p:cNvSpPr>
            <a:spLocks noGrp="1"/>
          </p:cNvSpPr>
          <p:nvPr>
            <p:ph idx="1"/>
          </p:nvPr>
        </p:nvSpPr>
        <p:spPr>
          <a:xfrm>
            <a:off x="571500" y="1417638"/>
            <a:ext cx="7353300" cy="5135562"/>
          </a:xfrm>
        </p:spPr>
        <p:txBody>
          <a:bodyPr>
            <a:normAutofit/>
          </a:bodyPr>
          <a:lstStyle/>
          <a:p>
            <a:pPr>
              <a:spcAft>
                <a:spcPts val="1400"/>
              </a:spcAft>
            </a:pPr>
            <a:r>
              <a:rPr lang="en-US" dirty="0"/>
              <a:t>Because our world is beautiful but broken</a:t>
            </a:r>
          </a:p>
          <a:p>
            <a:pPr lvl="1"/>
            <a:r>
              <a:rPr lang="en-US" dirty="0"/>
              <a:t>There is much good in it, but also much evil, suffering, fear, sin and death</a:t>
            </a:r>
          </a:p>
          <a:p>
            <a:pPr lvl="1"/>
            <a:r>
              <a:rPr lang="en-US" dirty="0"/>
              <a:t>We live as in exile in a “</a:t>
            </a:r>
            <a:r>
              <a:rPr lang="en-US" dirty="0" err="1"/>
              <a:t>lacrimarum</a:t>
            </a:r>
            <a:r>
              <a:rPr lang="en-US" dirty="0"/>
              <a:t> </a:t>
            </a:r>
            <a:r>
              <a:rPr lang="en-US" dirty="0" err="1"/>
              <a:t>valle</a:t>
            </a:r>
            <a:r>
              <a:rPr lang="en-US" dirty="0"/>
              <a:t>,” a valley of tears, what John Paul II called a “culture of death,” and indeed each one of us must one day breathe our last</a:t>
            </a:r>
          </a:p>
          <a:p>
            <a:pPr lvl="1"/>
            <a:r>
              <a:rPr lang="en-US" dirty="0"/>
              <a:t>We know intuitively that there must be something more</a:t>
            </a:r>
          </a:p>
          <a:p>
            <a:r>
              <a:rPr lang="en-US" dirty="0"/>
              <a:t>What is the answer to so much darkness and death?</a:t>
            </a:r>
          </a:p>
          <a:p>
            <a:pPr lvl="1"/>
            <a:r>
              <a:rPr lang="en-US" dirty="0"/>
              <a:t>Faith.  The Catholic Faith is the answer.</a:t>
            </a:r>
          </a:p>
          <a:p>
            <a:pPr lvl="1"/>
            <a:endParaRPr lang="en-US" dirty="0"/>
          </a:p>
        </p:txBody>
      </p:sp>
    </p:spTree>
    <p:extLst>
      <p:ext uri="{BB962C8B-B14F-4D97-AF65-F5344CB8AC3E}">
        <p14:creationId xmlns:p14="http://schemas.microsoft.com/office/powerpoint/2010/main" val="26787294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Faith</a:t>
            </a:r>
          </a:p>
        </p:txBody>
      </p:sp>
      <p:sp>
        <p:nvSpPr>
          <p:cNvPr id="3" name="Content Placeholder 2"/>
          <p:cNvSpPr>
            <a:spLocks noGrp="1"/>
          </p:cNvSpPr>
          <p:nvPr>
            <p:ph idx="1"/>
          </p:nvPr>
        </p:nvSpPr>
        <p:spPr/>
        <p:txBody>
          <a:bodyPr/>
          <a:lstStyle/>
          <a:p>
            <a:r>
              <a:rPr lang="en-US" dirty="0"/>
              <a:t>Faith in a God who did not leave us in the dark but Who has revealed Himself to us as our Creator</a:t>
            </a:r>
          </a:p>
          <a:p>
            <a:r>
              <a:rPr lang="en-US" dirty="0"/>
              <a:t>Faith in a God who has created us for a life of joy and love in this life and in the next</a:t>
            </a:r>
          </a:p>
          <a:p>
            <a:r>
              <a:rPr lang="en-US" dirty="0"/>
              <a:t>Faith in the Gospel, the “Good News” of a man named Jesus of Nazareth, who claimed to be God incarnate come down from heaven, to die on a cross to save us from sin and open the way to eternal life for us</a:t>
            </a:r>
          </a:p>
        </p:txBody>
      </p:sp>
    </p:spTree>
    <p:extLst>
      <p:ext uri="{BB962C8B-B14F-4D97-AF65-F5344CB8AC3E}">
        <p14:creationId xmlns:p14="http://schemas.microsoft.com/office/powerpoint/2010/main" val="8269594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Faith</a:t>
            </a:r>
          </a:p>
        </p:txBody>
      </p:sp>
      <p:sp>
        <p:nvSpPr>
          <p:cNvPr id="3" name="Content Placeholder 2"/>
          <p:cNvSpPr>
            <a:spLocks noGrp="1"/>
          </p:cNvSpPr>
          <p:nvPr>
            <p:ph idx="1"/>
          </p:nvPr>
        </p:nvSpPr>
        <p:spPr>
          <a:xfrm>
            <a:off x="571500" y="1371600"/>
            <a:ext cx="7353300" cy="5181600"/>
          </a:xfrm>
        </p:spPr>
        <p:txBody>
          <a:bodyPr>
            <a:normAutofit lnSpcReduction="10000"/>
          </a:bodyPr>
          <a:lstStyle/>
          <a:p>
            <a:r>
              <a:rPr lang="en-US" dirty="0"/>
              <a:t>Faith in the Church He founded as His visible body on earth, empowered by His Spirit, given authority to teach in His name, to live in the world but not belong to it, to spread the Good News of salvation to the whole world, to worship through the Sacraments of His presence</a:t>
            </a:r>
          </a:p>
          <a:p>
            <a:r>
              <a:rPr lang="en-US" dirty="0"/>
              <a:t>Faith is the answer to fear (of death, of suffering, of judgment, of the unknown, of lack of control, etc.)</a:t>
            </a:r>
          </a:p>
          <a:p>
            <a:r>
              <a:rPr lang="en-US" dirty="0"/>
              <a:t>Faith casts out fear, as light casts out darkness.  God has shown that His light is stronger than all the darkness of the world</a:t>
            </a:r>
          </a:p>
          <a:p>
            <a:r>
              <a:rPr lang="en-US" dirty="0"/>
              <a:t>That light is Jesus Christ</a:t>
            </a:r>
          </a:p>
        </p:txBody>
      </p:sp>
    </p:spTree>
    <p:extLst>
      <p:ext uri="{BB962C8B-B14F-4D97-AF65-F5344CB8AC3E}">
        <p14:creationId xmlns:p14="http://schemas.microsoft.com/office/powerpoint/2010/main" val="29943899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Christ is the Answer	</a:t>
            </a:r>
          </a:p>
        </p:txBody>
      </p:sp>
      <p:sp>
        <p:nvSpPr>
          <p:cNvPr id="3" name="Content Placeholder 2"/>
          <p:cNvSpPr>
            <a:spLocks noGrp="1"/>
          </p:cNvSpPr>
          <p:nvPr>
            <p:ph idx="1"/>
          </p:nvPr>
        </p:nvSpPr>
        <p:spPr>
          <a:xfrm>
            <a:off x="571500" y="1219200"/>
            <a:ext cx="7353300" cy="5334000"/>
          </a:xfrm>
        </p:spPr>
        <p:txBody>
          <a:bodyPr>
            <a:normAutofit lnSpcReduction="10000"/>
          </a:bodyPr>
          <a:lstStyle/>
          <a:p>
            <a:pPr>
              <a:spcAft>
                <a:spcPts val="800"/>
              </a:spcAft>
            </a:pPr>
            <a:r>
              <a:rPr lang="en-US" dirty="0"/>
              <a:t>The Church proposes one answer to every problem:  Jesus Christ, the one answer that God provided</a:t>
            </a:r>
          </a:p>
          <a:p>
            <a:pPr lvl="1"/>
            <a:r>
              <a:rPr lang="en-US" dirty="0"/>
              <a:t>“God will supply every need of yours according to his riches in glory in Christ Jesus.” (Phil 4:19)</a:t>
            </a:r>
          </a:p>
          <a:p>
            <a:r>
              <a:rPr lang="en-US" dirty="0"/>
              <a:t>The answer to all doubts, temptations and trials is found in the crucifix (in the reality it pictures)</a:t>
            </a:r>
          </a:p>
          <a:p>
            <a:pPr lvl="1"/>
            <a:r>
              <a:rPr lang="en-US" dirty="0"/>
              <a:t>For example, to the problem of suffering and injustice, God’s answer is not an explanation but a deed:  he did not hover above it like a bird but came down and shared it as a man, as a victim.  Instead of telling us why not to weep, he wept with us (cf. </a:t>
            </a:r>
            <a:r>
              <a:rPr lang="en-US" dirty="0" err="1"/>
              <a:t>Jn</a:t>
            </a:r>
            <a:r>
              <a:rPr lang="en-US" dirty="0"/>
              <a:t> 11:12).  </a:t>
            </a:r>
          </a:p>
          <a:p>
            <a:r>
              <a:rPr lang="en-US" dirty="0"/>
              <a:t>Christ is God’s tears.  And Christ is the conqueror of tears </a:t>
            </a:r>
            <a:r>
              <a:rPr lang="mr-IN" dirty="0"/>
              <a:t>–</a:t>
            </a:r>
            <a:r>
              <a:rPr lang="en-US" dirty="0"/>
              <a:t> and of death.</a:t>
            </a:r>
          </a:p>
        </p:txBody>
      </p:sp>
    </p:spTree>
    <p:extLst>
      <p:ext uri="{BB962C8B-B14F-4D97-AF65-F5344CB8AC3E}">
        <p14:creationId xmlns:p14="http://schemas.microsoft.com/office/powerpoint/2010/main" val="42560119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dirty="0"/>
              <a:t>Who made you?</a:t>
            </a:r>
          </a:p>
        </p:txBody>
      </p:sp>
      <p:sp>
        <p:nvSpPr>
          <p:cNvPr id="3" name="Content Placeholder 2"/>
          <p:cNvSpPr>
            <a:spLocks noGrp="1"/>
          </p:cNvSpPr>
          <p:nvPr>
            <p:ph idx="1"/>
          </p:nvPr>
        </p:nvSpPr>
        <p:spPr>
          <a:xfrm>
            <a:off x="571500" y="1219200"/>
            <a:ext cx="7353300" cy="5334000"/>
          </a:xfrm>
        </p:spPr>
        <p:txBody>
          <a:bodyPr>
            <a:normAutofit/>
          </a:bodyPr>
          <a:lstStyle/>
          <a:p>
            <a:pPr>
              <a:spcAft>
                <a:spcPts val="800"/>
              </a:spcAft>
            </a:pPr>
            <a:r>
              <a:rPr lang="en-US" dirty="0"/>
              <a:t>To the age-old question of existence and the purpose of our lives, the Catholic faith provides the solid answer</a:t>
            </a:r>
          </a:p>
          <a:p>
            <a:pPr lvl="1"/>
            <a:r>
              <a:rPr lang="en-US" dirty="0"/>
              <a:t>God made you to know him, to love him and to serve him in this life, and to be happy with him forever in the next.</a:t>
            </a:r>
          </a:p>
          <a:p>
            <a:pPr lvl="1">
              <a:spcAft>
                <a:spcPts val="400"/>
              </a:spcAft>
            </a:pPr>
            <a:r>
              <a:rPr lang="en-US" dirty="0"/>
              <a:t>This is the reason you exist, your purpose and the answer to life’s most important questions…</a:t>
            </a:r>
          </a:p>
          <a:p>
            <a:pPr lvl="2"/>
            <a:r>
              <a:rPr lang="en-US" dirty="0"/>
              <a:t>Why am I here?</a:t>
            </a:r>
          </a:p>
          <a:p>
            <a:pPr lvl="2"/>
            <a:r>
              <a:rPr lang="en-US" dirty="0"/>
              <a:t>Where am I going?</a:t>
            </a:r>
          </a:p>
          <a:p>
            <a:pPr lvl="2"/>
            <a:r>
              <a:rPr lang="en-US" dirty="0"/>
              <a:t>What happens after death?</a:t>
            </a:r>
          </a:p>
          <a:p>
            <a:pPr lvl="2"/>
            <a:r>
              <a:rPr lang="en-US" dirty="0"/>
              <a:t>What must I do?</a:t>
            </a:r>
          </a:p>
        </p:txBody>
      </p:sp>
    </p:spTree>
    <p:extLst>
      <p:ext uri="{BB962C8B-B14F-4D97-AF65-F5344CB8AC3E}">
        <p14:creationId xmlns:p14="http://schemas.microsoft.com/office/powerpoint/2010/main" val="17886456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7353300" cy="868362"/>
          </a:xfrm>
        </p:spPr>
        <p:txBody>
          <a:bodyPr/>
          <a:lstStyle/>
          <a:p>
            <a:r>
              <a:rPr lang="en-US" dirty="0"/>
              <a:t>Is this all there is?</a:t>
            </a:r>
          </a:p>
        </p:txBody>
      </p:sp>
      <p:sp>
        <p:nvSpPr>
          <p:cNvPr id="3" name="Content Placeholder 2"/>
          <p:cNvSpPr>
            <a:spLocks noGrp="1"/>
          </p:cNvSpPr>
          <p:nvPr>
            <p:ph idx="1"/>
          </p:nvPr>
        </p:nvSpPr>
        <p:spPr>
          <a:xfrm>
            <a:off x="304800" y="1219200"/>
            <a:ext cx="8229600" cy="5334000"/>
          </a:xfrm>
        </p:spPr>
        <p:txBody>
          <a:bodyPr>
            <a:normAutofit/>
          </a:bodyPr>
          <a:lstStyle/>
          <a:p>
            <a:r>
              <a:rPr lang="en-US" dirty="0"/>
              <a:t>As we said, the world is beautiful, and life is wonderful</a:t>
            </a:r>
          </a:p>
          <a:p>
            <a:pPr lvl="1">
              <a:spcAft>
                <a:spcPts val="600"/>
              </a:spcAft>
            </a:pPr>
            <a:r>
              <a:rPr lang="en-US" sz="2000" dirty="0"/>
              <a:t>But not always.  Evil exists and touches us all at some point.</a:t>
            </a:r>
          </a:p>
          <a:p>
            <a:pPr lvl="1">
              <a:spcAft>
                <a:spcPts val="600"/>
              </a:spcAft>
            </a:pPr>
            <a:r>
              <a:rPr lang="en-US" sz="2000" dirty="0"/>
              <a:t>Everything is constantly changing, and perfection eludes us.</a:t>
            </a:r>
          </a:p>
          <a:p>
            <a:pPr lvl="1">
              <a:spcAft>
                <a:spcPts val="600"/>
              </a:spcAft>
            </a:pPr>
            <a:r>
              <a:rPr lang="en-US" sz="2000" dirty="0"/>
              <a:t>I am never satisfied and have infinite longing – there is always a desire for more, for something permanent, for something absolute, for something that I don’t fear losing.</a:t>
            </a:r>
          </a:p>
          <a:p>
            <a:pPr lvl="1">
              <a:spcAft>
                <a:spcPts val="600"/>
              </a:spcAft>
            </a:pPr>
            <a:r>
              <a:rPr lang="en-US" sz="2000" dirty="0"/>
              <a:t>I’ve looked everywhere, but the answer is not in the world, as beautiful as it is, nor in life on this earth, as wonderful as it can be.</a:t>
            </a:r>
          </a:p>
          <a:p>
            <a:pPr lvl="1">
              <a:spcAft>
                <a:spcPts val="600"/>
              </a:spcAft>
            </a:pPr>
            <a:r>
              <a:rPr lang="en-US" sz="2000" dirty="0"/>
              <a:t>Is this all there is?  There must be something more that can satisfy my longing!!</a:t>
            </a:r>
          </a:p>
          <a:p>
            <a:pPr>
              <a:spcAft>
                <a:spcPts val="600"/>
              </a:spcAft>
            </a:pPr>
            <a:r>
              <a:rPr lang="en-US" sz="2200" dirty="0"/>
              <a:t>“</a:t>
            </a:r>
            <a:r>
              <a:rPr lang="en-US" dirty="0"/>
              <a:t>If we find ourselves with a desire that nothing in this world can satisfy, </a:t>
            </a:r>
            <a:r>
              <a:rPr lang="en-US" b="1" dirty="0"/>
              <a:t>the most probable explanation</a:t>
            </a:r>
            <a:r>
              <a:rPr lang="en-US" dirty="0"/>
              <a:t> is that we were </a:t>
            </a:r>
            <a:r>
              <a:rPr lang="en-US" b="1" dirty="0"/>
              <a:t>made for another world</a:t>
            </a:r>
            <a:r>
              <a:rPr lang="en-US" dirty="0"/>
              <a:t>.”  --CS Lewis</a:t>
            </a:r>
            <a:endParaRPr lang="en-US" sz="2200" dirty="0"/>
          </a:p>
          <a:p>
            <a:pPr>
              <a:spcAft>
                <a:spcPts val="600"/>
              </a:spcAft>
            </a:pPr>
            <a:endParaRPr lang="en-US" sz="2200" dirty="0"/>
          </a:p>
        </p:txBody>
      </p:sp>
    </p:spTree>
    <p:extLst>
      <p:ext uri="{BB962C8B-B14F-4D97-AF65-F5344CB8AC3E}">
        <p14:creationId xmlns:p14="http://schemas.microsoft.com/office/powerpoint/2010/main" val="401316520"/>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9654</TotalTime>
  <Words>3738</Words>
  <Application>Microsoft Macintosh PowerPoint</Application>
  <PresentationFormat>On-screen Show (4:3)</PresentationFormat>
  <Paragraphs>251</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Calisto MT</vt:lpstr>
      <vt:lpstr>Courier New</vt:lpstr>
      <vt:lpstr>Lucida Grande</vt:lpstr>
      <vt:lpstr>Mistral</vt:lpstr>
      <vt:lpstr>Tahoma</vt:lpstr>
      <vt:lpstr>Wingdings</vt:lpstr>
      <vt:lpstr>Wingdings 2</vt:lpstr>
      <vt:lpstr>Travelogue</vt:lpstr>
      <vt:lpstr>WELCOME!!</vt:lpstr>
      <vt:lpstr>Prayer before Study</vt:lpstr>
      <vt:lpstr>Rite of  Christian Initiation of Adults RCIA</vt:lpstr>
      <vt:lpstr>Why we need faith</vt:lpstr>
      <vt:lpstr>Faith</vt:lpstr>
      <vt:lpstr>Faith</vt:lpstr>
      <vt:lpstr>Jesus Christ is the Answer </vt:lpstr>
      <vt:lpstr>Who made you?</vt:lpstr>
      <vt:lpstr>Is this all there is?</vt:lpstr>
      <vt:lpstr>“You have made us for yourself, O Lord”</vt:lpstr>
      <vt:lpstr>What will you learn?</vt:lpstr>
      <vt:lpstr>But more importantly…</vt:lpstr>
      <vt:lpstr>Not a what, but a Who</vt:lpstr>
      <vt:lpstr>Evangelization </vt:lpstr>
      <vt:lpstr>What we do at Nativity</vt:lpstr>
      <vt:lpstr>A Community of Believers </vt:lpstr>
      <vt:lpstr>Definition of Terms and Big Dates</vt:lpstr>
      <vt:lpstr>What we ask of RCIA people</vt:lpstr>
      <vt:lpstr>Sponsors/Godparents</vt:lpstr>
      <vt:lpstr>Adult Faith Formation</vt:lpstr>
      <vt:lpstr>I believe in one God…</vt:lpstr>
      <vt:lpstr>Belief in God</vt:lpstr>
      <vt:lpstr>How can we know God?</vt:lpstr>
      <vt:lpstr>Knowledge of God by Human Reason</vt:lpstr>
      <vt:lpstr>Knowledge of God by Human Reason</vt:lpstr>
      <vt:lpstr>Knowledge of God by Human Reason</vt:lpstr>
      <vt:lpstr>Knowledge of God by Revelation</vt:lpstr>
      <vt:lpstr>Knowledge of God by Revelation</vt:lpstr>
      <vt:lpstr>What can we know about God?</vt:lpstr>
      <vt:lpstr>Mystery – What does it mean?</vt:lpstr>
      <vt:lpstr>The Nature of God</vt:lpstr>
      <vt:lpstr>The Nature of God</vt:lpstr>
      <vt:lpstr>The Nature of God</vt:lpstr>
      <vt:lpstr>The Nature of God</vt:lpstr>
      <vt:lpstr>Humility before the Mystery of God</vt:lpstr>
      <vt:lpstr>All this is important because…</vt:lpstr>
      <vt:lpstr>Next week… </vt:lpstr>
      <vt:lpstr>PowerPoint Presentation</vt:lpstr>
    </vt:vector>
  </TitlesOfParts>
  <Manager/>
  <Company>Merck &amp; Co.,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Blessed Trinity</dc:title>
  <dc:subject/>
  <dc:creator>Merck</dc:creator>
  <cp:keywords/>
  <dc:description/>
  <cp:lastModifiedBy>Microsoft Office User</cp:lastModifiedBy>
  <cp:revision>138</cp:revision>
  <cp:lastPrinted>2018-09-17T17:53:17Z</cp:lastPrinted>
  <dcterms:created xsi:type="dcterms:W3CDTF">2009-08-17T02:01:25Z</dcterms:created>
  <dcterms:modified xsi:type="dcterms:W3CDTF">2020-09-28T02:37:58Z</dcterms:modified>
  <cp:category/>
</cp:coreProperties>
</file>