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89" r:id="rId3"/>
    <p:sldId id="257" r:id="rId4"/>
    <p:sldId id="258" r:id="rId5"/>
    <p:sldId id="259" r:id="rId6"/>
    <p:sldId id="260" r:id="rId7"/>
    <p:sldId id="261" r:id="rId8"/>
    <p:sldId id="262" r:id="rId9"/>
    <p:sldId id="279"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90" r:id="rId25"/>
    <p:sldId id="282" r:id="rId26"/>
    <p:sldId id="280"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88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C0CFBE8D-93B2-FE4F-A52C-301A201C0625}" type="datetimeFigureOut">
              <a:rPr lang="en-US" smtClean="0"/>
              <a:t>10/11/20</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80326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55006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4090951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53F77B4-D984-E24C-8E79-6C5183C6EB85}"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90900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2454551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0CFBE8D-93B2-FE4F-A52C-301A201C0625}" type="datetimeFigureOut">
              <a:rPr lang="en-US" smtClean="0"/>
              <a:t>10/11/20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3533368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0CFBE8D-93B2-FE4F-A52C-301A201C0625}" type="datetimeFigureOut">
              <a:rPr lang="en-US" smtClean="0"/>
              <a:t>10/11/20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96505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FBE8D-93B2-FE4F-A52C-301A201C0625}"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4196155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C0CFBE8D-93B2-FE4F-A52C-301A201C0625}" type="datetimeFigureOut">
              <a:rPr lang="en-US" smtClean="0"/>
              <a:t>10/11/20</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211535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FBE8D-93B2-FE4F-A52C-301A201C0625}"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273157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C0CFBE8D-93B2-FE4F-A52C-301A201C0625}" type="datetimeFigureOut">
              <a:rPr lang="en-US" smtClean="0"/>
              <a:t>10/11/20</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29859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1960862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FBE8D-93B2-FE4F-A52C-301A201C0625}" type="datetimeFigureOut">
              <a:rPr lang="en-US" smtClean="0"/>
              <a:t>10/11/20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81802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CFBE8D-93B2-FE4F-A52C-301A201C0625}" type="datetimeFigureOut">
              <a:rPr lang="en-US" smtClean="0"/>
              <a:t>10/11/20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198867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FBE8D-93B2-FE4F-A52C-301A201C0625}" type="datetimeFigureOut">
              <a:rPr lang="en-US" smtClean="0"/>
              <a:t>10/11/20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425457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388512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FBE8D-93B2-FE4F-A52C-301A201C0625}"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77B4-D984-E24C-8E79-6C5183C6EB85}" type="slidenum">
              <a:rPr lang="en-US" smtClean="0"/>
              <a:t>‹#›</a:t>
            </a:fld>
            <a:endParaRPr lang="en-US"/>
          </a:p>
        </p:txBody>
      </p:sp>
    </p:spTree>
    <p:extLst>
      <p:ext uri="{BB962C8B-B14F-4D97-AF65-F5344CB8AC3E}">
        <p14:creationId xmlns:p14="http://schemas.microsoft.com/office/powerpoint/2010/main" val="77171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CFBE8D-93B2-FE4F-A52C-301A201C0625}" type="datetimeFigureOut">
              <a:rPr lang="en-US" smtClean="0"/>
              <a:t>10/11/20</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53F77B4-D984-E24C-8E79-6C5183C6EB85}" type="slidenum">
              <a:rPr lang="en-US" smtClean="0"/>
              <a:t>‹#›</a:t>
            </a:fld>
            <a:endParaRPr lang="en-US"/>
          </a:p>
        </p:txBody>
      </p:sp>
    </p:spTree>
    <p:extLst>
      <p:ext uri="{BB962C8B-B14F-4D97-AF65-F5344CB8AC3E}">
        <p14:creationId xmlns:p14="http://schemas.microsoft.com/office/powerpoint/2010/main" val="26903038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bg1"/>
                </a:solidFill>
                <a:latin typeface="Calisto MT"/>
                <a:cs typeface="Calisto MT"/>
              </a:rPr>
              <a:t>Creation </a:t>
            </a:r>
            <a:br>
              <a:rPr lang="en-US" dirty="0">
                <a:solidFill>
                  <a:schemeClr val="bg1"/>
                </a:solidFill>
                <a:latin typeface="Calisto MT"/>
                <a:cs typeface="Calisto MT"/>
              </a:rPr>
            </a:br>
            <a:r>
              <a:rPr lang="en-US" dirty="0">
                <a:solidFill>
                  <a:schemeClr val="bg1"/>
                </a:solidFill>
                <a:latin typeface="Calisto MT"/>
                <a:cs typeface="Calisto MT"/>
              </a:rPr>
              <a:t>and the Dawn of Man</a:t>
            </a:r>
          </a:p>
        </p:txBody>
      </p:sp>
      <p:sp>
        <p:nvSpPr>
          <p:cNvPr id="3" name="Subtitle 2"/>
          <p:cNvSpPr>
            <a:spLocks noGrp="1"/>
          </p:cNvSpPr>
          <p:nvPr>
            <p:ph type="subTitle" idx="1"/>
          </p:nvPr>
        </p:nvSpPr>
        <p:spPr/>
        <p:txBody>
          <a:bodyPr>
            <a:normAutofit fontScale="70000" lnSpcReduction="20000"/>
          </a:bodyPr>
          <a:lstStyle/>
          <a:p>
            <a:pPr hangingPunct="0"/>
            <a:r>
              <a:rPr lang="en-US" dirty="0">
                <a:solidFill>
                  <a:srgbClr val="FFFFFF"/>
                </a:solidFill>
                <a:latin typeface="Calisto MT"/>
                <a:cs typeface="Calisto MT"/>
              </a:rPr>
              <a:t>“Look at the heavens and the earth and see everything that is in them, and recognize that God did not make them out of things that existed.”</a:t>
            </a:r>
          </a:p>
          <a:p>
            <a:r>
              <a:rPr lang="en-US" dirty="0">
                <a:solidFill>
                  <a:srgbClr val="FFFFFF"/>
                </a:solidFill>
                <a:latin typeface="Calisto MT"/>
                <a:cs typeface="Calisto MT"/>
              </a:rPr>
              <a:t> - 2 Macc. 7:28</a:t>
            </a:r>
          </a:p>
          <a:p>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88102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764373"/>
            <a:ext cx="7572178" cy="1293028"/>
          </a:xfrm>
        </p:spPr>
        <p:txBody>
          <a:bodyPr>
            <a:noAutofit/>
          </a:bodyPr>
          <a:lstStyle/>
          <a:p>
            <a:r>
              <a:rPr lang="en-US" sz="3200" dirty="0">
                <a:latin typeface="Calisto MT"/>
                <a:cs typeface="Calisto MT"/>
              </a:rPr>
              <a:t>Key points in the </a:t>
            </a:r>
            <a:br>
              <a:rPr lang="en-US" sz="3200" dirty="0">
                <a:latin typeface="Calisto MT"/>
                <a:cs typeface="Calisto MT"/>
              </a:rPr>
            </a:br>
            <a:r>
              <a:rPr lang="en-US" sz="3200" dirty="0">
                <a:latin typeface="Calisto MT"/>
                <a:cs typeface="Calisto MT"/>
              </a:rPr>
              <a:t>Genesis creation narratives	(Gen 1-3)</a:t>
            </a:r>
          </a:p>
        </p:txBody>
      </p:sp>
      <p:sp>
        <p:nvSpPr>
          <p:cNvPr id="3" name="Content Placeholder 2"/>
          <p:cNvSpPr>
            <a:spLocks noGrp="1"/>
          </p:cNvSpPr>
          <p:nvPr>
            <p:ph idx="1"/>
          </p:nvPr>
        </p:nvSpPr>
        <p:spPr>
          <a:xfrm>
            <a:off x="457200" y="2057401"/>
            <a:ext cx="8229600" cy="4440896"/>
          </a:xfrm>
        </p:spPr>
        <p:txBody>
          <a:bodyPr>
            <a:normAutofit/>
          </a:bodyPr>
          <a:lstStyle/>
          <a:p>
            <a:r>
              <a:rPr lang="en-US" sz="2400" dirty="0">
                <a:latin typeface="Calisto MT"/>
                <a:cs typeface="Calisto MT"/>
              </a:rPr>
              <a:t>All of creation is judged by God to be “very good.”</a:t>
            </a:r>
          </a:p>
          <a:p>
            <a:pPr lvl="1"/>
            <a:r>
              <a:rPr lang="en-US" sz="2200" dirty="0">
                <a:latin typeface="Calisto MT"/>
                <a:cs typeface="Calisto MT"/>
              </a:rPr>
              <a:t>We can do evil things with creation but creation itself is still good</a:t>
            </a:r>
          </a:p>
          <a:p>
            <a:pPr lvl="1"/>
            <a:r>
              <a:rPr lang="en-US" sz="2200" dirty="0">
                <a:latin typeface="Calisto MT"/>
                <a:cs typeface="Calisto MT"/>
              </a:rPr>
              <a:t>Practices such as prayer, fasting and almsgiving help detach us from the created world, but not because creation is evil</a:t>
            </a:r>
          </a:p>
          <a:p>
            <a:pPr lvl="2"/>
            <a:r>
              <a:rPr lang="en-US" sz="2200" dirty="0">
                <a:latin typeface="Calisto MT"/>
                <a:cs typeface="Calisto MT"/>
              </a:rPr>
              <a:t>It’s good, just not the highest good</a:t>
            </a:r>
          </a:p>
          <a:p>
            <a:pPr lvl="2"/>
            <a:r>
              <a:rPr lang="en-US" sz="2200" dirty="0">
                <a:latin typeface="Calisto MT"/>
                <a:cs typeface="Calisto MT"/>
              </a:rPr>
              <a:t>This is a major challenge and goal of the spiritual life </a:t>
            </a:r>
            <a:r>
              <a:rPr lang="mr-IN" sz="2200" dirty="0">
                <a:latin typeface="Calisto MT"/>
                <a:cs typeface="Calisto MT"/>
              </a:rPr>
              <a:t>–</a:t>
            </a:r>
            <a:r>
              <a:rPr lang="en-US" sz="2200" dirty="0">
                <a:latin typeface="Calisto MT"/>
                <a:cs typeface="Calisto MT"/>
              </a:rPr>
              <a:t> detachment from that which is not God, to seek the Creator first, not creation.</a:t>
            </a:r>
          </a:p>
          <a:p>
            <a:pPr lvl="2"/>
            <a:r>
              <a:rPr lang="en-US" sz="2200" dirty="0">
                <a:latin typeface="Calisto MT"/>
                <a:cs typeface="Calisto MT"/>
              </a:rPr>
              <a:t>“Think of what is above, not of what is on earth.” (Col 3:2)</a:t>
            </a:r>
          </a:p>
          <a:p>
            <a:pPr lvl="2"/>
            <a:r>
              <a:rPr lang="en-US" sz="2200" dirty="0">
                <a:latin typeface="Calisto MT"/>
                <a:cs typeface="Calisto MT"/>
              </a:rPr>
              <a:t>We will return to this point</a:t>
            </a:r>
            <a:r>
              <a:rPr lang="mr-IN" sz="2200" dirty="0">
                <a:latin typeface="Calisto MT"/>
                <a:cs typeface="Calisto MT"/>
              </a:rPr>
              <a:t>…</a:t>
            </a:r>
            <a:endParaRPr lang="en-US" sz="2200" dirty="0">
              <a:latin typeface="Calisto MT"/>
              <a:cs typeface="Calisto MT"/>
            </a:endParaRPr>
          </a:p>
        </p:txBody>
      </p:sp>
    </p:spTree>
    <p:extLst>
      <p:ext uri="{BB962C8B-B14F-4D97-AF65-F5344CB8AC3E}">
        <p14:creationId xmlns:p14="http://schemas.microsoft.com/office/powerpoint/2010/main" val="48150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Angels</a:t>
            </a:r>
          </a:p>
        </p:txBody>
      </p:sp>
      <p:sp>
        <p:nvSpPr>
          <p:cNvPr id="3" name="Content Placeholder 2"/>
          <p:cNvSpPr>
            <a:spLocks noGrp="1"/>
          </p:cNvSpPr>
          <p:nvPr>
            <p:ph idx="1"/>
          </p:nvPr>
        </p:nvSpPr>
        <p:spPr/>
        <p:txBody>
          <a:bodyPr>
            <a:normAutofit fontScale="92500" lnSpcReduction="20000"/>
          </a:bodyPr>
          <a:lstStyle/>
          <a:p>
            <a:pPr>
              <a:lnSpc>
                <a:spcPct val="120000"/>
              </a:lnSpc>
            </a:pPr>
            <a:r>
              <a:rPr lang="en-US" dirty="0">
                <a:latin typeface="Calisto MT"/>
                <a:cs typeface="Calisto MT"/>
              </a:rPr>
              <a:t>The word “angel” is Greek for messenger (</a:t>
            </a:r>
            <a:r>
              <a:rPr lang="en-US" i="1" dirty="0" err="1">
                <a:latin typeface="Calisto MT"/>
                <a:cs typeface="Calisto MT"/>
              </a:rPr>
              <a:t>angelos</a:t>
            </a:r>
            <a:r>
              <a:rPr lang="en-US" dirty="0">
                <a:latin typeface="Calisto MT"/>
                <a:cs typeface="Calisto MT"/>
              </a:rPr>
              <a:t>).</a:t>
            </a:r>
            <a:endParaRPr lang="en-US" i="1" dirty="0">
              <a:latin typeface="Calisto MT"/>
              <a:cs typeface="Calisto MT"/>
            </a:endParaRPr>
          </a:p>
          <a:p>
            <a:pPr hangingPunct="0">
              <a:lnSpc>
                <a:spcPct val="120000"/>
              </a:lnSpc>
            </a:pPr>
            <a:r>
              <a:rPr lang="en-US" dirty="0">
                <a:latin typeface="Calisto MT"/>
                <a:cs typeface="Calisto MT"/>
              </a:rPr>
              <a:t>“With their whole beings the angels are servants and messengers of God. Because they “always behold the face of my Father who is in heaven” they are the “mighty ones who do his work, hearkening to the voice of his word.”</a:t>
            </a:r>
          </a:p>
          <a:p>
            <a:pPr hangingPunct="0">
              <a:lnSpc>
                <a:spcPct val="120000"/>
              </a:lnSpc>
            </a:pPr>
            <a:r>
              <a:rPr lang="en-US" dirty="0">
                <a:latin typeface="Calisto MT"/>
                <a:cs typeface="Calisto MT"/>
              </a:rPr>
              <a:t>“As purely spiritual creatures angels have intelligence and will: they are personal and immortal creatures, surpassing in perfection all visible creatures, as the splendor of their glory bears witness.”			-CCC 330</a:t>
            </a:r>
            <a:endParaRPr lang="en-US" u="sng" dirty="0">
              <a:latin typeface="Calisto MT"/>
              <a:cs typeface="Calisto MT"/>
            </a:endParaRPr>
          </a:p>
          <a:p>
            <a:pPr hangingPunct="0">
              <a:lnSpc>
                <a:spcPct val="120000"/>
              </a:lnSpc>
            </a:pPr>
            <a:r>
              <a:rPr lang="en-US" dirty="0">
                <a:latin typeface="Calisto MT"/>
                <a:cs typeface="Calisto MT"/>
              </a:rPr>
              <a:t>Angels, even the lowest, are much more powerful than humans. Nevertheless, they are not infinite, nor omnipotent or omnipresent</a:t>
            </a:r>
          </a:p>
          <a:p>
            <a:pPr>
              <a:lnSpc>
                <a:spcPct val="120000"/>
              </a:lnSpc>
            </a:pPr>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379939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854220"/>
          </a:xfrm>
        </p:spPr>
        <p:txBody>
          <a:bodyPr/>
          <a:lstStyle/>
          <a:p>
            <a:r>
              <a:rPr lang="en-US" dirty="0">
                <a:latin typeface="Calisto MT"/>
                <a:cs typeface="Calisto MT"/>
              </a:rPr>
              <a:t>Angels</a:t>
            </a:r>
            <a:endParaRPr lang="en-US" dirty="0"/>
          </a:p>
        </p:txBody>
      </p:sp>
      <p:sp>
        <p:nvSpPr>
          <p:cNvPr id="3" name="Content Placeholder 2"/>
          <p:cNvSpPr>
            <a:spLocks noGrp="1"/>
          </p:cNvSpPr>
          <p:nvPr>
            <p:ph idx="1"/>
          </p:nvPr>
        </p:nvSpPr>
        <p:spPr>
          <a:xfrm>
            <a:off x="594360" y="1618593"/>
            <a:ext cx="7955280" cy="4645047"/>
          </a:xfrm>
        </p:spPr>
        <p:txBody>
          <a:bodyPr>
            <a:normAutofit fontScale="92500"/>
          </a:bodyPr>
          <a:lstStyle/>
          <a:p>
            <a:pPr hangingPunct="0">
              <a:lnSpc>
                <a:spcPct val="110000"/>
              </a:lnSpc>
            </a:pPr>
            <a:r>
              <a:rPr lang="en-US" dirty="0">
                <a:latin typeface="Calisto MT"/>
                <a:cs typeface="Calisto MT"/>
              </a:rPr>
              <a:t>Tradition distinguishes nine different grades or “choirs” of angels: seraphim, cherubim, thrones, principalities (princedoms), powers, virtues, dominions, archangels and angels. </a:t>
            </a:r>
          </a:p>
          <a:p>
            <a:pPr hangingPunct="0">
              <a:lnSpc>
                <a:spcPct val="110000"/>
              </a:lnSpc>
            </a:pPr>
            <a:r>
              <a:rPr lang="en-US" i="1" dirty="0">
                <a:latin typeface="Calisto MT"/>
                <a:ea typeface="ＭＳ ゴシック"/>
                <a:cs typeface="Calisto MT"/>
              </a:rPr>
              <a:t>♬♬♬ </a:t>
            </a:r>
            <a:r>
              <a:rPr lang="en-US" i="1" dirty="0">
                <a:latin typeface="Calisto MT"/>
                <a:cs typeface="Calisto MT"/>
              </a:rPr>
              <a:t>“Ye watchers and ye holy ones; bright seraphs, cherubim and thrones; raise the glad strain, alleluia.  Cry out, dominions, princedoms, powers; virtues, archangels, angel choirs, O praise Him</a:t>
            </a:r>
            <a:r>
              <a:rPr lang="mr-IN" i="1" dirty="0">
                <a:latin typeface="Calisto MT"/>
                <a:cs typeface="Calisto MT"/>
              </a:rPr>
              <a:t>…</a:t>
            </a:r>
            <a:r>
              <a:rPr lang="en-US" i="1" dirty="0">
                <a:latin typeface="Calisto MT"/>
                <a:cs typeface="Calisto MT"/>
              </a:rPr>
              <a:t>”</a:t>
            </a:r>
            <a:endParaRPr lang="en-US" dirty="0">
              <a:latin typeface="Calisto MT"/>
              <a:cs typeface="Calisto MT"/>
            </a:endParaRPr>
          </a:p>
          <a:p>
            <a:pPr hangingPunct="0">
              <a:lnSpc>
                <a:spcPct val="110000"/>
              </a:lnSpc>
            </a:pPr>
            <a:r>
              <a:rPr lang="en-US" dirty="0">
                <a:latin typeface="Calisto MT"/>
                <a:cs typeface="Calisto MT"/>
              </a:rPr>
              <a:t>The exact hierarchy and powers of each choir are a matter of speculation</a:t>
            </a:r>
          </a:p>
          <a:p>
            <a:pPr hangingPunct="0">
              <a:lnSpc>
                <a:spcPct val="110000"/>
              </a:lnSpc>
            </a:pPr>
            <a:r>
              <a:rPr lang="en-US" dirty="0">
                <a:latin typeface="Calisto MT"/>
                <a:cs typeface="Calisto MT"/>
              </a:rPr>
              <a:t>It is also of Catholic Tradition that every person has a guardian angel, “a protector and shepherd leading him to life” (CCC 336).</a:t>
            </a:r>
          </a:p>
          <a:p>
            <a:pPr lvl="1" hangingPunct="0">
              <a:lnSpc>
                <a:spcPct val="110000"/>
              </a:lnSpc>
            </a:pPr>
            <a:r>
              <a:rPr lang="en-US" sz="2200" dirty="0">
                <a:latin typeface="Calisto MT"/>
                <a:cs typeface="Calisto MT"/>
              </a:rPr>
              <a:t>Feast day of the Archangels </a:t>
            </a:r>
            <a:r>
              <a:rPr lang="mr-IN" sz="2200" dirty="0">
                <a:latin typeface="Calisto MT"/>
                <a:cs typeface="Calisto MT"/>
              </a:rPr>
              <a:t>–</a:t>
            </a:r>
            <a:r>
              <a:rPr lang="en-US" sz="2200" dirty="0">
                <a:latin typeface="Calisto MT"/>
                <a:cs typeface="Calisto MT"/>
              </a:rPr>
              <a:t> Sept. 29</a:t>
            </a:r>
          </a:p>
          <a:p>
            <a:pPr lvl="1" hangingPunct="0">
              <a:lnSpc>
                <a:spcPct val="110000"/>
              </a:lnSpc>
            </a:pPr>
            <a:r>
              <a:rPr lang="en-US" sz="2200" dirty="0">
                <a:latin typeface="Calisto MT"/>
                <a:cs typeface="Calisto MT"/>
              </a:rPr>
              <a:t>Feast day of the Guardian Angels </a:t>
            </a:r>
            <a:r>
              <a:rPr lang="mr-IN" sz="2200" dirty="0">
                <a:latin typeface="Calisto MT"/>
                <a:cs typeface="Calisto MT"/>
              </a:rPr>
              <a:t>–</a:t>
            </a:r>
            <a:r>
              <a:rPr lang="en-US" sz="2200" dirty="0">
                <a:latin typeface="Calisto MT"/>
                <a:cs typeface="Calisto MT"/>
              </a:rPr>
              <a:t> Oct. 2</a:t>
            </a:r>
          </a:p>
          <a:p>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33000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Angels</a:t>
            </a:r>
            <a:endParaRPr lang="en-US" dirty="0"/>
          </a:p>
        </p:txBody>
      </p:sp>
      <p:sp>
        <p:nvSpPr>
          <p:cNvPr id="3" name="Content Placeholder 2"/>
          <p:cNvSpPr>
            <a:spLocks noGrp="1"/>
          </p:cNvSpPr>
          <p:nvPr>
            <p:ph idx="1"/>
          </p:nvPr>
        </p:nvSpPr>
        <p:spPr/>
        <p:txBody>
          <a:bodyPr>
            <a:normAutofit/>
          </a:bodyPr>
          <a:lstStyle/>
          <a:p>
            <a:r>
              <a:rPr lang="en-US" dirty="0">
                <a:latin typeface="Calisto MT"/>
                <a:cs typeface="Calisto MT"/>
              </a:rPr>
              <a:t>Angels are spiritual, not corporeal</a:t>
            </a:r>
          </a:p>
          <a:p>
            <a:pPr lvl="1"/>
            <a:r>
              <a:rPr lang="en-US" dirty="0">
                <a:latin typeface="Calisto MT"/>
                <a:cs typeface="Calisto MT"/>
              </a:rPr>
              <a:t>They do not have bodies like we do, though they may manifest themselves in bodily form to carry out some task for God</a:t>
            </a:r>
          </a:p>
          <a:p>
            <a:pPr lvl="1"/>
            <a:r>
              <a:rPr lang="en-US" dirty="0">
                <a:latin typeface="Calisto MT"/>
                <a:cs typeface="Calisto MT"/>
              </a:rPr>
              <a:t>They do not have wings</a:t>
            </a:r>
          </a:p>
          <a:p>
            <a:r>
              <a:rPr lang="en-US" dirty="0">
                <a:latin typeface="Calisto MT"/>
                <a:cs typeface="Calisto MT"/>
              </a:rPr>
              <a:t>They are creatures – that is, they were created by God</a:t>
            </a:r>
          </a:p>
          <a:p>
            <a:pPr lvl="1"/>
            <a:r>
              <a:rPr lang="en-US" dirty="0">
                <a:latin typeface="Calisto MT"/>
                <a:cs typeface="Calisto MT"/>
              </a:rPr>
              <a:t>They had a beginning, and there was a time when they did not exist</a:t>
            </a:r>
          </a:p>
          <a:p>
            <a:r>
              <a:rPr lang="en-US" dirty="0">
                <a:latin typeface="Calisto MT"/>
                <a:cs typeface="Calisto MT"/>
              </a:rPr>
              <a:t>When we die, we do not become angels</a:t>
            </a:r>
          </a:p>
          <a:p>
            <a:endParaRPr lang="en-US" dirty="0">
              <a:latin typeface="Calisto MT"/>
              <a:cs typeface="Calisto MT"/>
            </a:endParaRPr>
          </a:p>
        </p:txBody>
      </p:sp>
    </p:spTree>
    <p:extLst>
      <p:ext uri="{BB962C8B-B14F-4D97-AF65-F5344CB8AC3E}">
        <p14:creationId xmlns:p14="http://schemas.microsoft.com/office/powerpoint/2010/main" val="265329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Angels in Scripture</a:t>
            </a:r>
            <a:endParaRPr lang="en-US" dirty="0"/>
          </a:p>
        </p:txBody>
      </p:sp>
      <p:sp>
        <p:nvSpPr>
          <p:cNvPr id="3" name="Content Placeholder 2"/>
          <p:cNvSpPr>
            <a:spLocks noGrp="1"/>
          </p:cNvSpPr>
          <p:nvPr>
            <p:ph idx="1"/>
          </p:nvPr>
        </p:nvSpPr>
        <p:spPr/>
        <p:txBody>
          <a:bodyPr>
            <a:normAutofit/>
          </a:bodyPr>
          <a:lstStyle/>
          <a:p>
            <a:r>
              <a:rPr lang="en-US" dirty="0">
                <a:latin typeface="Calisto MT"/>
                <a:cs typeface="Calisto MT"/>
              </a:rPr>
              <a:t>NT </a:t>
            </a:r>
            <a:r>
              <a:rPr lang="mr-IN" dirty="0">
                <a:latin typeface="Calisto MT"/>
                <a:cs typeface="Calisto MT"/>
              </a:rPr>
              <a:t>–</a:t>
            </a:r>
            <a:r>
              <a:rPr lang="en-US" dirty="0">
                <a:latin typeface="Calisto MT"/>
                <a:cs typeface="Calisto MT"/>
              </a:rPr>
              <a:t> Appearances to Zechariah, Mary, Joseph, Shepherds, Mary Magdalene, Jesus, among many others</a:t>
            </a:r>
          </a:p>
          <a:p>
            <a:r>
              <a:rPr lang="en-US" dirty="0">
                <a:latin typeface="Calisto MT"/>
                <a:cs typeface="Calisto MT"/>
              </a:rPr>
              <a:t>OT </a:t>
            </a:r>
            <a:r>
              <a:rPr lang="mr-IN" dirty="0">
                <a:latin typeface="Calisto MT"/>
                <a:cs typeface="Calisto MT"/>
              </a:rPr>
              <a:t>–</a:t>
            </a:r>
            <a:r>
              <a:rPr lang="en-US" dirty="0">
                <a:latin typeface="Calisto MT"/>
                <a:cs typeface="Calisto MT"/>
              </a:rPr>
              <a:t> too numerous to count</a:t>
            </a:r>
          </a:p>
          <a:p>
            <a:r>
              <a:rPr lang="en-US" dirty="0">
                <a:latin typeface="Calisto MT"/>
                <a:cs typeface="Calisto MT"/>
              </a:rPr>
              <a:t>They are present at many major moments in Scripture</a:t>
            </a:r>
          </a:p>
          <a:p>
            <a:r>
              <a:rPr lang="en-US" dirty="0">
                <a:latin typeface="Calisto MT"/>
                <a:cs typeface="Calisto MT"/>
              </a:rPr>
              <a:t>Jesus said:  “See that you do not despise one of these little ones (children), for I say to you that their angels in heaven always look upon the face of my heavenly Father.”  --Mt 18:10</a:t>
            </a:r>
          </a:p>
          <a:p>
            <a:endParaRPr lang="en-US" dirty="0">
              <a:latin typeface="Calisto MT"/>
              <a:cs typeface="Calisto MT"/>
            </a:endParaRPr>
          </a:p>
        </p:txBody>
      </p:sp>
    </p:spTree>
    <p:extLst>
      <p:ext uri="{BB962C8B-B14F-4D97-AF65-F5344CB8AC3E}">
        <p14:creationId xmlns:p14="http://schemas.microsoft.com/office/powerpoint/2010/main" val="261043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Guardian Angels</a:t>
            </a:r>
            <a:endParaRPr lang="en-US" dirty="0"/>
          </a:p>
        </p:txBody>
      </p:sp>
      <p:sp>
        <p:nvSpPr>
          <p:cNvPr id="3" name="Content Placeholder 2"/>
          <p:cNvSpPr>
            <a:spLocks noGrp="1"/>
          </p:cNvSpPr>
          <p:nvPr>
            <p:ph idx="1"/>
          </p:nvPr>
        </p:nvSpPr>
        <p:spPr/>
        <p:txBody>
          <a:bodyPr>
            <a:normAutofit/>
          </a:bodyPr>
          <a:lstStyle/>
          <a:p>
            <a:r>
              <a:rPr lang="en-US" sz="2200" dirty="0">
                <a:latin typeface="Calisto MT"/>
                <a:cs typeface="Calisto MT"/>
              </a:rPr>
              <a:t>Our angels have one job:  to help us to heaven.</a:t>
            </a:r>
          </a:p>
          <a:p>
            <a:pPr lvl="1"/>
            <a:r>
              <a:rPr lang="en-US" sz="2000" dirty="0">
                <a:latin typeface="Calisto MT"/>
                <a:cs typeface="Calisto MT"/>
              </a:rPr>
              <a:t>Prayer and intercession, guiding us toward the good and away from evil</a:t>
            </a:r>
          </a:p>
          <a:p>
            <a:r>
              <a:rPr lang="en-US" sz="2400" dirty="0">
                <a:latin typeface="Calisto MT"/>
                <a:cs typeface="Calisto MT"/>
              </a:rPr>
              <a:t>“Beside each believer stands an angel as protector and shepherd leading him to life.” </a:t>
            </a:r>
            <a:r>
              <a:rPr lang="mr-IN" sz="2400" dirty="0">
                <a:latin typeface="Calisto MT"/>
                <a:cs typeface="Calisto MT"/>
              </a:rPr>
              <a:t>–</a:t>
            </a:r>
            <a:r>
              <a:rPr lang="en-US" sz="2400" dirty="0">
                <a:latin typeface="Calisto MT"/>
                <a:cs typeface="Calisto MT"/>
              </a:rPr>
              <a:t> St. Basil +379 AD</a:t>
            </a:r>
          </a:p>
          <a:p>
            <a:r>
              <a:rPr lang="en-US" sz="2400" dirty="0">
                <a:latin typeface="Calisto MT"/>
                <a:cs typeface="Calisto MT"/>
              </a:rPr>
              <a:t>"I esteem it, O my God, an inestimable benefit, that Thou hast granted me an angel to guide me from the moment of my birth to my death." </a:t>
            </a:r>
            <a:r>
              <a:rPr lang="mr-IN" sz="2400" dirty="0">
                <a:latin typeface="Calisto MT"/>
                <a:cs typeface="Calisto MT"/>
              </a:rPr>
              <a:t>–</a:t>
            </a:r>
            <a:r>
              <a:rPr lang="en-US" sz="2400" dirty="0">
                <a:latin typeface="Calisto MT"/>
                <a:cs typeface="Calisto MT"/>
              </a:rPr>
              <a:t> St. Augustine +430 AD</a:t>
            </a:r>
          </a:p>
          <a:p>
            <a:r>
              <a:rPr lang="en-US" sz="2400" dirty="0">
                <a:latin typeface="Calisto MT"/>
                <a:cs typeface="Calisto MT"/>
              </a:rPr>
              <a:t>Saints with devotion to their guardian angel</a:t>
            </a:r>
          </a:p>
          <a:p>
            <a:pPr lvl="1"/>
            <a:r>
              <a:rPr lang="en-US" sz="2000" dirty="0">
                <a:latin typeface="Calisto MT"/>
                <a:cs typeface="Calisto MT"/>
              </a:rPr>
              <a:t>Pope St. John XXIII, Padre </a:t>
            </a:r>
            <a:r>
              <a:rPr lang="en-US" sz="2000" dirty="0" err="1">
                <a:latin typeface="Calisto MT"/>
                <a:cs typeface="Calisto MT"/>
              </a:rPr>
              <a:t>Pio</a:t>
            </a:r>
            <a:r>
              <a:rPr lang="en-US" sz="2000" dirty="0">
                <a:latin typeface="Calisto MT"/>
                <a:cs typeface="Calisto MT"/>
              </a:rPr>
              <a:t>, St. Gemma </a:t>
            </a:r>
            <a:r>
              <a:rPr lang="en-US" sz="2000" dirty="0" err="1">
                <a:latin typeface="Calisto MT"/>
                <a:cs typeface="Calisto MT"/>
              </a:rPr>
              <a:t>Galgani</a:t>
            </a:r>
            <a:r>
              <a:rPr lang="en-US" sz="2000" dirty="0">
                <a:latin typeface="Calisto MT"/>
                <a:cs typeface="Calisto MT"/>
              </a:rPr>
              <a:t>, St. Therese the Little Flower</a:t>
            </a:r>
          </a:p>
          <a:p>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395173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675544"/>
          </a:xfrm>
        </p:spPr>
        <p:txBody>
          <a:bodyPr/>
          <a:lstStyle/>
          <a:p>
            <a:r>
              <a:rPr lang="en-US" dirty="0">
                <a:latin typeface="Calisto MT"/>
                <a:cs typeface="Calisto MT"/>
              </a:rPr>
              <a:t>Demons</a:t>
            </a:r>
          </a:p>
        </p:txBody>
      </p:sp>
      <p:sp>
        <p:nvSpPr>
          <p:cNvPr id="3" name="Content Placeholder 2"/>
          <p:cNvSpPr>
            <a:spLocks noGrp="1"/>
          </p:cNvSpPr>
          <p:nvPr>
            <p:ph idx="1"/>
          </p:nvPr>
        </p:nvSpPr>
        <p:spPr>
          <a:xfrm>
            <a:off x="594360" y="1566041"/>
            <a:ext cx="7955280" cy="4697599"/>
          </a:xfrm>
        </p:spPr>
        <p:txBody>
          <a:bodyPr>
            <a:normAutofit fontScale="92500"/>
          </a:bodyPr>
          <a:lstStyle/>
          <a:p>
            <a:pPr>
              <a:lnSpc>
                <a:spcPct val="120000"/>
              </a:lnSpc>
            </a:pPr>
            <a:r>
              <a:rPr lang="en-US" dirty="0">
                <a:latin typeface="Calisto MT"/>
                <a:cs typeface="Calisto MT"/>
              </a:rPr>
              <a:t>Demons are spiritual beings, like angels, who at some point after their creation by God, rejected God’s lordship and thus “fell” from heaven and have turned their will towards evil. </a:t>
            </a:r>
          </a:p>
          <a:p>
            <a:pPr>
              <a:lnSpc>
                <a:spcPct val="120000"/>
              </a:lnSpc>
            </a:pPr>
            <a:r>
              <a:rPr lang="en-US" dirty="0">
                <a:latin typeface="Calisto MT"/>
                <a:cs typeface="Calisto MT"/>
              </a:rPr>
              <a:t>“Demons” (from the Greek word </a:t>
            </a:r>
            <a:r>
              <a:rPr lang="en-US" i="1" dirty="0">
                <a:latin typeface="Calisto MT"/>
                <a:cs typeface="Calisto MT"/>
              </a:rPr>
              <a:t>daemon</a:t>
            </a:r>
            <a:r>
              <a:rPr lang="en-US" dirty="0">
                <a:latin typeface="Calisto MT"/>
                <a:cs typeface="Calisto MT"/>
              </a:rPr>
              <a:t> meaning “spirit”) or sometimes “devils” (from the Greek </a:t>
            </a:r>
            <a:r>
              <a:rPr lang="en-US" i="1" dirty="0" err="1">
                <a:latin typeface="Calisto MT"/>
                <a:cs typeface="Calisto MT"/>
              </a:rPr>
              <a:t>diabolos</a:t>
            </a:r>
            <a:r>
              <a:rPr lang="en-US" dirty="0">
                <a:latin typeface="Calisto MT"/>
                <a:cs typeface="Calisto MT"/>
              </a:rPr>
              <a:t>, meaning “accuser”). </a:t>
            </a:r>
          </a:p>
          <a:p>
            <a:pPr>
              <a:lnSpc>
                <a:spcPct val="120000"/>
              </a:lnSpc>
            </a:pPr>
            <a:r>
              <a:rPr lang="en-US" dirty="0">
                <a:latin typeface="Calisto MT"/>
                <a:cs typeface="Calisto MT"/>
              </a:rPr>
              <a:t>The leader of these fallen angels goes by many names: Satan, Lucifer, Beelzebub, Belial. Tradition simply calls him “The Devil” or “The Evil One.” </a:t>
            </a:r>
          </a:p>
          <a:p>
            <a:pPr>
              <a:lnSpc>
                <a:spcPct val="120000"/>
              </a:lnSpc>
            </a:pPr>
            <a:r>
              <a:rPr lang="en-US" dirty="0">
                <a:latin typeface="Calisto MT"/>
                <a:cs typeface="Calisto MT"/>
              </a:rPr>
              <a:t>No one knows how many devils there are, but Tradition and Scripture seem to suggest that around 1/3 of the angels followed Lucifer in his revolt against God (see Rev. 12:4)</a:t>
            </a:r>
          </a:p>
        </p:txBody>
      </p:sp>
    </p:spTree>
    <p:extLst>
      <p:ext uri="{BB962C8B-B14F-4D97-AF65-F5344CB8AC3E}">
        <p14:creationId xmlns:p14="http://schemas.microsoft.com/office/powerpoint/2010/main" val="156029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561275"/>
          </a:xfrm>
        </p:spPr>
        <p:txBody>
          <a:bodyPr>
            <a:normAutofit fontScale="90000"/>
          </a:bodyPr>
          <a:lstStyle/>
          <a:p>
            <a:r>
              <a:rPr lang="en-US" dirty="0">
                <a:latin typeface="Calisto MT"/>
                <a:cs typeface="Calisto MT"/>
              </a:rPr>
              <a:t>Demons</a:t>
            </a:r>
            <a:endParaRPr lang="en-US" dirty="0"/>
          </a:p>
        </p:txBody>
      </p:sp>
      <p:sp>
        <p:nvSpPr>
          <p:cNvPr id="3" name="Content Placeholder 2"/>
          <p:cNvSpPr>
            <a:spLocks noGrp="1"/>
          </p:cNvSpPr>
          <p:nvPr>
            <p:ph idx="1"/>
          </p:nvPr>
        </p:nvSpPr>
        <p:spPr>
          <a:xfrm>
            <a:off x="457200" y="1513490"/>
            <a:ext cx="8229600" cy="4824248"/>
          </a:xfrm>
        </p:spPr>
        <p:txBody>
          <a:bodyPr>
            <a:normAutofit fontScale="70000" lnSpcReduction="20000"/>
          </a:bodyPr>
          <a:lstStyle/>
          <a:p>
            <a:pPr hangingPunct="0">
              <a:lnSpc>
                <a:spcPct val="110000"/>
              </a:lnSpc>
            </a:pPr>
            <a:r>
              <a:rPr lang="en-US" sz="3400" dirty="0">
                <a:latin typeface="Calisto MT"/>
                <a:cs typeface="Calisto MT"/>
              </a:rPr>
              <a:t>They, like the angels, are individual, personal intelligences (not impersonal forces or “bad karma” or a metaphor for evil)</a:t>
            </a:r>
          </a:p>
          <a:p>
            <a:pPr lvl="1" hangingPunct="0">
              <a:lnSpc>
                <a:spcPct val="110000"/>
              </a:lnSpc>
            </a:pPr>
            <a:r>
              <a:rPr lang="en-US" sz="3100" dirty="0">
                <a:latin typeface="Calisto MT"/>
                <a:cs typeface="Calisto MT"/>
              </a:rPr>
              <a:t>Not the dark side of the Force </a:t>
            </a:r>
          </a:p>
          <a:p>
            <a:pPr lvl="0" hangingPunct="0">
              <a:lnSpc>
                <a:spcPct val="110000"/>
              </a:lnSpc>
            </a:pPr>
            <a:r>
              <a:rPr lang="en-US" sz="3400" dirty="0">
                <a:latin typeface="Calisto MT"/>
                <a:cs typeface="Calisto MT"/>
              </a:rPr>
              <a:t>The demons were originally created good and became evil through a free choice of their own. Scripture attributes this sin to pride (see: Isa. 14:12-14; </a:t>
            </a:r>
            <a:r>
              <a:rPr lang="en-US" sz="3400" dirty="0" err="1">
                <a:latin typeface="Calisto MT"/>
                <a:cs typeface="Calisto MT"/>
              </a:rPr>
              <a:t>Eze</a:t>
            </a:r>
            <a:r>
              <a:rPr lang="en-US" sz="3400" dirty="0">
                <a:latin typeface="Calisto MT"/>
                <a:cs typeface="Calisto MT"/>
              </a:rPr>
              <a:t>. 28:11-19). </a:t>
            </a:r>
          </a:p>
          <a:p>
            <a:pPr lvl="0" hangingPunct="0">
              <a:lnSpc>
                <a:spcPct val="110000"/>
              </a:lnSpc>
            </a:pPr>
            <a:r>
              <a:rPr lang="en-US" sz="3400" dirty="0">
                <a:latin typeface="Calisto MT"/>
                <a:cs typeface="Calisto MT"/>
              </a:rPr>
              <a:t>Their sin is irrevocable. It is through the final, definitive and irrevocable nature of their decision and not through any defect of God’s mercy that their sin is unforgivable. </a:t>
            </a:r>
          </a:p>
          <a:p>
            <a:pPr lvl="0" hangingPunct="0">
              <a:lnSpc>
                <a:spcPct val="110000"/>
              </a:lnSpc>
            </a:pPr>
            <a:r>
              <a:rPr lang="en-US" sz="3400" dirty="0">
                <a:latin typeface="Calisto MT"/>
                <a:cs typeface="Calisto MT"/>
              </a:rPr>
              <a:t>It is through the instigation of the Devil that our first parents chose to disobey God and fall into original sin. </a:t>
            </a:r>
          </a:p>
        </p:txBody>
      </p:sp>
    </p:spTree>
    <p:extLst>
      <p:ext uri="{BB962C8B-B14F-4D97-AF65-F5344CB8AC3E}">
        <p14:creationId xmlns:p14="http://schemas.microsoft.com/office/powerpoint/2010/main" val="105738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0751"/>
          </a:xfrm>
        </p:spPr>
        <p:txBody>
          <a:bodyPr/>
          <a:lstStyle/>
          <a:p>
            <a:r>
              <a:rPr lang="en-US" dirty="0">
                <a:latin typeface="Calisto MT"/>
                <a:cs typeface="Calisto MT"/>
              </a:rPr>
              <a:t>Demons</a:t>
            </a:r>
            <a:endParaRPr lang="en-US" dirty="0"/>
          </a:p>
        </p:txBody>
      </p:sp>
      <p:sp>
        <p:nvSpPr>
          <p:cNvPr id="3" name="Content Placeholder 2"/>
          <p:cNvSpPr>
            <a:spLocks noGrp="1"/>
          </p:cNvSpPr>
          <p:nvPr>
            <p:ph idx="1"/>
          </p:nvPr>
        </p:nvSpPr>
        <p:spPr>
          <a:xfrm>
            <a:off x="457200" y="1225389"/>
            <a:ext cx="8229600" cy="5146633"/>
          </a:xfrm>
        </p:spPr>
        <p:txBody>
          <a:bodyPr>
            <a:normAutofit fontScale="62500" lnSpcReduction="20000"/>
          </a:bodyPr>
          <a:lstStyle/>
          <a:p>
            <a:pPr lvl="0" hangingPunct="0">
              <a:lnSpc>
                <a:spcPct val="120000"/>
              </a:lnSpc>
            </a:pPr>
            <a:r>
              <a:rPr lang="en-US" sz="3400" dirty="0">
                <a:latin typeface="Calisto MT"/>
                <a:cs typeface="Calisto MT"/>
              </a:rPr>
              <a:t>The demons continue to this day to attempt to lead man away from God and into sin in thought, word and deed. </a:t>
            </a:r>
          </a:p>
          <a:p>
            <a:pPr lvl="0" hangingPunct="0">
              <a:lnSpc>
                <a:spcPct val="120000"/>
              </a:lnSpc>
            </a:pPr>
            <a:r>
              <a:rPr lang="en-US" sz="3400" dirty="0">
                <a:latin typeface="Calisto MT"/>
                <a:cs typeface="Calisto MT"/>
              </a:rPr>
              <a:t>They are not omnipotent and cannot read our thoughts. </a:t>
            </a:r>
          </a:p>
          <a:p>
            <a:pPr lvl="0" hangingPunct="0">
              <a:lnSpc>
                <a:spcPct val="120000"/>
              </a:lnSpc>
            </a:pPr>
            <a:r>
              <a:rPr lang="en-US" sz="3400" dirty="0">
                <a:latin typeface="Calisto MT"/>
                <a:cs typeface="Calisto MT"/>
              </a:rPr>
              <a:t>The power of God is infinitely greater</a:t>
            </a:r>
          </a:p>
          <a:p>
            <a:pPr lvl="0" hangingPunct="0">
              <a:lnSpc>
                <a:spcPct val="120000"/>
              </a:lnSpc>
            </a:pPr>
            <a:r>
              <a:rPr lang="en-US" sz="3400" dirty="0">
                <a:latin typeface="Calisto MT"/>
                <a:cs typeface="Calisto MT"/>
              </a:rPr>
              <a:t>Despite the devil’s temptation, man is still responsible for his own moral actions. </a:t>
            </a:r>
          </a:p>
          <a:p>
            <a:pPr lvl="1" hangingPunct="0">
              <a:lnSpc>
                <a:spcPct val="120000"/>
              </a:lnSpc>
            </a:pPr>
            <a:r>
              <a:rPr lang="en-US" sz="3400" dirty="0">
                <a:latin typeface="Calisto MT"/>
                <a:cs typeface="Calisto MT"/>
              </a:rPr>
              <a:t>You can’t say, “the Devil made me do it.”</a:t>
            </a:r>
          </a:p>
          <a:p>
            <a:pPr lvl="0" hangingPunct="0">
              <a:lnSpc>
                <a:spcPct val="120000"/>
              </a:lnSpc>
            </a:pPr>
            <a:r>
              <a:rPr lang="en-US" sz="3400" dirty="0">
                <a:latin typeface="Calisto MT"/>
                <a:cs typeface="Calisto MT"/>
              </a:rPr>
              <a:t>Their final downfall and condemnation is assured by Scripture and it is only a matter of time until their ultimate defeat. “And the devil who had deceived them was thrown into the lake of fire and brimstone…’ (Rev. 20:10) </a:t>
            </a:r>
          </a:p>
          <a:p>
            <a:pPr lvl="0" hangingPunct="0">
              <a:lnSpc>
                <a:spcPct val="120000"/>
              </a:lnSpc>
            </a:pPr>
            <a:r>
              <a:rPr lang="en-US" sz="3400" dirty="0">
                <a:latin typeface="Calisto MT"/>
                <a:cs typeface="Calisto MT"/>
              </a:rPr>
              <a:t>Though one ought not to dwell inordinately on the presence and activity of the demons, one ought certainly not disregard them either. </a:t>
            </a:r>
          </a:p>
          <a:p>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200590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654524"/>
          </a:xfrm>
        </p:spPr>
        <p:txBody>
          <a:bodyPr/>
          <a:lstStyle/>
          <a:p>
            <a:r>
              <a:rPr lang="en-US" dirty="0">
                <a:latin typeface="Calisto MT"/>
                <a:cs typeface="Calisto MT"/>
              </a:rPr>
              <a:t>Good and Evil</a:t>
            </a:r>
          </a:p>
        </p:txBody>
      </p:sp>
      <p:sp>
        <p:nvSpPr>
          <p:cNvPr id="3" name="Content Placeholder 2"/>
          <p:cNvSpPr>
            <a:spLocks noGrp="1"/>
          </p:cNvSpPr>
          <p:nvPr>
            <p:ph idx="1"/>
          </p:nvPr>
        </p:nvSpPr>
        <p:spPr>
          <a:xfrm>
            <a:off x="594360" y="1713186"/>
            <a:ext cx="7955280" cy="4550454"/>
          </a:xfrm>
        </p:spPr>
        <p:txBody>
          <a:bodyPr>
            <a:normAutofit/>
          </a:bodyPr>
          <a:lstStyle/>
          <a:p>
            <a:r>
              <a:rPr lang="en-US" dirty="0">
                <a:latin typeface="Calisto MT"/>
                <a:cs typeface="Calisto MT"/>
              </a:rPr>
              <a:t>When we talk about a battle between Good and Evil, or God and Satan, realize that these are NOT two equal beings </a:t>
            </a:r>
          </a:p>
          <a:p>
            <a:pPr lvl="1"/>
            <a:r>
              <a:rPr lang="en-US" dirty="0">
                <a:latin typeface="Calisto MT"/>
                <a:cs typeface="Calisto MT"/>
              </a:rPr>
              <a:t>God is God – omnipotent, omniscient, omnipresent and eternal</a:t>
            </a:r>
          </a:p>
          <a:p>
            <a:pPr lvl="1"/>
            <a:r>
              <a:rPr lang="en-US" dirty="0">
                <a:latin typeface="Calisto MT"/>
                <a:cs typeface="Calisto MT"/>
              </a:rPr>
              <a:t>Demons (and angels) are created beings</a:t>
            </a:r>
          </a:p>
          <a:p>
            <a:pPr lvl="1"/>
            <a:r>
              <a:rPr lang="en-US" dirty="0">
                <a:latin typeface="Calisto MT"/>
                <a:cs typeface="Calisto MT"/>
              </a:rPr>
              <a:t>There is an INFINITE difference between the two</a:t>
            </a:r>
          </a:p>
          <a:p>
            <a:pPr lvl="1"/>
            <a:r>
              <a:rPr lang="en-US" dirty="0">
                <a:latin typeface="Calisto MT"/>
                <a:cs typeface="Calisto MT"/>
              </a:rPr>
              <a:t>There exists no ‘equal’ battle between God and the Devil</a:t>
            </a:r>
          </a:p>
          <a:p>
            <a:r>
              <a:rPr lang="en-US" dirty="0">
                <a:latin typeface="Calisto MT"/>
                <a:cs typeface="Calisto MT"/>
              </a:rPr>
              <a:t>In the end, evil will be definitively defeated, and in fact, through Christ, it has already lost.</a:t>
            </a:r>
          </a:p>
          <a:p>
            <a:endParaRPr lang="en-US" dirty="0">
              <a:latin typeface="Calisto MT"/>
              <a:cs typeface="Calisto MT"/>
            </a:endParaRPr>
          </a:p>
        </p:txBody>
      </p:sp>
    </p:spTree>
    <p:extLst>
      <p:ext uri="{BB962C8B-B14F-4D97-AF65-F5344CB8AC3E}">
        <p14:creationId xmlns:p14="http://schemas.microsoft.com/office/powerpoint/2010/main" val="109017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67880" y="764372"/>
            <a:ext cx="5575552" cy="1432289"/>
          </a:xfrm>
        </p:spPr>
        <p:txBody>
          <a:bodyPr>
            <a:normAutofit/>
          </a:bodyPr>
          <a:lstStyle/>
          <a:p>
            <a:r>
              <a:rPr lang="en-US" sz="2600" dirty="0">
                <a:latin typeface="Cambria" panose="02040503050406030204" pitchFamily="18" charset="0"/>
              </a:rPr>
              <a:t>Prayer before Study</a:t>
            </a:r>
          </a:p>
        </p:txBody>
      </p:sp>
      <p:sp>
        <p:nvSpPr>
          <p:cNvPr id="3" name="Content Placeholder 2"/>
          <p:cNvSpPr>
            <a:spLocks noGrp="1"/>
          </p:cNvSpPr>
          <p:nvPr>
            <p:ph idx="1"/>
          </p:nvPr>
        </p:nvSpPr>
        <p:spPr>
          <a:xfrm>
            <a:off x="1019503" y="2322785"/>
            <a:ext cx="7638935" cy="3867808"/>
          </a:xfrm>
        </p:spPr>
        <p:txBody>
          <a:bodyPr>
            <a:normAutofit/>
          </a:bodyPr>
          <a:lstStyle/>
          <a:p>
            <a:pPr marL="114300" indent="0">
              <a:buNone/>
            </a:pPr>
            <a:r>
              <a:rPr lang="en-US" dirty="0">
                <a:latin typeface="Cambria" panose="02040503050406030204" pitchFamily="18" charset="0"/>
              </a:rPr>
              <a:t>O ineffable Creator, true source of light and wisdom, origin of all things, be pleased to cast a beam of your radiance upon the darkness of my mind.  </a:t>
            </a:r>
          </a:p>
          <a:p>
            <a:pPr marL="114300" indent="0">
              <a:buNone/>
            </a:pPr>
            <a:r>
              <a:rPr lang="en-US" dirty="0">
                <a:latin typeface="Cambria" panose="02040503050406030204" pitchFamily="18" charset="0"/>
              </a:rPr>
              <a:t>Take from me the double darkness of sin and ignorance in which I was born.  Give me quickness of understanding, a retentive memory, the ability to grasp things correctly and fundamentally, and abundant grace of expression.  </a:t>
            </a:r>
          </a:p>
          <a:p>
            <a:pPr marL="114300" indent="0">
              <a:buNone/>
            </a:pPr>
            <a:r>
              <a:rPr lang="en-US" dirty="0">
                <a:latin typeface="Cambria" panose="02040503050406030204" pitchFamily="18" charset="0"/>
              </a:rPr>
              <a:t>Order the beginning, direct the progress and perfect the achievement of my work.  You who are true God and true Man and who live and reign forever and ever.  Amen.</a:t>
            </a:r>
          </a:p>
          <a:p>
            <a:endParaRPr lang="en-US" dirty="0">
              <a:latin typeface="Cambria" panose="02040503050406030204" pitchFamily="18" charset="0"/>
            </a:endParaRPr>
          </a:p>
        </p:txBody>
      </p:sp>
    </p:spTree>
    <p:extLst>
      <p:ext uri="{BB962C8B-B14F-4D97-AF65-F5344CB8AC3E}">
        <p14:creationId xmlns:p14="http://schemas.microsoft.com/office/powerpoint/2010/main" val="1855458699"/>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Demonic Possession</a:t>
            </a:r>
          </a:p>
        </p:txBody>
      </p:sp>
      <p:sp>
        <p:nvSpPr>
          <p:cNvPr id="3" name="Content Placeholder 2"/>
          <p:cNvSpPr>
            <a:spLocks noGrp="1"/>
          </p:cNvSpPr>
          <p:nvPr>
            <p:ph idx="1"/>
          </p:nvPr>
        </p:nvSpPr>
        <p:spPr/>
        <p:txBody>
          <a:bodyPr/>
          <a:lstStyle/>
          <a:p>
            <a:r>
              <a:rPr lang="en-US" dirty="0">
                <a:latin typeface="Calisto MT"/>
                <a:cs typeface="Calisto MT"/>
              </a:rPr>
              <a:t>Infestations, perturbations, possessions</a:t>
            </a:r>
          </a:p>
          <a:p>
            <a:pPr lvl="1"/>
            <a:r>
              <a:rPr lang="en-US" dirty="0">
                <a:latin typeface="Calisto MT"/>
                <a:cs typeface="Calisto MT"/>
              </a:rPr>
              <a:t>Various levels of demonic attack</a:t>
            </a:r>
          </a:p>
          <a:p>
            <a:pPr lvl="1"/>
            <a:r>
              <a:rPr lang="en-US" dirty="0">
                <a:latin typeface="Calisto MT"/>
                <a:cs typeface="Calisto MT"/>
              </a:rPr>
              <a:t>Yes, they happen, but….</a:t>
            </a:r>
          </a:p>
          <a:p>
            <a:r>
              <a:rPr lang="en-US" dirty="0">
                <a:latin typeface="Calisto MT"/>
                <a:cs typeface="Calisto MT"/>
              </a:rPr>
              <a:t>They are exceedingly rare</a:t>
            </a:r>
          </a:p>
          <a:p>
            <a:pPr lvl="1"/>
            <a:r>
              <a:rPr lang="en-US" dirty="0">
                <a:latin typeface="Calisto MT"/>
                <a:cs typeface="Calisto MT"/>
              </a:rPr>
              <a:t>Most of the time, there is a psychological explanation</a:t>
            </a:r>
          </a:p>
          <a:p>
            <a:pPr lvl="1"/>
            <a:r>
              <a:rPr lang="en-US" dirty="0">
                <a:latin typeface="Calisto MT"/>
                <a:cs typeface="Calisto MT"/>
              </a:rPr>
              <a:t>You would have to invite the demon in by a free choice in order for this to happen</a:t>
            </a:r>
          </a:p>
          <a:p>
            <a:pPr lvl="1"/>
            <a:r>
              <a:rPr lang="en-US" dirty="0">
                <a:latin typeface="Calisto MT"/>
                <a:cs typeface="Calisto MT"/>
              </a:rPr>
              <a:t>So don’t!</a:t>
            </a:r>
          </a:p>
          <a:p>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242315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Demonic Possession</a:t>
            </a:r>
            <a:endParaRPr lang="en-US" dirty="0"/>
          </a:p>
        </p:txBody>
      </p:sp>
      <p:sp>
        <p:nvSpPr>
          <p:cNvPr id="3" name="Content Placeholder 2"/>
          <p:cNvSpPr>
            <a:spLocks noGrp="1"/>
          </p:cNvSpPr>
          <p:nvPr>
            <p:ph idx="1"/>
          </p:nvPr>
        </p:nvSpPr>
        <p:spPr/>
        <p:txBody>
          <a:bodyPr>
            <a:normAutofit/>
          </a:bodyPr>
          <a:lstStyle/>
          <a:p>
            <a:r>
              <a:rPr lang="en-US" dirty="0">
                <a:latin typeface="Calisto MT"/>
                <a:cs typeface="Calisto MT"/>
              </a:rPr>
              <a:t>Don’t play with evil…</a:t>
            </a:r>
          </a:p>
          <a:p>
            <a:pPr lvl="1"/>
            <a:r>
              <a:rPr lang="en-US" dirty="0">
                <a:latin typeface="Calisto MT"/>
                <a:cs typeface="Calisto MT"/>
              </a:rPr>
              <a:t>Séances, Ouija boards, fortune tellers</a:t>
            </a:r>
          </a:p>
          <a:p>
            <a:pPr lvl="1"/>
            <a:r>
              <a:rPr lang="en-US" dirty="0">
                <a:latin typeface="Calisto MT"/>
                <a:cs typeface="Calisto MT"/>
              </a:rPr>
              <a:t>Dark magic, “good” magic</a:t>
            </a:r>
          </a:p>
          <a:p>
            <a:pPr lvl="1"/>
            <a:r>
              <a:rPr lang="en-US" dirty="0">
                <a:latin typeface="Calisto MT"/>
                <a:cs typeface="Calisto MT"/>
              </a:rPr>
              <a:t>Prayers to spirits</a:t>
            </a:r>
          </a:p>
          <a:p>
            <a:pPr lvl="1"/>
            <a:r>
              <a:rPr lang="en-US" dirty="0">
                <a:latin typeface="Calisto MT"/>
                <a:cs typeface="Calisto MT"/>
              </a:rPr>
              <a:t>Voodoo or Santeria</a:t>
            </a:r>
          </a:p>
          <a:p>
            <a:pPr lvl="1"/>
            <a:r>
              <a:rPr lang="en-US" dirty="0">
                <a:latin typeface="Calisto MT"/>
                <a:cs typeface="Calisto MT"/>
              </a:rPr>
              <a:t>Magic talismans, or “good luck” charms</a:t>
            </a:r>
          </a:p>
          <a:p>
            <a:pPr lvl="1"/>
            <a:r>
              <a:rPr lang="en-US" dirty="0">
                <a:latin typeface="Calisto MT"/>
                <a:cs typeface="Calisto MT"/>
              </a:rPr>
              <a:t>Superstition or horoscopes</a:t>
            </a:r>
          </a:p>
          <a:p>
            <a:r>
              <a:rPr lang="en-US" dirty="0">
                <a:latin typeface="Calisto MT"/>
                <a:cs typeface="Calisto MT"/>
              </a:rPr>
              <a:t>All of these things open the door to evil</a:t>
            </a:r>
          </a:p>
          <a:p>
            <a:r>
              <a:rPr lang="en-US" dirty="0">
                <a:latin typeface="Calisto MT"/>
                <a:cs typeface="Calisto MT"/>
              </a:rPr>
              <a:t>The Christian walks by faith in Jesus Christ and has no need of anyone or anything else</a:t>
            </a:r>
          </a:p>
          <a:p>
            <a:pPr>
              <a:buNone/>
            </a:pPr>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122217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Exorcisms</a:t>
            </a:r>
          </a:p>
        </p:txBody>
      </p:sp>
      <p:sp>
        <p:nvSpPr>
          <p:cNvPr id="3" name="Content Placeholder 2"/>
          <p:cNvSpPr>
            <a:spLocks noGrp="1"/>
          </p:cNvSpPr>
          <p:nvPr>
            <p:ph idx="1"/>
          </p:nvPr>
        </p:nvSpPr>
        <p:spPr/>
        <p:txBody>
          <a:bodyPr/>
          <a:lstStyle/>
          <a:p>
            <a:r>
              <a:rPr lang="en-US" dirty="0">
                <a:latin typeface="Calisto MT"/>
                <a:cs typeface="Calisto MT"/>
              </a:rPr>
              <a:t>There is always a prayer of “exorcism” made over a person before baptism</a:t>
            </a:r>
          </a:p>
          <a:p>
            <a:r>
              <a:rPr lang="en-US" dirty="0">
                <a:latin typeface="Calisto MT"/>
                <a:cs typeface="Calisto MT"/>
              </a:rPr>
              <a:t>Blessings for houses, cars, etc.</a:t>
            </a:r>
          </a:p>
          <a:p>
            <a:r>
              <a:rPr lang="en-US" dirty="0">
                <a:latin typeface="Calisto MT"/>
                <a:cs typeface="Calisto MT"/>
              </a:rPr>
              <a:t>There are formal exorcists in the Church that deal with suspected possessions</a:t>
            </a:r>
          </a:p>
          <a:p>
            <a:pPr lvl="1"/>
            <a:r>
              <a:rPr lang="en-US" dirty="0">
                <a:latin typeface="Calisto MT"/>
                <a:cs typeface="Calisto MT"/>
              </a:rPr>
              <a:t>Always priests given special permission by the bishop</a:t>
            </a:r>
          </a:p>
          <a:p>
            <a:pPr lvl="1"/>
            <a:r>
              <a:rPr lang="en-US" dirty="0">
                <a:latin typeface="Calisto MT"/>
                <a:cs typeface="Calisto MT"/>
              </a:rPr>
              <a:t>It is not magic – it is through the power of God</a:t>
            </a:r>
          </a:p>
          <a:p>
            <a:pPr lvl="1"/>
            <a:r>
              <a:rPr lang="en-US" dirty="0">
                <a:latin typeface="Calisto MT"/>
                <a:cs typeface="Calisto MT"/>
              </a:rPr>
              <a:t>They always “work”</a:t>
            </a:r>
          </a:p>
          <a:p>
            <a:endParaRPr lang="en-US" dirty="0">
              <a:latin typeface="Calisto MT"/>
              <a:cs typeface="Calisto MT"/>
            </a:endParaRPr>
          </a:p>
        </p:txBody>
      </p:sp>
    </p:spTree>
    <p:extLst>
      <p:ext uri="{BB962C8B-B14F-4D97-AF65-F5344CB8AC3E}">
        <p14:creationId xmlns:p14="http://schemas.microsoft.com/office/powerpoint/2010/main" val="153213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969834"/>
          </a:xfrm>
        </p:spPr>
        <p:txBody>
          <a:bodyPr>
            <a:normAutofit/>
          </a:bodyPr>
          <a:lstStyle/>
          <a:p>
            <a:r>
              <a:rPr lang="en-US" sz="3200" dirty="0">
                <a:latin typeface="Calisto MT"/>
                <a:cs typeface="Calisto MT"/>
              </a:rPr>
              <a:t>Human Beings: Made in God’s Image and Likeness</a:t>
            </a:r>
          </a:p>
        </p:txBody>
      </p:sp>
      <p:sp>
        <p:nvSpPr>
          <p:cNvPr id="3" name="Content Placeholder 2"/>
          <p:cNvSpPr>
            <a:spLocks noGrp="1"/>
          </p:cNvSpPr>
          <p:nvPr>
            <p:ph idx="1"/>
          </p:nvPr>
        </p:nvSpPr>
        <p:spPr>
          <a:xfrm>
            <a:off x="457200" y="1912883"/>
            <a:ext cx="8229600" cy="4531374"/>
          </a:xfrm>
        </p:spPr>
        <p:txBody>
          <a:bodyPr>
            <a:normAutofit/>
          </a:bodyPr>
          <a:lstStyle/>
          <a:p>
            <a:r>
              <a:rPr lang="en-US" sz="2400" dirty="0">
                <a:latin typeface="Calisto MT"/>
                <a:cs typeface="Calisto MT"/>
              </a:rPr>
              <a:t>Then God said:  “Let us make man in our image, after our likeness”</a:t>
            </a:r>
            <a:r>
              <a:rPr lang="mr-IN" sz="2400" dirty="0">
                <a:latin typeface="Calisto MT"/>
                <a:cs typeface="Calisto MT"/>
              </a:rPr>
              <a:t>…</a:t>
            </a:r>
            <a:r>
              <a:rPr lang="en-US" sz="2400" dirty="0">
                <a:latin typeface="Calisto MT"/>
                <a:cs typeface="Calisto MT"/>
              </a:rPr>
              <a:t>”in the image of God He created them; male and female He created them.” (Gen 1:26-7)</a:t>
            </a:r>
          </a:p>
          <a:p>
            <a:r>
              <a:rPr lang="en-US" sz="2400" dirty="0">
                <a:latin typeface="Calisto MT"/>
                <a:cs typeface="Calisto MT"/>
              </a:rPr>
              <a:t>“Of all visible creatures only man is “able to know and love his Creator.”  He is ‘the only creature on earth that God has willed for its own sake,’ and he alone is called to share, by knowledge and love, in God’s own life.  It was for this end that he was created, and this is the fundamental reason for his dignity.”			-CCC 356</a:t>
            </a:r>
            <a:endParaRPr lang="en-US" sz="2400" u="sng" dirty="0">
              <a:latin typeface="Calisto MT"/>
              <a:cs typeface="Calisto MT"/>
            </a:endParaRPr>
          </a:p>
          <a:p>
            <a:pPr lvl="1"/>
            <a:r>
              <a:rPr lang="en-US" sz="2000" dirty="0">
                <a:latin typeface="Calisto MT"/>
                <a:cs typeface="Calisto MT"/>
              </a:rPr>
              <a:t>Man is ‘fundamentally good,’ not simply “instrumentally good.” This has HUGE ramifications in moral theology</a:t>
            </a:r>
            <a:r>
              <a:rPr lang="mr-IN" sz="2000" dirty="0">
                <a:latin typeface="Calisto MT"/>
                <a:cs typeface="Calisto MT"/>
              </a:rPr>
              <a:t>…</a:t>
            </a:r>
            <a:r>
              <a:rPr lang="en-US" sz="2000" dirty="0">
                <a:latin typeface="Calisto MT"/>
                <a:cs typeface="Calisto MT"/>
              </a:rPr>
              <a:t> </a:t>
            </a:r>
          </a:p>
        </p:txBody>
      </p:sp>
    </p:spTree>
    <p:extLst>
      <p:ext uri="{BB962C8B-B14F-4D97-AF65-F5344CB8AC3E}">
        <p14:creationId xmlns:p14="http://schemas.microsoft.com/office/powerpoint/2010/main" val="84530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525517"/>
            <a:ext cx="6377940" cy="882869"/>
          </a:xfrm>
        </p:spPr>
        <p:txBody>
          <a:bodyPr>
            <a:normAutofit fontScale="90000"/>
          </a:bodyPr>
          <a:lstStyle/>
          <a:p>
            <a:r>
              <a:rPr lang="en-US" sz="3200" dirty="0">
                <a:latin typeface="Calisto MT"/>
                <a:cs typeface="Calisto MT"/>
              </a:rPr>
              <a:t>Human Beings: Made in God’s Image and Likeness</a:t>
            </a:r>
          </a:p>
        </p:txBody>
      </p:sp>
      <p:sp>
        <p:nvSpPr>
          <p:cNvPr id="3" name="Content Placeholder 2"/>
          <p:cNvSpPr>
            <a:spLocks noGrp="1"/>
          </p:cNvSpPr>
          <p:nvPr>
            <p:ph idx="1"/>
          </p:nvPr>
        </p:nvSpPr>
        <p:spPr>
          <a:xfrm>
            <a:off x="457200" y="1524000"/>
            <a:ext cx="8229600" cy="4920257"/>
          </a:xfrm>
        </p:spPr>
        <p:txBody>
          <a:bodyPr>
            <a:normAutofit lnSpcReduction="10000"/>
          </a:bodyPr>
          <a:lstStyle/>
          <a:p>
            <a:r>
              <a:rPr lang="en-US" sz="2400" dirty="0">
                <a:latin typeface="Calisto MT"/>
                <a:cs typeface="Calisto MT"/>
              </a:rPr>
              <a:t>As we said, man is created by God as fundamentally good, or an “intrinsic” good, meaning that man’s existence is itself good.</a:t>
            </a:r>
          </a:p>
          <a:p>
            <a:pPr lvl="1"/>
            <a:r>
              <a:rPr lang="en-US" sz="2000" dirty="0">
                <a:latin typeface="Calisto MT"/>
                <a:cs typeface="Calisto MT"/>
              </a:rPr>
              <a:t>Said another way, man’s existence is good in his own right, not because of what he can do or produce, not because he leads to something else, but simply because he is.</a:t>
            </a:r>
          </a:p>
          <a:p>
            <a:r>
              <a:rPr lang="en-US" sz="2400" dirty="0">
                <a:latin typeface="Calisto MT"/>
                <a:cs typeface="Calisto MT"/>
              </a:rPr>
              <a:t>This is contrasted with an “instrumental” good, meaning something that has value or that can bring about some other good.</a:t>
            </a:r>
          </a:p>
          <a:p>
            <a:pPr lvl="1"/>
            <a:r>
              <a:rPr lang="en-US" sz="2000" dirty="0">
                <a:latin typeface="Calisto MT"/>
                <a:cs typeface="Calisto MT"/>
              </a:rPr>
              <a:t>It is still good, but its goodness can be measured by the value it brings.  It is a means to some other good.</a:t>
            </a:r>
          </a:p>
          <a:p>
            <a:r>
              <a:rPr lang="en-US" sz="2400" dirty="0">
                <a:latin typeface="Calisto MT"/>
                <a:cs typeface="Calisto MT"/>
              </a:rPr>
              <a:t>One of the challenges of morality is not confusing the two!</a:t>
            </a:r>
          </a:p>
          <a:p>
            <a:pPr lvl="1"/>
            <a:r>
              <a:rPr lang="en-US" sz="2000" dirty="0">
                <a:latin typeface="Calisto MT"/>
                <a:cs typeface="Calisto MT"/>
              </a:rPr>
              <a:t>Human beings can never be treated as merely instrumental goods</a:t>
            </a:r>
          </a:p>
          <a:p>
            <a:pPr lvl="1"/>
            <a:r>
              <a:rPr lang="en-US" sz="2000" dirty="0">
                <a:latin typeface="Calisto MT"/>
                <a:cs typeface="Calisto MT"/>
              </a:rPr>
              <a:t>Merely instrumental goods should not be elevated to intrinsic goods</a:t>
            </a:r>
          </a:p>
          <a:p>
            <a:pPr lvl="1"/>
            <a:r>
              <a:rPr lang="en-US" sz="2000" dirty="0">
                <a:latin typeface="Calisto MT"/>
                <a:cs typeface="Calisto MT"/>
              </a:rPr>
              <a:t>More on this later in the course…</a:t>
            </a:r>
          </a:p>
          <a:p>
            <a:pPr lvl="1"/>
            <a:endParaRPr lang="en-US" sz="2000" dirty="0">
              <a:latin typeface="Calisto MT"/>
              <a:cs typeface="Calisto MT"/>
            </a:endParaRPr>
          </a:p>
        </p:txBody>
      </p:sp>
    </p:spTree>
    <p:extLst>
      <p:ext uri="{BB962C8B-B14F-4D97-AF65-F5344CB8AC3E}">
        <p14:creationId xmlns:p14="http://schemas.microsoft.com/office/powerpoint/2010/main" val="244717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546538"/>
            <a:ext cx="6377940" cy="998483"/>
          </a:xfrm>
        </p:spPr>
        <p:txBody>
          <a:bodyPr>
            <a:normAutofit/>
          </a:bodyPr>
          <a:lstStyle/>
          <a:p>
            <a:r>
              <a:rPr lang="en-US" sz="3200" dirty="0">
                <a:latin typeface="Calisto MT"/>
                <a:cs typeface="Calisto MT"/>
              </a:rPr>
              <a:t>Made in God’s Image and Likeness</a:t>
            </a:r>
            <a:endParaRPr lang="en-US" sz="3200" dirty="0"/>
          </a:p>
        </p:txBody>
      </p:sp>
      <p:sp>
        <p:nvSpPr>
          <p:cNvPr id="3" name="Content Placeholder 2"/>
          <p:cNvSpPr>
            <a:spLocks noGrp="1"/>
          </p:cNvSpPr>
          <p:nvPr>
            <p:ph idx="1"/>
          </p:nvPr>
        </p:nvSpPr>
        <p:spPr>
          <a:xfrm>
            <a:off x="457200" y="1417638"/>
            <a:ext cx="8229600" cy="5013109"/>
          </a:xfrm>
        </p:spPr>
        <p:txBody>
          <a:bodyPr>
            <a:normAutofit lnSpcReduction="10000"/>
          </a:bodyPr>
          <a:lstStyle/>
          <a:p>
            <a:pPr hangingPunct="0">
              <a:lnSpc>
                <a:spcPct val="120000"/>
              </a:lnSpc>
            </a:pPr>
            <a:r>
              <a:rPr lang="en-US" dirty="0">
                <a:latin typeface="Calisto MT"/>
                <a:cs typeface="Calisto MT"/>
              </a:rPr>
              <a:t>It is because of this intellectual faculty that man is said to be made in the image and likeness of God (Gen 1:26), for by exercising his intellect in search of truth and by exercising his will in pursuit of the good, mankind resembles His Creator, who is Truth and Goodness itself</a:t>
            </a:r>
          </a:p>
          <a:p>
            <a:pPr hangingPunct="0">
              <a:lnSpc>
                <a:spcPct val="120000"/>
              </a:lnSpc>
            </a:pPr>
            <a:r>
              <a:rPr lang="en-US" dirty="0">
                <a:latin typeface="Calisto MT"/>
                <a:cs typeface="Calisto MT"/>
              </a:rPr>
              <a:t>Man is a </a:t>
            </a:r>
            <a:r>
              <a:rPr lang="en-US" i="1" dirty="0">
                <a:latin typeface="Calisto MT"/>
                <a:cs typeface="Calisto MT"/>
              </a:rPr>
              <a:t>composite</a:t>
            </a:r>
            <a:r>
              <a:rPr lang="en-US" dirty="0">
                <a:latin typeface="Calisto MT"/>
                <a:cs typeface="Calisto MT"/>
              </a:rPr>
              <a:t> being; he is made up of a material body and an immortal, immaterial soul. </a:t>
            </a:r>
          </a:p>
          <a:p>
            <a:pPr lvl="1" hangingPunct="0">
              <a:lnSpc>
                <a:spcPct val="120000"/>
              </a:lnSpc>
            </a:pPr>
            <a:r>
              <a:rPr lang="en-US" dirty="0">
                <a:latin typeface="Calisto MT"/>
                <a:cs typeface="Calisto MT"/>
              </a:rPr>
              <a:t>This is contrary to secular science and worldly belief systems, which see man as just a biological being (an instrumental good only)</a:t>
            </a:r>
          </a:p>
          <a:p>
            <a:pPr lvl="1" hangingPunct="0">
              <a:lnSpc>
                <a:spcPct val="120000"/>
              </a:lnSpc>
            </a:pPr>
            <a:r>
              <a:rPr lang="en-US" dirty="0">
                <a:latin typeface="Calisto MT"/>
                <a:cs typeface="Calisto MT"/>
              </a:rPr>
              <a:t>This is also contrary to the systems of Descartes and Plato, who saw man as a spirit trapped in a body, a “ghost in a machine.” </a:t>
            </a:r>
          </a:p>
          <a:p>
            <a:pPr lvl="1" hangingPunct="0">
              <a:lnSpc>
                <a:spcPct val="120000"/>
              </a:lnSpc>
            </a:pPr>
            <a:r>
              <a:rPr lang="en-US" dirty="0">
                <a:latin typeface="Calisto MT"/>
                <a:cs typeface="Calisto MT"/>
              </a:rPr>
              <a:t>“I am a body; I have a body”  The human person is created (and redeemed) body and soul.</a:t>
            </a:r>
          </a:p>
          <a:p>
            <a:endParaRPr lang="en-US" dirty="0">
              <a:latin typeface="Calisto MT"/>
              <a:cs typeface="Calisto MT"/>
            </a:endParaRPr>
          </a:p>
        </p:txBody>
      </p:sp>
    </p:spTree>
    <p:extLst>
      <p:ext uri="{BB962C8B-B14F-4D97-AF65-F5344CB8AC3E}">
        <p14:creationId xmlns:p14="http://schemas.microsoft.com/office/powerpoint/2010/main" val="11242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586" y="504497"/>
            <a:ext cx="7446054" cy="1095703"/>
          </a:xfrm>
        </p:spPr>
        <p:txBody>
          <a:bodyPr>
            <a:normAutofit/>
          </a:bodyPr>
          <a:lstStyle/>
          <a:p>
            <a:r>
              <a:rPr lang="en-US" sz="3200" dirty="0">
                <a:latin typeface="Calisto MT"/>
                <a:cs typeface="Calisto MT"/>
              </a:rPr>
              <a:t>Key points in the Genesis creation narratives	(Ch. 1-3)</a:t>
            </a:r>
            <a:endParaRPr lang="en-US" sz="3200" dirty="0"/>
          </a:p>
        </p:txBody>
      </p:sp>
      <p:sp>
        <p:nvSpPr>
          <p:cNvPr id="3" name="Content Placeholder 2"/>
          <p:cNvSpPr>
            <a:spLocks noGrp="1"/>
          </p:cNvSpPr>
          <p:nvPr>
            <p:ph idx="1"/>
          </p:nvPr>
        </p:nvSpPr>
        <p:spPr>
          <a:xfrm>
            <a:off x="340230" y="1600200"/>
            <a:ext cx="8346570" cy="4898097"/>
          </a:xfrm>
        </p:spPr>
        <p:txBody>
          <a:bodyPr>
            <a:normAutofit fontScale="92500"/>
          </a:bodyPr>
          <a:lstStyle/>
          <a:p>
            <a:r>
              <a:rPr lang="en-US" sz="2200" dirty="0">
                <a:latin typeface="Calisto MT"/>
                <a:cs typeface="Calisto MT"/>
              </a:rPr>
              <a:t>Creation of Man and Woman</a:t>
            </a:r>
          </a:p>
          <a:p>
            <a:pPr lvl="1"/>
            <a:r>
              <a:rPr lang="en-US" sz="2200" dirty="0">
                <a:latin typeface="Calisto MT"/>
                <a:cs typeface="Calisto MT"/>
              </a:rPr>
              <a:t>We are the centerpiece and pinnacle of God’s creation</a:t>
            </a:r>
          </a:p>
          <a:p>
            <a:pPr lvl="1"/>
            <a:r>
              <a:rPr lang="en-US" sz="2200" dirty="0">
                <a:latin typeface="Calisto MT"/>
                <a:cs typeface="Calisto MT"/>
              </a:rPr>
              <a:t>We alone bear the “image and likeness” of God in our reason, intellect and will</a:t>
            </a:r>
          </a:p>
          <a:p>
            <a:pPr lvl="1"/>
            <a:r>
              <a:rPr lang="en-US" sz="2200" dirty="0">
                <a:latin typeface="Calisto MT"/>
                <a:cs typeface="Calisto MT"/>
              </a:rPr>
              <a:t>Human dignity and worth are from God (not from the State)</a:t>
            </a:r>
          </a:p>
          <a:p>
            <a:pPr lvl="2"/>
            <a:r>
              <a:rPr lang="en-US" sz="2200" dirty="0">
                <a:latin typeface="Calisto MT"/>
                <a:cs typeface="Calisto MT"/>
              </a:rPr>
              <a:t>Given “a priori,” non-negotiable, not up to us to decide, it’s already there</a:t>
            </a:r>
          </a:p>
          <a:p>
            <a:pPr lvl="2"/>
            <a:r>
              <a:rPr lang="en-US" sz="2200" dirty="0">
                <a:latin typeface="Calisto MT"/>
                <a:cs typeface="Calisto MT"/>
              </a:rPr>
              <a:t>“</a:t>
            </a:r>
            <a:r>
              <a:rPr lang="mr-IN" sz="2200" dirty="0">
                <a:latin typeface="Calisto MT"/>
                <a:cs typeface="Calisto MT"/>
              </a:rPr>
              <a:t>…</a:t>
            </a:r>
            <a:r>
              <a:rPr lang="en-US" sz="2200" dirty="0">
                <a:latin typeface="Calisto MT"/>
                <a:cs typeface="Calisto MT"/>
              </a:rPr>
              <a:t>that they are endowed by their Creator..”</a:t>
            </a:r>
          </a:p>
          <a:p>
            <a:r>
              <a:rPr lang="en-US" sz="2200" dirty="0">
                <a:latin typeface="Calisto MT"/>
                <a:cs typeface="Calisto MT"/>
              </a:rPr>
              <a:t>Man and woman are of equal dignity</a:t>
            </a:r>
          </a:p>
          <a:p>
            <a:pPr lvl="1"/>
            <a:r>
              <a:rPr lang="en-US" sz="2200" dirty="0">
                <a:latin typeface="Calisto MT"/>
                <a:cs typeface="Calisto MT"/>
              </a:rPr>
              <a:t>Both share the ‘image and likeness’ of God</a:t>
            </a:r>
          </a:p>
          <a:p>
            <a:pPr lvl="1"/>
            <a:r>
              <a:rPr lang="en-US" sz="2200" dirty="0">
                <a:latin typeface="Calisto MT"/>
                <a:cs typeface="Calisto MT"/>
              </a:rPr>
              <a:t>They are complementary (not identical) to each other…(“male and female He created them”)</a:t>
            </a:r>
          </a:p>
          <a:p>
            <a:pPr lvl="1"/>
            <a:r>
              <a:rPr lang="en-US" sz="2200" dirty="0">
                <a:latin typeface="Calisto MT"/>
                <a:cs typeface="Calisto MT"/>
              </a:rPr>
              <a:t>Relations between man and woman are good, it is consistent with their nature, conjugal union is good and blessed by God…when engaged in according to its purpose.  (More on this later…)</a:t>
            </a:r>
          </a:p>
          <a:p>
            <a:endParaRPr lang="en-US" dirty="0">
              <a:latin typeface="Calisto MT"/>
              <a:cs typeface="Calisto MT"/>
            </a:endParaRPr>
          </a:p>
        </p:txBody>
      </p:sp>
    </p:spTree>
    <p:extLst>
      <p:ext uri="{BB962C8B-B14F-4D97-AF65-F5344CB8AC3E}">
        <p14:creationId xmlns:p14="http://schemas.microsoft.com/office/powerpoint/2010/main" val="36411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ircle(in)">
                                      <p:cBhvr>
                                        <p:cTn id="33" dur="2000"/>
                                        <p:tgtEl>
                                          <p:spTgt spid="3">
                                            <p:txEl>
                                              <p:pRg st="8" end="8"/>
                                            </p:txEl>
                                          </p:spTgt>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circle(in)">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138" y="764373"/>
            <a:ext cx="7393502" cy="1011875"/>
          </a:xfrm>
        </p:spPr>
        <p:txBody>
          <a:bodyPr>
            <a:normAutofit/>
          </a:bodyPr>
          <a:lstStyle/>
          <a:p>
            <a:r>
              <a:rPr lang="en-US" sz="3200" dirty="0">
                <a:latin typeface="Calisto MT"/>
                <a:cs typeface="Calisto MT"/>
              </a:rPr>
              <a:t>Key points in the Genesis creation narratives	(Ch. 1-3)</a:t>
            </a:r>
          </a:p>
        </p:txBody>
      </p:sp>
      <p:sp>
        <p:nvSpPr>
          <p:cNvPr id="3" name="Content Placeholder 2"/>
          <p:cNvSpPr>
            <a:spLocks noGrp="1"/>
          </p:cNvSpPr>
          <p:nvPr>
            <p:ph idx="1"/>
          </p:nvPr>
        </p:nvSpPr>
        <p:spPr>
          <a:xfrm>
            <a:off x="402631" y="2194560"/>
            <a:ext cx="8147009" cy="4069080"/>
          </a:xfrm>
        </p:spPr>
        <p:txBody>
          <a:bodyPr>
            <a:normAutofit/>
          </a:bodyPr>
          <a:lstStyle/>
          <a:p>
            <a:r>
              <a:rPr lang="en-US" sz="2400" dirty="0">
                <a:latin typeface="Calisto MT"/>
                <a:cs typeface="Calisto MT"/>
              </a:rPr>
              <a:t>Everything is a gift from God</a:t>
            </a:r>
          </a:p>
          <a:p>
            <a:r>
              <a:rPr lang="en-US" sz="2400" dirty="0">
                <a:latin typeface="Calisto MT"/>
                <a:cs typeface="Calisto MT"/>
              </a:rPr>
              <a:t>Our creation was not necessary (God is the only necessary Being).  We were created out of God’s gratuitous love.</a:t>
            </a:r>
          </a:p>
          <a:p>
            <a:r>
              <a:rPr lang="en-US" sz="2400" dirty="0">
                <a:latin typeface="Calisto MT"/>
                <a:cs typeface="Calisto MT"/>
              </a:rPr>
              <a:t>Our destiny is not simply a return to the Garden of Eden, or the Elysian Fields of Greek mythology or Nirvana or endless carnal delights</a:t>
            </a:r>
            <a:r>
              <a:rPr lang="mr-IN" sz="2400" dirty="0">
                <a:latin typeface="Calisto MT"/>
                <a:cs typeface="Calisto MT"/>
              </a:rPr>
              <a:t>…</a:t>
            </a:r>
            <a:r>
              <a:rPr lang="en-US" sz="2400" dirty="0">
                <a:latin typeface="Calisto MT"/>
                <a:cs typeface="Calisto MT"/>
              </a:rPr>
              <a:t>Rather it is to share God’s life</a:t>
            </a:r>
          </a:p>
          <a:p>
            <a:r>
              <a:rPr lang="en-US" sz="2400" dirty="0">
                <a:latin typeface="Calisto MT"/>
                <a:cs typeface="Calisto MT"/>
              </a:rPr>
              <a:t>“(Man) alone is called to share, by knowledge and love, in God’s own life.  It was for this end that he was created, and this is the fundamental reason for his dignity.” (CCC356)</a:t>
            </a:r>
          </a:p>
          <a:p>
            <a:pPr lvl="1"/>
            <a:endParaRPr lang="en-US" sz="2000" dirty="0">
              <a:latin typeface="Calisto MT"/>
              <a:cs typeface="Calisto MT"/>
            </a:endParaRPr>
          </a:p>
        </p:txBody>
      </p:sp>
    </p:spTree>
    <p:extLst>
      <p:ext uri="{BB962C8B-B14F-4D97-AF65-F5344CB8AC3E}">
        <p14:creationId xmlns:p14="http://schemas.microsoft.com/office/powerpoint/2010/main" val="356057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14" y="764373"/>
            <a:ext cx="7214826" cy="833199"/>
          </a:xfrm>
        </p:spPr>
        <p:txBody>
          <a:bodyPr>
            <a:normAutofit fontScale="90000"/>
          </a:bodyPr>
          <a:lstStyle/>
          <a:p>
            <a:r>
              <a:rPr lang="en-US" dirty="0">
                <a:latin typeface="Calisto MT"/>
                <a:cs typeface="Calisto MT"/>
              </a:rPr>
              <a:t>Creation and Evolution</a:t>
            </a:r>
          </a:p>
        </p:txBody>
      </p:sp>
      <p:sp>
        <p:nvSpPr>
          <p:cNvPr id="3" name="Content Placeholder 2"/>
          <p:cNvSpPr>
            <a:spLocks noGrp="1"/>
          </p:cNvSpPr>
          <p:nvPr>
            <p:ph idx="1"/>
          </p:nvPr>
        </p:nvSpPr>
        <p:spPr>
          <a:xfrm>
            <a:off x="594360" y="1776248"/>
            <a:ext cx="7955280" cy="4487392"/>
          </a:xfrm>
        </p:spPr>
        <p:txBody>
          <a:bodyPr>
            <a:normAutofit lnSpcReduction="10000"/>
          </a:bodyPr>
          <a:lstStyle/>
          <a:p>
            <a:pPr hangingPunct="0">
              <a:lnSpc>
                <a:spcPct val="120000"/>
              </a:lnSpc>
            </a:pPr>
            <a:r>
              <a:rPr lang="en-US" dirty="0">
                <a:latin typeface="Calisto MT"/>
                <a:cs typeface="Calisto MT"/>
              </a:rPr>
              <a:t>Scripture affirms the FACT of creation – it does not discuss a process or a definitive timeline</a:t>
            </a:r>
          </a:p>
          <a:p>
            <a:pPr lvl="1" hangingPunct="0">
              <a:lnSpc>
                <a:spcPct val="120000"/>
              </a:lnSpc>
            </a:pPr>
            <a:r>
              <a:rPr lang="en-US" dirty="0">
                <a:latin typeface="Calisto MT"/>
                <a:cs typeface="Calisto MT"/>
              </a:rPr>
              <a:t>Direct creation, “big bang,” evolution, etc.</a:t>
            </a:r>
          </a:p>
          <a:p>
            <a:pPr hangingPunct="0">
              <a:lnSpc>
                <a:spcPct val="120000"/>
              </a:lnSpc>
            </a:pPr>
            <a:r>
              <a:rPr lang="en-US" dirty="0">
                <a:latin typeface="Calisto MT"/>
                <a:cs typeface="Calisto MT"/>
              </a:rPr>
              <a:t>The Sacred writers of Scripture were not interested in describing the science behind events</a:t>
            </a:r>
          </a:p>
          <a:p>
            <a:pPr lvl="1" hangingPunct="0">
              <a:lnSpc>
                <a:spcPct val="120000"/>
              </a:lnSpc>
            </a:pPr>
            <a:r>
              <a:rPr lang="en-US" dirty="0">
                <a:latin typeface="Calisto MT"/>
                <a:cs typeface="Calisto MT"/>
              </a:rPr>
              <a:t>They were interested in describing their encounter with God and in spreading the news of this encounter for the salvation of mankind</a:t>
            </a:r>
          </a:p>
          <a:p>
            <a:pPr lvl="1" hangingPunct="0">
              <a:lnSpc>
                <a:spcPct val="120000"/>
              </a:lnSpc>
            </a:pPr>
            <a:r>
              <a:rPr lang="en-US" dirty="0">
                <a:latin typeface="Calisto MT"/>
                <a:cs typeface="Calisto MT"/>
              </a:rPr>
              <a:t>They were interested in passing on the truths revealed to them by God</a:t>
            </a:r>
          </a:p>
          <a:p>
            <a:pPr lvl="1" hangingPunct="0">
              <a:lnSpc>
                <a:spcPct val="120000"/>
              </a:lnSpc>
            </a:pPr>
            <a:r>
              <a:rPr lang="en-US" dirty="0">
                <a:latin typeface="Calisto MT"/>
                <a:cs typeface="Calisto MT"/>
              </a:rPr>
              <a:t>However it happened, God is the source</a:t>
            </a:r>
          </a:p>
          <a:p>
            <a:pPr hangingPunct="0">
              <a:lnSpc>
                <a:spcPct val="120000"/>
              </a:lnSpc>
            </a:pPr>
            <a:endParaRPr lang="en-US" dirty="0">
              <a:latin typeface="Calisto MT"/>
              <a:cs typeface="Calisto MT"/>
            </a:endParaRPr>
          </a:p>
          <a:p>
            <a:endParaRPr lang="en-US" dirty="0">
              <a:latin typeface="Calisto MT"/>
              <a:cs typeface="Calisto MT"/>
            </a:endParaRPr>
          </a:p>
        </p:txBody>
      </p:sp>
    </p:spTree>
    <p:extLst>
      <p:ext uri="{BB962C8B-B14F-4D97-AF65-F5344CB8AC3E}">
        <p14:creationId xmlns:p14="http://schemas.microsoft.com/office/powerpoint/2010/main" val="124126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076" y="764374"/>
            <a:ext cx="7456564" cy="601972"/>
          </a:xfrm>
        </p:spPr>
        <p:txBody>
          <a:bodyPr>
            <a:normAutofit/>
          </a:bodyPr>
          <a:lstStyle/>
          <a:p>
            <a:r>
              <a:rPr lang="en-US" sz="3200" dirty="0">
                <a:latin typeface="Calisto MT"/>
                <a:cs typeface="Calisto MT"/>
              </a:rPr>
              <a:t>Creation and Evolution</a:t>
            </a:r>
            <a:endParaRPr lang="en-US" sz="3200" dirty="0"/>
          </a:p>
        </p:txBody>
      </p:sp>
      <p:sp>
        <p:nvSpPr>
          <p:cNvPr id="3" name="Content Placeholder 2"/>
          <p:cNvSpPr>
            <a:spLocks noGrp="1"/>
          </p:cNvSpPr>
          <p:nvPr>
            <p:ph idx="1"/>
          </p:nvPr>
        </p:nvSpPr>
        <p:spPr>
          <a:xfrm>
            <a:off x="594360" y="1545021"/>
            <a:ext cx="7955280" cy="4718619"/>
          </a:xfrm>
        </p:spPr>
        <p:txBody>
          <a:bodyPr>
            <a:normAutofit/>
          </a:bodyPr>
          <a:lstStyle/>
          <a:p>
            <a:r>
              <a:rPr lang="en-US" dirty="0">
                <a:latin typeface="Calisto MT"/>
                <a:cs typeface="Calisto MT"/>
              </a:rPr>
              <a:t>Therefore, they do not necessarily contradict each other</a:t>
            </a:r>
          </a:p>
          <a:p>
            <a:pPr lvl="1"/>
            <a:r>
              <a:rPr lang="en-US" sz="2000" dirty="0">
                <a:latin typeface="Calisto MT"/>
                <a:cs typeface="Calisto MT"/>
              </a:rPr>
              <a:t>We do not know exactly the process by which God ‘formed man out of the dust of the earth’</a:t>
            </a:r>
          </a:p>
          <a:p>
            <a:pPr lvl="1"/>
            <a:r>
              <a:rPr lang="en-US" sz="2000" dirty="0">
                <a:latin typeface="Calisto MT"/>
                <a:cs typeface="Calisto MT"/>
              </a:rPr>
              <a:t>We do know that God breathed the ‘breath of life’ (the soul) into man.  (Gen 2:7)</a:t>
            </a:r>
          </a:p>
          <a:p>
            <a:pPr lvl="1"/>
            <a:r>
              <a:rPr lang="en-US" sz="2000" dirty="0">
                <a:latin typeface="Calisto MT"/>
                <a:cs typeface="Calisto MT"/>
              </a:rPr>
              <a:t>Souls do not evolve but are immediately created by God at conception.  The soul (</a:t>
            </a:r>
            <a:r>
              <a:rPr lang="en-US" sz="2000" i="1" dirty="0">
                <a:latin typeface="Calisto MT"/>
                <a:cs typeface="Calisto MT"/>
              </a:rPr>
              <a:t>anima</a:t>
            </a:r>
            <a:r>
              <a:rPr lang="en-US" sz="2000" dirty="0">
                <a:latin typeface="Calisto MT"/>
                <a:cs typeface="Calisto MT"/>
              </a:rPr>
              <a:t>) gives life, personhood and individual dignity</a:t>
            </a:r>
          </a:p>
          <a:p>
            <a:r>
              <a:rPr lang="en-US" dirty="0">
                <a:latin typeface="Calisto MT"/>
                <a:cs typeface="Calisto MT"/>
              </a:rPr>
              <a:t>Insofar as science explains natural processes, it does not contradict creation.  But when it denies the supernatural divine design or the intrinsic dignity of man, it does (becoming theology, not science)</a:t>
            </a:r>
          </a:p>
          <a:p>
            <a:r>
              <a:rPr lang="en-US" dirty="0">
                <a:latin typeface="Calisto MT"/>
                <a:cs typeface="Calisto MT"/>
              </a:rPr>
              <a:t>True science and true religion do not contradict </a:t>
            </a:r>
            <a:r>
              <a:rPr lang="mr-IN" dirty="0">
                <a:latin typeface="Calisto MT"/>
                <a:cs typeface="Calisto MT"/>
              </a:rPr>
              <a:t>–</a:t>
            </a:r>
            <a:r>
              <a:rPr lang="en-US" dirty="0">
                <a:latin typeface="Calisto MT"/>
                <a:cs typeface="Calisto MT"/>
              </a:rPr>
              <a:t> truth cannot contradict truth.</a:t>
            </a:r>
          </a:p>
        </p:txBody>
      </p:sp>
    </p:spTree>
    <p:extLst>
      <p:ext uri="{BB962C8B-B14F-4D97-AF65-F5344CB8AC3E}">
        <p14:creationId xmlns:p14="http://schemas.microsoft.com/office/powerpoint/2010/main" val="108057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sto MT"/>
                <a:cs typeface="Calisto MT"/>
              </a:rPr>
              <a:t>Creation - A Product of God’s Abounding Love</a:t>
            </a:r>
          </a:p>
        </p:txBody>
      </p:sp>
      <p:sp>
        <p:nvSpPr>
          <p:cNvPr id="3" name="Content Placeholder 2"/>
          <p:cNvSpPr>
            <a:spLocks noGrp="1"/>
          </p:cNvSpPr>
          <p:nvPr>
            <p:ph idx="1"/>
          </p:nvPr>
        </p:nvSpPr>
        <p:spPr/>
        <p:txBody>
          <a:bodyPr>
            <a:normAutofit lnSpcReduction="10000"/>
          </a:bodyPr>
          <a:lstStyle/>
          <a:p>
            <a:pPr>
              <a:lnSpc>
                <a:spcPct val="120000"/>
              </a:lnSpc>
            </a:pPr>
            <a:r>
              <a:rPr lang="en-US" dirty="0">
                <a:latin typeface="Calisto MT"/>
                <a:cs typeface="Calisto MT"/>
              </a:rPr>
              <a:t>All cultures throughout history have asked themselves questions about the origin of all things: </a:t>
            </a:r>
          </a:p>
          <a:p>
            <a:pPr lvl="1">
              <a:lnSpc>
                <a:spcPct val="120000"/>
              </a:lnSpc>
            </a:pPr>
            <a:r>
              <a:rPr lang="en-US" dirty="0">
                <a:latin typeface="Calisto MT"/>
                <a:cs typeface="Calisto MT"/>
              </a:rPr>
              <a:t>Where did the world come from?  How was it created? Where is it going and how will it end?  Where did man come from and why is he different from the other animals? </a:t>
            </a:r>
          </a:p>
          <a:p>
            <a:pPr lvl="1">
              <a:lnSpc>
                <a:spcPct val="120000"/>
              </a:lnSpc>
            </a:pPr>
            <a:r>
              <a:rPr lang="en-US" dirty="0">
                <a:latin typeface="Calisto MT"/>
                <a:cs typeface="Calisto MT"/>
              </a:rPr>
              <a:t>This longing to know is part of man’s nature, as Aristotle says, “All men by nature desire to know.”</a:t>
            </a:r>
          </a:p>
          <a:p>
            <a:pPr>
              <a:lnSpc>
                <a:spcPct val="120000"/>
              </a:lnSpc>
            </a:pPr>
            <a:r>
              <a:rPr lang="en-US" dirty="0">
                <a:latin typeface="Calisto MT"/>
                <a:cs typeface="Calisto MT"/>
              </a:rPr>
              <a:t>The existence of creation testifies to the existence and power of God. “The heavens proclaim the glory of God, and the firmament declares His handiwork” (Ps. 19:1). </a:t>
            </a:r>
          </a:p>
          <a:p>
            <a:endParaRPr lang="en-US" dirty="0">
              <a:latin typeface="Calisto MT"/>
              <a:cs typeface="Calisto MT"/>
            </a:endParaRPr>
          </a:p>
        </p:txBody>
      </p:sp>
    </p:spTree>
    <p:extLst>
      <p:ext uri="{BB962C8B-B14F-4D97-AF65-F5344CB8AC3E}">
        <p14:creationId xmlns:p14="http://schemas.microsoft.com/office/powerpoint/2010/main" val="9574745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Next Week</a:t>
            </a:r>
            <a:r>
              <a:rPr lang="mr-IN" dirty="0">
                <a:latin typeface="Calisto MT"/>
                <a:cs typeface="Calisto MT"/>
              </a:rPr>
              <a:t>…</a:t>
            </a:r>
            <a:endParaRPr lang="en-US" dirty="0">
              <a:latin typeface="Calisto MT"/>
              <a:cs typeface="Calisto MT"/>
            </a:endParaRPr>
          </a:p>
        </p:txBody>
      </p:sp>
      <p:sp>
        <p:nvSpPr>
          <p:cNvPr id="3" name="Content Placeholder 2"/>
          <p:cNvSpPr>
            <a:spLocks noGrp="1"/>
          </p:cNvSpPr>
          <p:nvPr>
            <p:ph idx="1"/>
          </p:nvPr>
        </p:nvSpPr>
        <p:spPr/>
        <p:txBody>
          <a:bodyPr>
            <a:normAutofit fontScale="92500"/>
          </a:bodyPr>
          <a:lstStyle/>
          <a:p>
            <a:r>
              <a:rPr lang="en-US" sz="2400" dirty="0">
                <a:latin typeface="Calisto MT"/>
                <a:cs typeface="Calisto MT"/>
              </a:rPr>
              <a:t>The Fall of Man</a:t>
            </a:r>
          </a:p>
          <a:p>
            <a:r>
              <a:rPr lang="en-US" sz="2400" dirty="0">
                <a:latin typeface="Calisto MT"/>
                <a:cs typeface="Calisto MT"/>
              </a:rPr>
              <a:t>The Origin of Evil and the Nature of Sin</a:t>
            </a:r>
          </a:p>
          <a:p>
            <a:r>
              <a:rPr lang="en-US" sz="2400" dirty="0">
                <a:latin typeface="Calisto MT"/>
                <a:cs typeface="Calisto MT"/>
              </a:rPr>
              <a:t>The Promise of Redemption</a:t>
            </a:r>
          </a:p>
          <a:p>
            <a:endParaRPr lang="en-US" sz="2400" dirty="0">
              <a:latin typeface="Calisto MT"/>
              <a:cs typeface="Calisto MT"/>
            </a:endParaRPr>
          </a:p>
          <a:p>
            <a:r>
              <a:rPr lang="en-US" sz="2400" dirty="0">
                <a:latin typeface="Calisto MT"/>
                <a:cs typeface="Calisto MT"/>
              </a:rPr>
              <a:t>RCIA people:  please turn in your registration forms.  I’ll be in touch with you soon.</a:t>
            </a:r>
          </a:p>
          <a:p>
            <a:endParaRPr lang="en-US" sz="2400" dirty="0">
              <a:latin typeface="Calisto MT"/>
              <a:cs typeface="Calisto MT"/>
            </a:endParaRPr>
          </a:p>
          <a:p>
            <a:endParaRPr lang="en-US" sz="2400" dirty="0">
              <a:latin typeface="Calisto MT"/>
              <a:cs typeface="Calisto MT"/>
            </a:endParaRPr>
          </a:p>
          <a:p>
            <a:r>
              <a:rPr lang="en-US" sz="2400" dirty="0">
                <a:latin typeface="Calisto MT"/>
              </a:rPr>
              <a:t>Sources:  Catechism of the Catholic Church, Catholic Christianity by Peter J. </a:t>
            </a:r>
            <a:r>
              <a:rPr lang="en-US" sz="2400" dirty="0" err="1">
                <a:latin typeface="Calisto MT"/>
              </a:rPr>
              <a:t>Kreeft</a:t>
            </a:r>
            <a:r>
              <a:rPr lang="en-US" sz="2400" dirty="0">
                <a:latin typeface="Calisto MT"/>
              </a:rPr>
              <a:t>, </a:t>
            </a:r>
            <a:r>
              <a:rPr lang="en-US" sz="2400" dirty="0" err="1">
                <a:latin typeface="Calisto MT"/>
              </a:rPr>
              <a:t>Unansanctamcatolicam.com</a:t>
            </a:r>
            <a:endParaRPr lang="en-US" sz="2400" dirty="0">
              <a:latin typeface="Calisto MT"/>
            </a:endParaRPr>
          </a:p>
          <a:p>
            <a:endParaRPr lang="en-US" sz="2400" dirty="0">
              <a:latin typeface="Calisto MT"/>
              <a:cs typeface="Calisto MT"/>
            </a:endParaRPr>
          </a:p>
          <a:p>
            <a:endParaRPr lang="en-US" sz="2400" dirty="0">
              <a:latin typeface="Calisto MT"/>
              <a:cs typeface="Calisto MT"/>
            </a:endParaRPr>
          </a:p>
        </p:txBody>
      </p:sp>
    </p:spTree>
    <p:extLst>
      <p:ext uri="{BB962C8B-B14F-4D97-AF65-F5344CB8AC3E}">
        <p14:creationId xmlns:p14="http://schemas.microsoft.com/office/powerpoint/2010/main" val="3234715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E574-4A0F-6240-B86F-DD99F57523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8F0AF9-F962-7A4E-8307-CE05C2AE7C92}"/>
              </a:ext>
            </a:extLst>
          </p:cNvPr>
          <p:cNvSpPr>
            <a:spLocks noGrp="1"/>
          </p:cNvSpPr>
          <p:nvPr>
            <p:ph idx="1"/>
          </p:nvPr>
        </p:nvSpPr>
        <p:spPr/>
        <p:txBody>
          <a:bodyPr/>
          <a:lstStyle/>
          <a:p>
            <a:pPr marL="0" indent="0">
              <a:buNone/>
            </a:pPr>
            <a:r>
              <a:rPr lang="en-US" dirty="0">
                <a:latin typeface="Cambria" panose="02040503050406030204" pitchFamily="18" charset="0"/>
              </a:rPr>
              <a:t>Glory be to the Father, and to the Son, and to the Holy Spirit</a:t>
            </a:r>
          </a:p>
          <a:p>
            <a:pPr marL="0" indent="0">
              <a:buNone/>
            </a:pPr>
            <a:r>
              <a:rPr lang="en-US" dirty="0">
                <a:latin typeface="Cambria" panose="02040503050406030204" pitchFamily="18" charset="0"/>
              </a:rPr>
              <a:t>As it was in the beginning, is now, and ever shall be, world without end.  Amen.</a:t>
            </a:r>
          </a:p>
          <a:p>
            <a:endParaRPr lang="en-US" dirty="0">
              <a:latin typeface="Cambria" panose="02040503050406030204" pitchFamily="18" charset="0"/>
            </a:endParaRPr>
          </a:p>
        </p:txBody>
      </p:sp>
    </p:spTree>
    <p:extLst>
      <p:ext uri="{BB962C8B-B14F-4D97-AF65-F5344CB8AC3E}">
        <p14:creationId xmlns:p14="http://schemas.microsoft.com/office/powerpoint/2010/main" val="404191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240"/>
          </a:xfrm>
        </p:spPr>
        <p:txBody>
          <a:bodyPr/>
          <a:lstStyle/>
          <a:p>
            <a:r>
              <a:rPr lang="en-US" dirty="0">
                <a:latin typeface="Calisto MT"/>
                <a:cs typeface="Calisto MT"/>
              </a:rPr>
              <a:t>Why Did God Create?</a:t>
            </a:r>
          </a:p>
        </p:txBody>
      </p:sp>
      <p:sp>
        <p:nvSpPr>
          <p:cNvPr id="3" name="Content Placeholder 2"/>
          <p:cNvSpPr>
            <a:spLocks noGrp="1"/>
          </p:cNvSpPr>
          <p:nvPr>
            <p:ph idx="1"/>
          </p:nvPr>
        </p:nvSpPr>
        <p:spPr>
          <a:xfrm>
            <a:off x="457200" y="1188878"/>
            <a:ext cx="8229600" cy="5261123"/>
          </a:xfrm>
        </p:spPr>
        <p:txBody>
          <a:bodyPr>
            <a:noAutofit/>
          </a:bodyPr>
          <a:lstStyle/>
          <a:p>
            <a:pPr>
              <a:lnSpc>
                <a:spcPct val="120000"/>
              </a:lnSpc>
            </a:pPr>
            <a:r>
              <a:rPr lang="en-US" sz="2100" dirty="0">
                <a:latin typeface="Calisto MT"/>
                <a:cs typeface="Calisto MT"/>
              </a:rPr>
              <a:t>It is wrong to imagine that God </a:t>
            </a:r>
            <a:r>
              <a:rPr lang="en-US" sz="2100" i="1" dirty="0">
                <a:latin typeface="Calisto MT"/>
                <a:cs typeface="Calisto MT"/>
              </a:rPr>
              <a:t>needed</a:t>
            </a:r>
            <a:r>
              <a:rPr lang="en-US" sz="2100" dirty="0">
                <a:latin typeface="Calisto MT"/>
                <a:cs typeface="Calisto MT"/>
              </a:rPr>
              <a:t> to create the universe because He was lonely or bored or to increase His glory or because He otherwise suffered some lack. </a:t>
            </a:r>
          </a:p>
          <a:p>
            <a:pPr>
              <a:lnSpc>
                <a:spcPct val="120000"/>
              </a:lnSpc>
            </a:pPr>
            <a:r>
              <a:rPr lang="en-US" sz="2100" dirty="0">
                <a:latin typeface="Calisto MT"/>
                <a:cs typeface="Calisto MT"/>
              </a:rPr>
              <a:t>The Church teaches that God chose to create out of His infinite goodness, in order to show forth and communicate His glory to the creatures He would form. The universe was created because of love and for love, the love of the Trinity</a:t>
            </a:r>
          </a:p>
          <a:p>
            <a:pPr hangingPunct="0">
              <a:lnSpc>
                <a:spcPct val="120000"/>
              </a:lnSpc>
            </a:pPr>
            <a:r>
              <a:rPr lang="en-US" sz="2100" i="1" dirty="0">
                <a:latin typeface="Calisto MT"/>
                <a:cs typeface="Calisto MT"/>
              </a:rPr>
              <a:t>“This one, true God, of His own goodness and almighty power, not for increasing his own beatitude, nor for attaining his perfection, but in order to manifest this perfection through the benefits which he bestows on creatures, with absolute freedom of counsel ‘and from the beginning of time, made out of nothing both orders of creatures, the spiritual and the corporeal…’”			</a:t>
            </a:r>
            <a:r>
              <a:rPr lang="en-US" sz="2100" dirty="0">
                <a:latin typeface="Calisto MT"/>
                <a:cs typeface="Calisto MT"/>
              </a:rPr>
              <a:t>- Vatican I, </a:t>
            </a:r>
            <a:r>
              <a:rPr lang="en-US" sz="2100" i="1" dirty="0">
                <a:latin typeface="Calisto MT"/>
                <a:cs typeface="Calisto MT"/>
              </a:rPr>
              <a:t>Dei </a:t>
            </a:r>
            <a:r>
              <a:rPr lang="en-US" sz="2100" i="1" dirty="0" err="1">
                <a:latin typeface="Calisto MT"/>
                <a:cs typeface="Calisto MT"/>
              </a:rPr>
              <a:t>Filius</a:t>
            </a:r>
            <a:r>
              <a:rPr lang="en-US" sz="2100" dirty="0">
                <a:latin typeface="Calisto MT"/>
                <a:cs typeface="Calisto MT"/>
              </a:rPr>
              <a:t>, 1</a:t>
            </a:r>
          </a:p>
          <a:p>
            <a:endParaRPr lang="en-US" sz="2100" dirty="0">
              <a:latin typeface="Calisto MT"/>
              <a:cs typeface="Calisto MT"/>
            </a:endParaRPr>
          </a:p>
        </p:txBody>
      </p:sp>
    </p:spTree>
    <p:extLst>
      <p:ext uri="{BB962C8B-B14F-4D97-AF65-F5344CB8AC3E}">
        <p14:creationId xmlns:p14="http://schemas.microsoft.com/office/powerpoint/2010/main" val="334893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505575"/>
          </a:xfrm>
        </p:spPr>
        <p:txBody>
          <a:bodyPr>
            <a:normAutofit fontScale="90000"/>
          </a:bodyPr>
          <a:lstStyle/>
          <a:p>
            <a:r>
              <a:rPr lang="en-US" dirty="0">
                <a:latin typeface="Calisto MT"/>
                <a:cs typeface="Calisto MT"/>
              </a:rPr>
              <a:t>Creation ex nihilo</a:t>
            </a:r>
          </a:p>
        </p:txBody>
      </p:sp>
      <p:sp>
        <p:nvSpPr>
          <p:cNvPr id="3" name="Content Placeholder 2"/>
          <p:cNvSpPr>
            <a:spLocks noGrp="1"/>
          </p:cNvSpPr>
          <p:nvPr>
            <p:ph idx="1"/>
          </p:nvPr>
        </p:nvSpPr>
        <p:spPr>
          <a:xfrm>
            <a:off x="457200" y="1439917"/>
            <a:ext cx="8229600" cy="4686246"/>
          </a:xfrm>
        </p:spPr>
        <p:txBody>
          <a:bodyPr>
            <a:normAutofit lnSpcReduction="10000"/>
          </a:bodyPr>
          <a:lstStyle/>
          <a:p>
            <a:pPr>
              <a:lnSpc>
                <a:spcPct val="120000"/>
              </a:lnSpc>
            </a:pPr>
            <a:r>
              <a:rPr lang="en-US" dirty="0">
                <a:latin typeface="Calisto MT"/>
                <a:cs typeface="Calisto MT"/>
              </a:rPr>
              <a:t>God created the universe </a:t>
            </a:r>
            <a:r>
              <a:rPr lang="en-US" i="1" dirty="0">
                <a:latin typeface="Calisto MT"/>
                <a:cs typeface="Calisto MT"/>
              </a:rPr>
              <a:t>ex nihilo</a:t>
            </a:r>
            <a:r>
              <a:rPr lang="en-US" dirty="0">
                <a:latin typeface="Calisto MT"/>
                <a:cs typeface="Calisto MT"/>
              </a:rPr>
              <a:t>, which means that He created all things “out of nothing” with no prior material to work with. </a:t>
            </a:r>
          </a:p>
          <a:p>
            <a:pPr>
              <a:lnSpc>
                <a:spcPct val="120000"/>
              </a:lnSpc>
            </a:pPr>
            <a:r>
              <a:rPr lang="en-US" dirty="0">
                <a:latin typeface="Calisto MT"/>
                <a:cs typeface="Calisto MT"/>
              </a:rPr>
              <a:t>In the strict theological sense, only God is able to create anything; man can manipulate and rearrange already-existing matter, but only God can cause it to come into being. </a:t>
            </a:r>
            <a:endParaRPr lang="en-US" i="1" dirty="0">
              <a:latin typeface="Calisto MT"/>
              <a:cs typeface="Calisto MT"/>
            </a:endParaRPr>
          </a:p>
          <a:p>
            <a:pPr hangingPunct="0">
              <a:lnSpc>
                <a:spcPct val="120000"/>
              </a:lnSpc>
            </a:pPr>
            <a:r>
              <a:rPr lang="en-US" i="1" dirty="0">
                <a:latin typeface="Calisto MT"/>
                <a:cs typeface="Calisto MT"/>
              </a:rPr>
              <a:t>“If God had drawn the world from pre-existent matter, what would be so extraordinary in that? A human artisan makes from a given material whatever he wants, while God shows his power by starting from nothing to make all he wants.” 	 </a:t>
            </a:r>
            <a:r>
              <a:rPr lang="en-US" dirty="0">
                <a:latin typeface="Calisto MT"/>
                <a:cs typeface="Calisto MT"/>
              </a:rPr>
              <a:t>- St. </a:t>
            </a:r>
            <a:r>
              <a:rPr lang="en-US" dirty="0" err="1">
                <a:latin typeface="Calisto MT"/>
                <a:cs typeface="Calisto MT"/>
              </a:rPr>
              <a:t>Theophilus</a:t>
            </a:r>
            <a:r>
              <a:rPr lang="en-US" dirty="0">
                <a:latin typeface="Calisto MT"/>
                <a:cs typeface="Calisto MT"/>
              </a:rPr>
              <a:t> of Antioch, c.175 A.D.</a:t>
            </a:r>
          </a:p>
          <a:p>
            <a:pPr hangingPunct="0">
              <a:lnSpc>
                <a:spcPct val="120000"/>
              </a:lnSpc>
            </a:pPr>
            <a:r>
              <a:rPr lang="en-US" dirty="0">
                <a:latin typeface="Calisto MT"/>
                <a:cs typeface="Calisto MT"/>
              </a:rPr>
              <a:t>The closest man comes to creating is ‘pro-creating.’  More on this later</a:t>
            </a:r>
            <a:r>
              <a:rPr lang="mr-IN" dirty="0">
                <a:latin typeface="Calisto MT"/>
                <a:cs typeface="Calisto MT"/>
              </a:rPr>
              <a:t>…</a:t>
            </a:r>
            <a:endParaRPr lang="en-US" dirty="0">
              <a:latin typeface="Calisto MT"/>
              <a:cs typeface="Calisto MT"/>
            </a:endParaRPr>
          </a:p>
        </p:txBody>
      </p:sp>
    </p:spTree>
    <p:extLst>
      <p:ext uri="{BB962C8B-B14F-4D97-AF65-F5344CB8AC3E}">
        <p14:creationId xmlns:p14="http://schemas.microsoft.com/office/powerpoint/2010/main" val="185724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310"/>
          </a:xfrm>
        </p:spPr>
        <p:txBody>
          <a:bodyPr/>
          <a:lstStyle/>
          <a:p>
            <a:r>
              <a:rPr lang="en-US" dirty="0">
                <a:latin typeface="Calisto MT"/>
                <a:cs typeface="Calisto MT"/>
              </a:rPr>
              <a:t>A Trinitarian Work</a:t>
            </a:r>
          </a:p>
        </p:txBody>
      </p:sp>
      <p:sp>
        <p:nvSpPr>
          <p:cNvPr id="3" name="Content Placeholder 2"/>
          <p:cNvSpPr>
            <a:spLocks noGrp="1"/>
          </p:cNvSpPr>
          <p:nvPr>
            <p:ph idx="1"/>
          </p:nvPr>
        </p:nvSpPr>
        <p:spPr>
          <a:xfrm>
            <a:off x="457200" y="1269948"/>
            <a:ext cx="8229600" cy="5133779"/>
          </a:xfrm>
        </p:spPr>
        <p:txBody>
          <a:bodyPr>
            <a:normAutofit/>
          </a:bodyPr>
          <a:lstStyle/>
          <a:p>
            <a:pPr lvl="0" hangingPunct="0">
              <a:lnSpc>
                <a:spcPct val="120000"/>
              </a:lnSpc>
            </a:pPr>
            <a:r>
              <a:rPr lang="en-US" dirty="0">
                <a:latin typeface="Calisto MT"/>
                <a:cs typeface="Calisto MT"/>
              </a:rPr>
              <a:t>The New Testament tells us that Christ was present at Creation (as was the Spirit, Who hovered over the waters) and indeed Christ was the agent through whom God created: </a:t>
            </a:r>
          </a:p>
          <a:p>
            <a:pPr lvl="0" hangingPunct="0">
              <a:lnSpc>
                <a:spcPct val="120000"/>
              </a:lnSpc>
            </a:pPr>
            <a:r>
              <a:rPr lang="en-US" dirty="0">
                <a:latin typeface="Calisto MT"/>
                <a:cs typeface="Calisto MT"/>
              </a:rPr>
              <a:t>“He was in the beginning with God; all things were made through Him, and without Him was not anything made that was made. (John 1:2-3)</a:t>
            </a:r>
          </a:p>
          <a:p>
            <a:pPr lvl="0" hangingPunct="0">
              <a:lnSpc>
                <a:spcPct val="120000"/>
              </a:lnSpc>
            </a:pPr>
            <a:r>
              <a:rPr lang="en-US" dirty="0">
                <a:latin typeface="Calisto MT"/>
                <a:cs typeface="Calisto MT"/>
              </a:rPr>
              <a:t>“Through Him all things were made.” (Nicene Creed)</a:t>
            </a:r>
          </a:p>
          <a:p>
            <a:pPr lvl="0" hangingPunct="0">
              <a:lnSpc>
                <a:spcPct val="120000"/>
              </a:lnSpc>
            </a:pPr>
            <a:r>
              <a:rPr lang="en-US" dirty="0">
                <a:latin typeface="Calisto MT"/>
                <a:cs typeface="Calisto MT"/>
              </a:rPr>
              <a:t>“All things were created through Him and for Him.” (Col 1:16)</a:t>
            </a:r>
          </a:p>
          <a:p>
            <a:endParaRPr lang="en-US" dirty="0">
              <a:latin typeface="Calisto MT"/>
              <a:cs typeface="Calisto MT"/>
            </a:endParaRPr>
          </a:p>
        </p:txBody>
      </p:sp>
    </p:spTree>
    <p:extLst>
      <p:ext uri="{BB962C8B-B14F-4D97-AF65-F5344CB8AC3E}">
        <p14:creationId xmlns:p14="http://schemas.microsoft.com/office/powerpoint/2010/main" val="304640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717586"/>
          </a:xfrm>
        </p:spPr>
        <p:txBody>
          <a:bodyPr>
            <a:normAutofit fontScale="90000"/>
          </a:bodyPr>
          <a:lstStyle/>
          <a:p>
            <a:r>
              <a:rPr lang="en-US" dirty="0">
                <a:latin typeface="Calisto MT"/>
                <a:cs typeface="Calisto MT"/>
              </a:rPr>
              <a:t>God sustains Creation</a:t>
            </a:r>
          </a:p>
        </p:txBody>
      </p:sp>
      <p:sp>
        <p:nvSpPr>
          <p:cNvPr id="3" name="Content Placeholder 2"/>
          <p:cNvSpPr>
            <a:spLocks noGrp="1"/>
          </p:cNvSpPr>
          <p:nvPr>
            <p:ph idx="1"/>
          </p:nvPr>
        </p:nvSpPr>
        <p:spPr>
          <a:xfrm>
            <a:off x="594360" y="1660634"/>
            <a:ext cx="7955280" cy="4729656"/>
          </a:xfrm>
        </p:spPr>
        <p:txBody>
          <a:bodyPr>
            <a:normAutofit fontScale="92500"/>
          </a:bodyPr>
          <a:lstStyle/>
          <a:p>
            <a:pPr>
              <a:lnSpc>
                <a:spcPct val="110000"/>
              </a:lnSpc>
            </a:pPr>
            <a:r>
              <a:rPr lang="en-US" dirty="0">
                <a:latin typeface="Calisto MT"/>
                <a:cs typeface="Calisto MT"/>
              </a:rPr>
              <a:t>God not only created the universe at a single point in the past but continually sustains it at every moment. </a:t>
            </a:r>
          </a:p>
          <a:p>
            <a:pPr lvl="1">
              <a:lnSpc>
                <a:spcPct val="110000"/>
              </a:lnSpc>
            </a:pPr>
            <a:r>
              <a:rPr lang="en-US" dirty="0">
                <a:latin typeface="Calisto MT"/>
                <a:cs typeface="Calisto MT"/>
              </a:rPr>
              <a:t>“In Him we live and move and have our being…” – Acts 17:28</a:t>
            </a:r>
          </a:p>
          <a:p>
            <a:pPr>
              <a:lnSpc>
                <a:spcPct val="110000"/>
              </a:lnSpc>
            </a:pPr>
            <a:r>
              <a:rPr lang="en-US" dirty="0">
                <a:latin typeface="Calisto MT"/>
                <a:cs typeface="Calisto MT"/>
              </a:rPr>
              <a:t>This is against the notion, made popular by the Deists in the 18</a:t>
            </a:r>
            <a:r>
              <a:rPr lang="en-US" baseline="30000" dirty="0">
                <a:latin typeface="Calisto MT"/>
                <a:cs typeface="Calisto MT"/>
              </a:rPr>
              <a:t>th</a:t>
            </a:r>
            <a:r>
              <a:rPr lang="en-US" dirty="0">
                <a:latin typeface="Calisto MT"/>
                <a:cs typeface="Calisto MT"/>
              </a:rPr>
              <a:t> century, that God created the universe, but He then let it go according to its own laws and no longer has any involvement in it. </a:t>
            </a:r>
          </a:p>
          <a:p>
            <a:pPr lvl="1">
              <a:lnSpc>
                <a:spcPct val="110000"/>
              </a:lnSpc>
            </a:pPr>
            <a:r>
              <a:rPr lang="en-US" dirty="0">
                <a:latin typeface="Calisto MT"/>
                <a:cs typeface="Calisto MT"/>
              </a:rPr>
              <a:t>The “clockmaker” or “intelligent design” argument is not Christian</a:t>
            </a:r>
          </a:p>
          <a:p>
            <a:pPr lvl="1">
              <a:lnSpc>
                <a:spcPct val="110000"/>
              </a:lnSpc>
            </a:pPr>
            <a:r>
              <a:rPr lang="en-US" dirty="0">
                <a:latin typeface="Calisto MT"/>
                <a:cs typeface="Calisto MT"/>
              </a:rPr>
              <a:t>God is intimately involved with His creation</a:t>
            </a:r>
          </a:p>
          <a:p>
            <a:pPr lvl="1">
              <a:lnSpc>
                <a:spcPct val="110000"/>
              </a:lnSpc>
            </a:pPr>
            <a:r>
              <a:rPr lang="en-US" dirty="0">
                <a:latin typeface="Calisto MT"/>
                <a:cs typeface="Calisto MT"/>
              </a:rPr>
              <a:t>God is both ‘transcendent’ and ‘immanent’</a:t>
            </a:r>
          </a:p>
          <a:p>
            <a:pPr>
              <a:lnSpc>
                <a:spcPct val="110000"/>
              </a:lnSpc>
            </a:pPr>
            <a:r>
              <a:rPr lang="en-US" dirty="0">
                <a:latin typeface="Calisto MT"/>
                <a:cs typeface="Calisto MT"/>
              </a:rPr>
              <a:t>“If He should take back His spirit to Himself, and gather to Himself His breath, all flesh would perish together, and man would return to dust” (Job 34:14-15).</a:t>
            </a:r>
          </a:p>
          <a:p>
            <a:endParaRPr lang="en-US" dirty="0">
              <a:latin typeface="Calisto MT"/>
              <a:cs typeface="Calisto MT"/>
            </a:endParaRPr>
          </a:p>
        </p:txBody>
      </p:sp>
    </p:spTree>
    <p:extLst>
      <p:ext uri="{BB962C8B-B14F-4D97-AF65-F5344CB8AC3E}">
        <p14:creationId xmlns:p14="http://schemas.microsoft.com/office/powerpoint/2010/main" val="287788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a:cs typeface="Calisto MT"/>
              </a:rPr>
              <a:t>Creation is Good</a:t>
            </a:r>
          </a:p>
        </p:txBody>
      </p:sp>
      <p:sp>
        <p:nvSpPr>
          <p:cNvPr id="3" name="Content Placeholder 2"/>
          <p:cNvSpPr>
            <a:spLocks noGrp="1"/>
          </p:cNvSpPr>
          <p:nvPr>
            <p:ph idx="1"/>
          </p:nvPr>
        </p:nvSpPr>
        <p:spPr>
          <a:xfrm>
            <a:off x="594360" y="1933903"/>
            <a:ext cx="7955280" cy="4329737"/>
          </a:xfrm>
        </p:spPr>
        <p:txBody>
          <a:bodyPr>
            <a:noAutofit/>
          </a:bodyPr>
          <a:lstStyle/>
          <a:p>
            <a:pPr>
              <a:lnSpc>
                <a:spcPct val="110000"/>
              </a:lnSpc>
            </a:pPr>
            <a:r>
              <a:rPr lang="en-US" sz="2400" dirty="0">
                <a:latin typeface="Calisto MT"/>
                <a:cs typeface="Calisto MT"/>
              </a:rPr>
              <a:t>Because God is supremely good, everything He creates is good, and God, who is Goodness itself, is not able to bring forth anything evil. </a:t>
            </a:r>
          </a:p>
          <a:p>
            <a:pPr lvl="1">
              <a:lnSpc>
                <a:spcPct val="110000"/>
              </a:lnSpc>
            </a:pPr>
            <a:r>
              <a:rPr lang="en-US" sz="2200" dirty="0">
                <a:latin typeface="Calisto MT"/>
                <a:cs typeface="Calisto MT"/>
              </a:rPr>
              <a:t>Thus, all things created by God are good, insofar as they exist and are made by Him. </a:t>
            </a:r>
          </a:p>
          <a:p>
            <a:pPr>
              <a:lnSpc>
                <a:spcPct val="110000"/>
              </a:lnSpc>
            </a:pPr>
            <a:r>
              <a:rPr lang="en-US" sz="2400" dirty="0">
                <a:latin typeface="Calisto MT"/>
                <a:cs typeface="Calisto MT"/>
              </a:rPr>
              <a:t>Gnosticism, Manichaeism, Platonism and Hinduism claim that matter itself is evil, a prison or distraction from the pure realm of the Spirit, and something we must escape from. </a:t>
            </a:r>
          </a:p>
          <a:p>
            <a:pPr>
              <a:lnSpc>
                <a:spcPct val="110000"/>
              </a:lnSpc>
            </a:pPr>
            <a:r>
              <a:rPr lang="en-US" sz="2400" dirty="0">
                <a:latin typeface="Calisto MT"/>
                <a:cs typeface="Calisto MT"/>
              </a:rPr>
              <a:t>Christianity affirms the goodness of the material world.</a:t>
            </a:r>
          </a:p>
          <a:p>
            <a:endParaRPr lang="en-US" sz="2000" dirty="0">
              <a:latin typeface="Calisto MT"/>
              <a:cs typeface="Calisto MT"/>
            </a:endParaRPr>
          </a:p>
          <a:p>
            <a:endParaRPr lang="en-US" sz="2000" dirty="0">
              <a:latin typeface="Calisto MT"/>
              <a:cs typeface="Calisto MT"/>
            </a:endParaRPr>
          </a:p>
        </p:txBody>
      </p:sp>
    </p:spTree>
    <p:extLst>
      <p:ext uri="{BB962C8B-B14F-4D97-AF65-F5344CB8AC3E}">
        <p14:creationId xmlns:p14="http://schemas.microsoft.com/office/powerpoint/2010/main" val="398085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993" y="764373"/>
            <a:ext cx="7540647" cy="1293028"/>
          </a:xfrm>
        </p:spPr>
        <p:txBody>
          <a:bodyPr>
            <a:noAutofit/>
          </a:bodyPr>
          <a:lstStyle/>
          <a:p>
            <a:r>
              <a:rPr lang="en-US" sz="3200" dirty="0">
                <a:latin typeface="Calisto MT"/>
                <a:cs typeface="Calisto MT"/>
              </a:rPr>
              <a:t>Key points in the </a:t>
            </a:r>
            <a:br>
              <a:rPr lang="en-US" sz="3200" dirty="0">
                <a:latin typeface="Calisto MT"/>
                <a:cs typeface="Calisto MT"/>
              </a:rPr>
            </a:br>
            <a:r>
              <a:rPr lang="en-US" sz="3200" dirty="0">
                <a:latin typeface="Calisto MT"/>
                <a:cs typeface="Calisto MT"/>
              </a:rPr>
              <a:t>Genesis creation narratives	(Gen 1-3)</a:t>
            </a:r>
            <a:endParaRPr lang="en-US" sz="3200" dirty="0"/>
          </a:p>
        </p:txBody>
      </p:sp>
      <p:sp>
        <p:nvSpPr>
          <p:cNvPr id="3" name="Content Placeholder 2"/>
          <p:cNvSpPr>
            <a:spLocks noGrp="1"/>
          </p:cNvSpPr>
          <p:nvPr>
            <p:ph idx="1"/>
          </p:nvPr>
        </p:nvSpPr>
        <p:spPr>
          <a:xfrm>
            <a:off x="325821" y="2194560"/>
            <a:ext cx="8223819" cy="4069080"/>
          </a:xfrm>
        </p:spPr>
        <p:txBody>
          <a:bodyPr>
            <a:normAutofit lnSpcReduction="10000"/>
          </a:bodyPr>
          <a:lstStyle/>
          <a:p>
            <a:r>
              <a:rPr lang="en-US" sz="2400" dirty="0">
                <a:latin typeface="Calisto MT"/>
                <a:cs typeface="Calisto MT"/>
              </a:rPr>
              <a:t>The Book of Genesis is foundational for many theological, anthropological and moral truths of our faith</a:t>
            </a:r>
          </a:p>
          <a:p>
            <a:pPr lvl="1"/>
            <a:r>
              <a:rPr lang="en-US" sz="2200" dirty="0">
                <a:latin typeface="Calisto MT"/>
                <a:cs typeface="Calisto MT"/>
              </a:rPr>
              <a:t>The Catholic Church does not take a purely fundamentalist approach to Genesis</a:t>
            </a:r>
          </a:p>
          <a:p>
            <a:r>
              <a:rPr lang="en-US" sz="2400" dirty="0">
                <a:latin typeface="Calisto MT"/>
                <a:cs typeface="Calisto MT"/>
              </a:rPr>
              <a:t>God alone is the Creator of everything</a:t>
            </a:r>
          </a:p>
          <a:p>
            <a:pPr lvl="1"/>
            <a:r>
              <a:rPr lang="en-US" sz="2200" dirty="0">
                <a:latin typeface="Calisto MT"/>
                <a:cs typeface="Calisto MT"/>
              </a:rPr>
              <a:t>He created everything from nothing</a:t>
            </a:r>
          </a:p>
          <a:p>
            <a:pPr lvl="1"/>
            <a:r>
              <a:rPr lang="en-US" sz="2200" dirty="0">
                <a:latin typeface="Calisto MT"/>
                <a:cs typeface="Calisto MT"/>
              </a:rPr>
              <a:t>There was no existing “stuff” from which God created the universe</a:t>
            </a:r>
          </a:p>
          <a:p>
            <a:pPr lvl="1"/>
            <a:r>
              <a:rPr lang="en-US" sz="2200" dirty="0">
                <a:latin typeface="Calisto MT"/>
                <a:cs typeface="Calisto MT"/>
              </a:rPr>
              <a:t>The act of creation was effortless</a:t>
            </a:r>
          </a:p>
          <a:p>
            <a:pPr lvl="1"/>
            <a:r>
              <a:rPr lang="en-US" sz="2200" dirty="0">
                <a:latin typeface="Calisto MT"/>
                <a:cs typeface="Calisto MT"/>
              </a:rPr>
              <a:t>There was no force opposing God</a:t>
            </a:r>
          </a:p>
          <a:p>
            <a:pPr lvl="1"/>
            <a:r>
              <a:rPr lang="en-US" sz="2200" dirty="0">
                <a:latin typeface="Calisto MT"/>
                <a:cs typeface="Calisto MT"/>
              </a:rPr>
              <a:t>Creation was accomplished through Christ and for Christ</a:t>
            </a:r>
          </a:p>
          <a:p>
            <a:pPr lvl="1"/>
            <a:r>
              <a:rPr lang="en-US" sz="2200" dirty="0">
                <a:latin typeface="Calisto MT"/>
                <a:cs typeface="Calisto MT"/>
              </a:rPr>
              <a:t>God’s ultimate motivation was His goodness and love</a:t>
            </a:r>
          </a:p>
        </p:txBody>
      </p:sp>
    </p:spTree>
    <p:extLst>
      <p:ext uri="{BB962C8B-B14F-4D97-AF65-F5344CB8AC3E}">
        <p14:creationId xmlns:p14="http://schemas.microsoft.com/office/powerpoint/2010/main" val="75040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{BED8BCCB-A9FC-3F40-994A-7B74CAA14A6E}tf10001079</Template>
  <TotalTime>44</TotalTime>
  <Words>3380</Words>
  <Application>Microsoft Macintosh PowerPoint</Application>
  <PresentationFormat>On-screen Show (4:3)</PresentationFormat>
  <Paragraphs>199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Calisto MT</vt:lpstr>
      <vt:lpstr>Cambria</vt:lpstr>
      <vt:lpstr>Century Gothic</vt:lpstr>
      <vt:lpstr>Vapor Trail</vt:lpstr>
      <vt:lpstr>Creation  and the Dawn of Man</vt:lpstr>
      <vt:lpstr>Prayer before Study</vt:lpstr>
      <vt:lpstr>Creation - A Product of God’s Abounding Love</vt:lpstr>
      <vt:lpstr>Why Did God Create?</vt:lpstr>
      <vt:lpstr>Creation ex nihilo</vt:lpstr>
      <vt:lpstr>A Trinitarian Work</vt:lpstr>
      <vt:lpstr>God sustains Creation</vt:lpstr>
      <vt:lpstr>Creation is Good</vt:lpstr>
      <vt:lpstr>Key points in the  Genesis creation narratives (Gen 1-3)</vt:lpstr>
      <vt:lpstr>Key points in the  Genesis creation narratives (Gen 1-3)</vt:lpstr>
      <vt:lpstr>Angels</vt:lpstr>
      <vt:lpstr>Angels</vt:lpstr>
      <vt:lpstr>Angels</vt:lpstr>
      <vt:lpstr>Angels in Scripture</vt:lpstr>
      <vt:lpstr>Guardian Angels</vt:lpstr>
      <vt:lpstr>Demons</vt:lpstr>
      <vt:lpstr>Demons</vt:lpstr>
      <vt:lpstr>Demons</vt:lpstr>
      <vt:lpstr>Good and Evil</vt:lpstr>
      <vt:lpstr>Demonic Possession</vt:lpstr>
      <vt:lpstr>Demonic Possession</vt:lpstr>
      <vt:lpstr>Exorcisms</vt:lpstr>
      <vt:lpstr>Human Beings: Made in God’s Image and Likeness</vt:lpstr>
      <vt:lpstr>Human Beings: Made in God’s Image and Likeness</vt:lpstr>
      <vt:lpstr>Made in God’s Image and Likeness</vt:lpstr>
      <vt:lpstr>Key points in the Genesis creation narratives (Ch. 1-3)</vt:lpstr>
      <vt:lpstr>Key points in the Genesis creation narratives (Ch. 1-3)</vt:lpstr>
      <vt:lpstr>Creation and Evolution</vt:lpstr>
      <vt:lpstr>Creation and Evolution</vt:lpstr>
      <vt:lpstr>Next Week…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and the Dawn of Man</dc:title>
  <dc:creator>Microsoft Office User</dc:creator>
  <cp:lastModifiedBy>Microsoft Office User</cp:lastModifiedBy>
  <cp:revision>5</cp:revision>
  <dcterms:created xsi:type="dcterms:W3CDTF">2020-10-12T19:27:25Z</dcterms:created>
  <dcterms:modified xsi:type="dcterms:W3CDTF">2020-10-12T20:11:28Z</dcterms:modified>
</cp:coreProperties>
</file>