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830" r:id="rId3"/>
  </p:sldMasterIdLst>
  <p:notesMasterIdLst>
    <p:notesMasterId r:id="rId38"/>
  </p:notesMasterIdLst>
  <p:handoutMasterIdLst>
    <p:handoutMasterId r:id="rId39"/>
  </p:handoutMasterIdLst>
  <p:sldIdLst>
    <p:sldId id="256" r:id="rId4"/>
    <p:sldId id="315" r:id="rId5"/>
    <p:sldId id="285" r:id="rId6"/>
    <p:sldId id="293" r:id="rId7"/>
    <p:sldId id="292" r:id="rId8"/>
    <p:sldId id="294" r:id="rId9"/>
    <p:sldId id="295" r:id="rId10"/>
    <p:sldId id="296" r:id="rId11"/>
    <p:sldId id="297" r:id="rId12"/>
    <p:sldId id="298" r:id="rId13"/>
    <p:sldId id="269" r:id="rId14"/>
    <p:sldId id="299" r:id="rId15"/>
    <p:sldId id="270" r:id="rId16"/>
    <p:sldId id="300" r:id="rId17"/>
    <p:sldId id="271" r:id="rId18"/>
    <p:sldId id="272" r:id="rId19"/>
    <p:sldId id="301" r:id="rId20"/>
    <p:sldId id="286" r:id="rId21"/>
    <p:sldId id="287" r:id="rId22"/>
    <p:sldId id="302" r:id="rId23"/>
    <p:sldId id="306" r:id="rId24"/>
    <p:sldId id="307" r:id="rId25"/>
    <p:sldId id="310" r:id="rId26"/>
    <p:sldId id="309" r:id="rId27"/>
    <p:sldId id="311" r:id="rId28"/>
    <p:sldId id="312" r:id="rId29"/>
    <p:sldId id="313" r:id="rId30"/>
    <p:sldId id="304" r:id="rId31"/>
    <p:sldId id="303" r:id="rId32"/>
    <p:sldId id="288" r:id="rId33"/>
    <p:sldId id="305" r:id="rId34"/>
    <p:sldId id="316" r:id="rId35"/>
    <p:sldId id="289" r:id="rId36"/>
    <p:sldId id="31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94" autoAdjust="0"/>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896881-A05F-FE41-BB43-E7347E48D3CE}" type="datetimeFigureOut">
              <a:rPr lang="en-US" smtClean="0"/>
              <a:t>10/19/20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ABC64D-ECCC-1646-BD9B-66B85224D50E}" type="slidenum">
              <a:rPr lang="en-US" smtClean="0"/>
              <a:t>‹#›</a:t>
            </a:fld>
            <a:endParaRPr lang="en-US"/>
          </a:p>
        </p:txBody>
      </p:sp>
    </p:spTree>
    <p:extLst>
      <p:ext uri="{BB962C8B-B14F-4D97-AF65-F5344CB8AC3E}">
        <p14:creationId xmlns:p14="http://schemas.microsoft.com/office/powerpoint/2010/main" val="528994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C09FD7-55D7-AD48-9FA4-5E3354BA66AE}" type="datetimeFigureOut">
              <a:rPr lang="en-US" smtClean="0"/>
              <a:t>10/19/20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845E7B-B8CE-3D41-B0A3-C03D53A2C1CB}" type="slidenum">
              <a:rPr lang="en-US" smtClean="0"/>
              <a:t>‹#›</a:t>
            </a:fld>
            <a:endParaRPr lang="en-US"/>
          </a:p>
        </p:txBody>
      </p:sp>
    </p:spTree>
    <p:extLst>
      <p:ext uri="{BB962C8B-B14F-4D97-AF65-F5344CB8AC3E}">
        <p14:creationId xmlns:p14="http://schemas.microsoft.com/office/powerpoint/2010/main" val="21481524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845E7B-B8CE-3D41-B0A3-C03D53A2C1CB}" type="slidenum">
              <a:rPr lang="en-US" smtClean="0"/>
              <a:t>31</a:t>
            </a:fld>
            <a:endParaRPr lang="en-US"/>
          </a:p>
        </p:txBody>
      </p:sp>
    </p:spTree>
    <p:extLst>
      <p:ext uri="{BB962C8B-B14F-4D97-AF65-F5344CB8AC3E}">
        <p14:creationId xmlns:p14="http://schemas.microsoft.com/office/powerpoint/2010/main" val="1800982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845E7B-B8CE-3D41-B0A3-C03D53A2C1CB}" type="slidenum">
              <a:rPr lang="en-US" smtClean="0"/>
              <a:t>32</a:t>
            </a:fld>
            <a:endParaRPr lang="en-US"/>
          </a:p>
        </p:txBody>
      </p:sp>
    </p:spTree>
    <p:extLst>
      <p:ext uri="{BB962C8B-B14F-4D97-AF65-F5344CB8AC3E}">
        <p14:creationId xmlns:p14="http://schemas.microsoft.com/office/powerpoint/2010/main" val="689269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80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noProof="0"/>
              <a:t>Click to edit Master title style</a:t>
            </a:r>
          </a:p>
        </p:txBody>
      </p:sp>
      <p:sp>
        <p:nvSpPr>
          <p:cNvPr id="7680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76804" name="Rectangle 4"/>
          <p:cNvSpPr>
            <a:spLocks noGrp="1" noChangeArrowheads="1"/>
          </p:cNvSpPr>
          <p:nvPr>
            <p:ph type="dt" sz="half" idx="2"/>
          </p:nvPr>
        </p:nvSpPr>
        <p:spPr/>
        <p:txBody>
          <a:bodyPr/>
          <a:lstStyle>
            <a:lvl1pPr>
              <a:buClrTx/>
              <a:defRPr/>
            </a:lvl1pPr>
          </a:lstStyle>
          <a:p>
            <a:fld id="{A27C0191-FAD4-4B76-9729-BEE95794639D}" type="datetimeFigureOut">
              <a:rPr lang="en-US" smtClean="0"/>
              <a:pPr/>
              <a:t>10/19/20</a:t>
            </a:fld>
            <a:endParaRPr lang="en-US"/>
          </a:p>
        </p:txBody>
      </p:sp>
      <p:sp>
        <p:nvSpPr>
          <p:cNvPr id="76805" name="Rectangle 5"/>
          <p:cNvSpPr>
            <a:spLocks noGrp="1" noChangeArrowheads="1"/>
          </p:cNvSpPr>
          <p:nvPr>
            <p:ph type="ftr" sz="quarter" idx="3"/>
          </p:nvPr>
        </p:nvSpPr>
        <p:spPr/>
        <p:txBody>
          <a:bodyPr/>
          <a:lstStyle>
            <a:lvl1pPr>
              <a:buClrTx/>
              <a:defRPr/>
            </a:lvl1pPr>
          </a:lstStyle>
          <a:p>
            <a:endParaRPr lang="en-US"/>
          </a:p>
        </p:txBody>
      </p:sp>
      <p:sp>
        <p:nvSpPr>
          <p:cNvPr id="76806" name="Rectangle 6"/>
          <p:cNvSpPr>
            <a:spLocks noGrp="1" noChangeArrowheads="1"/>
          </p:cNvSpPr>
          <p:nvPr>
            <p:ph type="sldNum" sz="quarter" idx="4"/>
          </p:nvPr>
        </p:nvSpPr>
        <p:spPr/>
        <p:txBody>
          <a:bodyPr/>
          <a:lstStyle>
            <a:lvl1pPr>
              <a:buClrTx/>
              <a:defRPr/>
            </a:lvl1pPr>
          </a:lstStyle>
          <a:p>
            <a:fld id="{1F690D2E-3F54-42B4-9578-1A20196A8D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28694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1008515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885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noProof="0"/>
              <a:t>Click to edit Master title style</a:t>
            </a:r>
          </a:p>
        </p:txBody>
      </p:sp>
      <p:sp>
        <p:nvSpPr>
          <p:cNvPr id="7885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78852" name="Rectangle 4"/>
          <p:cNvSpPr>
            <a:spLocks noGrp="1" noChangeArrowheads="1"/>
          </p:cNvSpPr>
          <p:nvPr>
            <p:ph type="dt" sz="half" idx="2"/>
          </p:nvPr>
        </p:nvSpPr>
        <p:spPr/>
        <p:txBody>
          <a:bodyPr/>
          <a:lstStyle>
            <a:lvl1pPr>
              <a:buClrTx/>
              <a:defRPr/>
            </a:lvl1pPr>
          </a:lstStyle>
          <a:p>
            <a:fld id="{A27C0191-FAD4-4B76-9729-BEE95794639D}" type="datetimeFigureOut">
              <a:rPr lang="en-US" smtClean="0"/>
              <a:pPr/>
              <a:t>10/19/20</a:t>
            </a:fld>
            <a:endParaRPr lang="en-US"/>
          </a:p>
        </p:txBody>
      </p:sp>
      <p:sp>
        <p:nvSpPr>
          <p:cNvPr id="78853" name="Rectangle 5"/>
          <p:cNvSpPr>
            <a:spLocks noGrp="1" noChangeArrowheads="1"/>
          </p:cNvSpPr>
          <p:nvPr>
            <p:ph type="ftr" sz="quarter" idx="3"/>
          </p:nvPr>
        </p:nvSpPr>
        <p:spPr/>
        <p:txBody>
          <a:bodyPr/>
          <a:lstStyle>
            <a:lvl1pPr>
              <a:buClrTx/>
              <a:defRPr/>
            </a:lvl1pPr>
          </a:lstStyle>
          <a:p>
            <a:endParaRPr lang="en-US"/>
          </a:p>
        </p:txBody>
      </p:sp>
      <p:sp>
        <p:nvSpPr>
          <p:cNvPr id="78854" name="Rectangle 6"/>
          <p:cNvSpPr>
            <a:spLocks noGrp="1" noChangeArrowheads="1"/>
          </p:cNvSpPr>
          <p:nvPr>
            <p:ph type="sldNum" sz="quarter" idx="4"/>
          </p:nvPr>
        </p:nvSpPr>
        <p:spPr/>
        <p:txBody>
          <a:bodyPr/>
          <a:lstStyle>
            <a:lvl1pPr>
              <a:buClrTx/>
              <a:defRPr/>
            </a:lvl1pPr>
          </a:lstStyle>
          <a:p>
            <a:fld id="{1F690D2E-3F54-42B4-9578-1A20196A8D6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813689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1844326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2760290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515846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77543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662763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581902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11298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188804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866933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42527240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F690D2E-3F54-42B4-9578-1A20196A8D64}" type="slidenum">
              <a:rPr lang="en-US" smtClean="0"/>
              <a:pPr/>
              <a:t>‹#›</a:t>
            </a:fld>
            <a:endParaRPr lang="en-US"/>
          </a:p>
        </p:txBody>
      </p:sp>
    </p:spTree>
    <p:extLst>
      <p:ext uri="{BB962C8B-B14F-4D97-AF65-F5344CB8AC3E}">
        <p14:creationId xmlns:p14="http://schemas.microsoft.com/office/powerpoint/2010/main" val="14121283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5167194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690D2E-3F54-42B4-9578-1A20196A8D64}" type="slidenum">
              <a:rPr lang="en-US" smtClean="0"/>
              <a:pPr/>
              <a:t>‹#›</a:t>
            </a:fld>
            <a:endParaRPr lang="en-US"/>
          </a:p>
        </p:txBody>
      </p:sp>
    </p:spTree>
    <p:extLst>
      <p:ext uri="{BB962C8B-B14F-4D97-AF65-F5344CB8AC3E}">
        <p14:creationId xmlns:p14="http://schemas.microsoft.com/office/powerpoint/2010/main" val="1809961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29328608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40021365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7C0191-FAD4-4B76-9729-BEE95794639D}" type="datetimeFigureOut">
              <a:rPr lang="en-US" smtClean="0"/>
              <a:pPr/>
              <a:t>10/19/20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690D2E-3F54-42B4-9578-1A20196A8D64}" type="slidenum">
              <a:rPr lang="en-US" smtClean="0"/>
              <a:pPr/>
              <a:t>‹#›</a:t>
            </a:fld>
            <a:endParaRPr lang="en-US"/>
          </a:p>
        </p:txBody>
      </p:sp>
    </p:spTree>
    <p:extLst>
      <p:ext uri="{BB962C8B-B14F-4D97-AF65-F5344CB8AC3E}">
        <p14:creationId xmlns:p14="http://schemas.microsoft.com/office/powerpoint/2010/main" val="42908313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7C0191-FAD4-4B76-9729-BEE95794639D}" type="datetimeFigureOut">
              <a:rPr lang="en-US" smtClean="0"/>
              <a:pPr/>
              <a:t>10/19/20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690D2E-3F54-42B4-9578-1A20196A8D64}" type="slidenum">
              <a:rPr lang="en-US" smtClean="0"/>
              <a:pPr/>
              <a:t>‹#›</a:t>
            </a:fld>
            <a:endParaRPr lang="en-US"/>
          </a:p>
        </p:txBody>
      </p:sp>
    </p:spTree>
    <p:extLst>
      <p:ext uri="{BB962C8B-B14F-4D97-AF65-F5344CB8AC3E}">
        <p14:creationId xmlns:p14="http://schemas.microsoft.com/office/powerpoint/2010/main" val="280077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8196190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32004857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690D2E-3F54-42B4-9578-1A20196A8D64}" type="slidenum">
              <a:rPr lang="en-US" smtClean="0"/>
              <a:pPr/>
              <a:t>‹#›</a:t>
            </a:fld>
            <a:endParaRPr lang="en-US"/>
          </a:p>
        </p:txBody>
      </p:sp>
    </p:spTree>
    <p:extLst>
      <p:ext uri="{BB962C8B-B14F-4D97-AF65-F5344CB8AC3E}">
        <p14:creationId xmlns:p14="http://schemas.microsoft.com/office/powerpoint/2010/main" val="16841302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15051684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F690D2E-3F54-42B4-9578-1A20196A8D64}"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62075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23097452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690D2E-3F54-42B4-9578-1A20196A8D64}"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851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14491202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3220055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7C0191-FAD4-4B76-9729-BEE95794639D}" type="datetimeFigureOut">
              <a:rPr lang="en-US" smtClean="0"/>
              <a:pPr/>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158776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93488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1767795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60943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208477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264136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27C0191-FAD4-4B76-9729-BEE95794639D}" type="datetimeFigureOut">
              <a:rPr lang="en-US" smtClean="0"/>
              <a:pPr/>
              <a:t>10/19/20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690D2E-3F54-42B4-9578-1A20196A8D64}" type="slidenum">
              <a:rPr lang="en-US" smtClean="0"/>
              <a:pPr/>
              <a:t>‹#›</a:t>
            </a:fld>
            <a:endParaRPr lang="en-US"/>
          </a:p>
        </p:txBody>
      </p:sp>
    </p:spTree>
    <p:extLst>
      <p:ext uri="{BB962C8B-B14F-4D97-AF65-F5344CB8AC3E}">
        <p14:creationId xmlns:p14="http://schemas.microsoft.com/office/powerpoint/2010/main" val="36613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75779"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578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buClr>
                <a:schemeClr val="tx1"/>
              </a:buClr>
              <a:defRPr sz="1400">
                <a:latin typeface="Calisto MT"/>
                <a:cs typeface="Calisto MT"/>
              </a:defRPr>
            </a:lvl1pPr>
          </a:lstStyle>
          <a:p>
            <a:fld id="{A27C0191-FAD4-4B76-9729-BEE95794639D}" type="datetimeFigureOut">
              <a:rPr lang="en-US" smtClean="0"/>
              <a:pPr/>
              <a:t>10/19/20</a:t>
            </a:fld>
            <a:endParaRPr lang="en-US" dirty="0"/>
          </a:p>
        </p:txBody>
      </p:sp>
      <p:sp>
        <p:nvSpPr>
          <p:cNvPr id="7578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buClr>
                <a:schemeClr val="tx1"/>
              </a:buClr>
              <a:defRPr sz="1400">
                <a:latin typeface="Calisto MT"/>
                <a:cs typeface="Calisto MT"/>
              </a:defRPr>
            </a:lvl1pPr>
          </a:lstStyle>
          <a:p>
            <a:endParaRPr lang="en-US" dirty="0"/>
          </a:p>
        </p:txBody>
      </p:sp>
      <p:sp>
        <p:nvSpPr>
          <p:cNvPr id="7578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buClr>
                <a:schemeClr val="tx1"/>
              </a:buClr>
              <a:defRPr sz="1400">
                <a:latin typeface="Calisto MT"/>
                <a:cs typeface="Calisto MT"/>
              </a:defRPr>
            </a:lvl1pPr>
          </a:lstStyle>
          <a:p>
            <a:fld id="{1F690D2E-3F54-42B4-9578-1A20196A8D64}" type="slidenum">
              <a:rPr lang="en-US" smtClean="0"/>
              <a:pPr/>
              <a:t>‹#›</a:t>
            </a:fld>
            <a:endParaRPr lang="en-US" dirty="0"/>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fade">
                                      <p:cBhvr>
                                        <p:cTn id="7" dur="500"/>
                                        <p:tgtEl>
                                          <p:spTgt spid="75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fade">
                                      <p:cBhvr>
                                        <p:cTn id="12" dur="500"/>
                                        <p:tgtEl>
                                          <p:spTgt spid="75779">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5779">
                                            <p:txEl>
                                              <p:pRg st="2" end="2"/>
                                            </p:txEl>
                                          </p:spTgt>
                                        </p:tgtEl>
                                        <p:attrNameLst>
                                          <p:attrName>style.visibility</p:attrName>
                                        </p:attrNameLst>
                                      </p:cBhvr>
                                      <p:to>
                                        <p:strVal val="visible"/>
                                      </p:to>
                                    </p:set>
                                    <p:animEffect transition="in" filter="fade">
                                      <p:cBhvr>
                                        <p:cTn id="15" dur="500"/>
                                        <p:tgtEl>
                                          <p:spTgt spid="7577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5779">
                                            <p:txEl>
                                              <p:pRg st="3" end="3"/>
                                            </p:txEl>
                                          </p:spTgt>
                                        </p:tgtEl>
                                        <p:attrNameLst>
                                          <p:attrName>style.visibility</p:attrName>
                                        </p:attrNameLst>
                                      </p:cBhvr>
                                      <p:to>
                                        <p:strVal val="visible"/>
                                      </p:to>
                                    </p:set>
                                    <p:animEffect transition="in" filter="fade">
                                      <p:cBhvr>
                                        <p:cTn id="18" dur="500"/>
                                        <p:tgtEl>
                                          <p:spTgt spid="75779">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5779">
                                            <p:txEl>
                                              <p:pRg st="4" end="4"/>
                                            </p:txEl>
                                          </p:spTgt>
                                        </p:tgtEl>
                                        <p:attrNameLst>
                                          <p:attrName>style.visibility</p:attrName>
                                        </p:attrNameLst>
                                      </p:cBhvr>
                                      <p:to>
                                        <p:strVal val="visible"/>
                                      </p:to>
                                    </p:set>
                                    <p:animEffect transition="in" filter="fade">
                                      <p:cBhvr>
                                        <p:cTn id="21" dur="500"/>
                                        <p:tgtEl>
                                          <p:spTgt spid="75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uiExpand="1" build="p">
        <p:tmplLst>
          <p:tmpl lvl="1">
            <p:tnLst>
              <p:par>
                <p:cTn presetID="10" presetClass="entr" presetSubtype="0" fill="hold" nodeType="clickEffect">
                  <p:stCondLst>
                    <p:cond delay="0"/>
                  </p:stCondLst>
                  <p:childTnLst>
                    <p:set>
                      <p:cBhvr>
                        <p:cTn dur="1" fill="hold">
                          <p:stCondLst>
                            <p:cond delay="0"/>
                          </p:stCondLst>
                        </p:cTn>
                        <p:tgtEl>
                          <p:spTgt spid="75779"/>
                        </p:tgtEl>
                        <p:attrNameLst>
                          <p:attrName>style.visibility</p:attrName>
                        </p:attrNameLst>
                      </p:cBhvr>
                      <p:to>
                        <p:strVal val="visible"/>
                      </p:to>
                    </p:set>
                    <p:animEffect transition="in" filter="fade">
                      <p:cBhvr>
                        <p:cTn dur="500"/>
                        <p:tgtEl>
                          <p:spTgt spid="75779"/>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5779"/>
                        </p:tgtEl>
                        <p:attrNameLst>
                          <p:attrName>style.visibility</p:attrName>
                        </p:attrNameLst>
                      </p:cBhvr>
                      <p:to>
                        <p:strVal val="visible"/>
                      </p:to>
                    </p:set>
                    <p:animEffect transition="in" filter="fade">
                      <p:cBhvr>
                        <p:cTn dur="500"/>
                        <p:tgtEl>
                          <p:spTgt spid="7577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75779"/>
                        </p:tgtEl>
                        <p:attrNameLst>
                          <p:attrName>style.visibility</p:attrName>
                        </p:attrNameLst>
                      </p:cBhvr>
                      <p:to>
                        <p:strVal val="visible"/>
                      </p:to>
                    </p:set>
                    <p:animEffect transition="in" filter="fade">
                      <p:cBhvr>
                        <p:cTn dur="500"/>
                        <p:tgtEl>
                          <p:spTgt spid="7577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75779"/>
                        </p:tgtEl>
                        <p:attrNameLst>
                          <p:attrName>style.visibility</p:attrName>
                        </p:attrNameLst>
                      </p:cBhvr>
                      <p:to>
                        <p:strVal val="visible"/>
                      </p:to>
                    </p:set>
                    <p:animEffect transition="in" filter="fade">
                      <p:cBhvr>
                        <p:cTn dur="500"/>
                        <p:tgtEl>
                          <p:spTgt spid="7577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75779"/>
                        </p:tgtEl>
                        <p:attrNameLst>
                          <p:attrName>style.visibility</p:attrName>
                        </p:attrNameLst>
                      </p:cBhvr>
                      <p:to>
                        <p:strVal val="visible"/>
                      </p:to>
                    </p:set>
                    <p:animEffect transition="in" filter="fade">
                      <p:cBhvr>
                        <p:cTn dur="500"/>
                        <p:tgtEl>
                          <p:spTgt spid="75779"/>
                        </p:tgtEl>
                      </p:cBhvr>
                    </p:animEffect>
                  </p:childTnLst>
                </p:cTn>
              </p:par>
            </p:tnLst>
          </p:tmpl>
        </p:tmplLst>
      </p:bldP>
    </p:bldLst>
  </p:timing>
  <p:txStyles>
    <p:titleStyle>
      <a:lvl1pPr algn="l" rtl="0" eaLnBrk="1" fontAlgn="base" hangingPunct="1">
        <a:spcBef>
          <a:spcPct val="0"/>
        </a:spcBef>
        <a:spcAft>
          <a:spcPct val="0"/>
        </a:spcAft>
        <a:buClr>
          <a:schemeClr val="tx1"/>
        </a:buClr>
        <a:defRPr sz="3200">
          <a:solidFill>
            <a:schemeClr val="tx1"/>
          </a:solidFill>
          <a:latin typeface="Calisto MT"/>
          <a:ea typeface="+mj-ea"/>
          <a:cs typeface="Calisto MT"/>
        </a:defRPr>
      </a:lvl1pPr>
      <a:lvl2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Calisto MT"/>
          <a:ea typeface="+mn-ea"/>
          <a:cs typeface="Calisto MT"/>
        </a:defRPr>
      </a:lvl1pPr>
      <a:lvl2pPr marL="742950" indent="-28575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2pPr>
      <a:lvl3pPr marL="11430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3pPr>
      <a:lvl4pPr marL="16002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4pPr>
      <a:lvl5pPr marL="20574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778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78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buClr>
                <a:schemeClr val="tx1"/>
              </a:buClr>
              <a:defRPr sz="1400">
                <a:latin typeface="Calisto MT"/>
                <a:cs typeface="Calisto MT"/>
              </a:defRPr>
            </a:lvl1pPr>
          </a:lstStyle>
          <a:p>
            <a:fld id="{A27C0191-FAD4-4B76-9729-BEE95794639D}" type="datetimeFigureOut">
              <a:rPr lang="en-US" smtClean="0"/>
              <a:pPr/>
              <a:t>10/19/20</a:t>
            </a:fld>
            <a:endParaRPr lang="en-US" dirty="0"/>
          </a:p>
        </p:txBody>
      </p:sp>
      <p:sp>
        <p:nvSpPr>
          <p:cNvPr id="778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buClr>
                <a:schemeClr val="tx1"/>
              </a:buClr>
              <a:defRPr sz="1400">
                <a:latin typeface="Calisto MT"/>
                <a:cs typeface="Calisto MT"/>
              </a:defRPr>
            </a:lvl1pPr>
          </a:lstStyle>
          <a:p>
            <a:endParaRPr lang="en-US" dirty="0"/>
          </a:p>
        </p:txBody>
      </p:sp>
      <p:sp>
        <p:nvSpPr>
          <p:cNvPr id="778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buClr>
                <a:schemeClr val="tx1"/>
              </a:buClr>
              <a:defRPr sz="1400">
                <a:latin typeface="Calisto MT"/>
                <a:cs typeface="Calisto MT"/>
              </a:defRPr>
            </a:lvl1pPr>
          </a:lstStyle>
          <a:p>
            <a:fld id="{1F690D2E-3F54-42B4-9578-1A20196A8D64}" type="slidenum">
              <a:rPr lang="en-US" smtClean="0"/>
              <a:pPr/>
              <a:t>‹#›</a:t>
            </a:fld>
            <a:endParaRPr lang="en-US" dirty="0"/>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fade">
                                      <p:cBhvr>
                                        <p:cTn id="7" dur="500"/>
                                        <p:tgtEl>
                                          <p:spTgt spid="77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fade">
                                      <p:cBhvr>
                                        <p:cTn id="12" dur="500"/>
                                        <p:tgtEl>
                                          <p:spTgt spid="7782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fade">
                                      <p:cBhvr>
                                        <p:cTn id="15" dur="500"/>
                                        <p:tgtEl>
                                          <p:spTgt spid="7782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fade">
                                      <p:cBhvr>
                                        <p:cTn id="18" dur="500"/>
                                        <p:tgtEl>
                                          <p:spTgt spid="7782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7827">
                                            <p:txEl>
                                              <p:pRg st="4" end="4"/>
                                            </p:txEl>
                                          </p:spTgt>
                                        </p:tgtEl>
                                        <p:attrNameLst>
                                          <p:attrName>style.visibility</p:attrName>
                                        </p:attrNameLst>
                                      </p:cBhvr>
                                      <p:to>
                                        <p:strVal val="visible"/>
                                      </p:to>
                                    </p:set>
                                    <p:animEffect transition="in" filter="fade">
                                      <p:cBhvr>
                                        <p:cTn id="21" dur="500"/>
                                        <p:tgtEl>
                                          <p:spTgt spid="77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uiExpand="1" build="p">
        <p:tmplLst>
          <p:tmpl lvl="1">
            <p:tnLst>
              <p:par>
                <p:cTn presetID="10" presetClass="entr" presetSubtype="0" fill="hold" nodeType="clickEffect">
                  <p:stCondLst>
                    <p:cond delay="0"/>
                  </p:stCondLst>
                  <p:childTnLst>
                    <p:set>
                      <p:cBhvr>
                        <p:cTn dur="1" fill="hold">
                          <p:stCondLst>
                            <p:cond delay="0"/>
                          </p:stCondLst>
                        </p:cTn>
                        <p:tgtEl>
                          <p:spTgt spid="77827"/>
                        </p:tgtEl>
                        <p:attrNameLst>
                          <p:attrName>style.visibility</p:attrName>
                        </p:attrNameLst>
                      </p:cBhvr>
                      <p:to>
                        <p:strVal val="visible"/>
                      </p:to>
                    </p:set>
                    <p:animEffect transition="in" filter="fade">
                      <p:cBhvr>
                        <p:cTn dur="500"/>
                        <p:tgtEl>
                          <p:spTgt spid="77827"/>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7827"/>
                        </p:tgtEl>
                        <p:attrNameLst>
                          <p:attrName>style.visibility</p:attrName>
                        </p:attrNameLst>
                      </p:cBhvr>
                      <p:to>
                        <p:strVal val="visible"/>
                      </p:to>
                    </p:set>
                    <p:animEffect transition="in" filter="fade">
                      <p:cBhvr>
                        <p:cTn dur="500"/>
                        <p:tgtEl>
                          <p:spTgt spid="778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77827"/>
                        </p:tgtEl>
                        <p:attrNameLst>
                          <p:attrName>style.visibility</p:attrName>
                        </p:attrNameLst>
                      </p:cBhvr>
                      <p:to>
                        <p:strVal val="visible"/>
                      </p:to>
                    </p:set>
                    <p:animEffect transition="in" filter="fade">
                      <p:cBhvr>
                        <p:cTn dur="500"/>
                        <p:tgtEl>
                          <p:spTgt spid="778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77827"/>
                        </p:tgtEl>
                        <p:attrNameLst>
                          <p:attrName>style.visibility</p:attrName>
                        </p:attrNameLst>
                      </p:cBhvr>
                      <p:to>
                        <p:strVal val="visible"/>
                      </p:to>
                    </p:set>
                    <p:animEffect transition="in" filter="fade">
                      <p:cBhvr>
                        <p:cTn dur="500"/>
                        <p:tgtEl>
                          <p:spTgt spid="778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77827"/>
                        </p:tgtEl>
                        <p:attrNameLst>
                          <p:attrName>style.visibility</p:attrName>
                        </p:attrNameLst>
                      </p:cBhvr>
                      <p:to>
                        <p:strVal val="visible"/>
                      </p:to>
                    </p:set>
                    <p:animEffect transition="in" filter="fade">
                      <p:cBhvr>
                        <p:cTn dur="500"/>
                        <p:tgtEl>
                          <p:spTgt spid="77827"/>
                        </p:tgtEl>
                      </p:cBhvr>
                    </p:animEffect>
                  </p:childTnLst>
                </p:cTn>
              </p:par>
            </p:tnLst>
          </p:tmpl>
        </p:tmplLst>
      </p:bldP>
    </p:bldLst>
  </p:timing>
  <p:txStyles>
    <p:titleStyle>
      <a:lvl1pPr algn="l" rtl="0" eaLnBrk="1" fontAlgn="base" hangingPunct="1">
        <a:spcBef>
          <a:spcPct val="0"/>
        </a:spcBef>
        <a:spcAft>
          <a:spcPct val="0"/>
        </a:spcAft>
        <a:buClr>
          <a:schemeClr val="tx1"/>
        </a:buClr>
        <a:defRPr sz="3200">
          <a:solidFill>
            <a:schemeClr val="tx1"/>
          </a:solidFill>
          <a:latin typeface="Calisto MT"/>
          <a:ea typeface="+mj-ea"/>
          <a:cs typeface="Calisto MT"/>
        </a:defRPr>
      </a:lvl1pPr>
      <a:lvl2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ea typeface="ＭＳ Ｐゴシック"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Calisto MT"/>
          <a:ea typeface="+mn-ea"/>
          <a:cs typeface="Calisto MT"/>
        </a:defRPr>
      </a:lvl1pPr>
      <a:lvl2pPr marL="742950" indent="-28575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2pPr>
      <a:lvl3pPr marL="11430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3pPr>
      <a:lvl4pPr marL="16002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4pPr>
      <a:lvl5pPr marL="2057400" indent="-228600" algn="l" rtl="0" eaLnBrk="1" fontAlgn="base" hangingPunct="1">
        <a:spcBef>
          <a:spcPct val="20000"/>
        </a:spcBef>
        <a:spcAft>
          <a:spcPct val="0"/>
        </a:spcAft>
        <a:buClr>
          <a:schemeClr val="tx1"/>
        </a:buClr>
        <a:buChar char="•"/>
        <a:defRPr sz="2400">
          <a:solidFill>
            <a:schemeClr val="tx1"/>
          </a:solidFill>
          <a:latin typeface="Calisto MT"/>
          <a:ea typeface="Calisto MT"/>
          <a:cs typeface="Calisto M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27C0191-FAD4-4B76-9729-BEE95794639D}" type="datetimeFigureOut">
              <a:rPr lang="en-US" smtClean="0"/>
              <a:pPr/>
              <a:t>10/19/20</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F690D2E-3F54-42B4-9578-1A20196A8D64}" type="slidenum">
              <a:rPr lang="en-US" smtClean="0"/>
              <a:pPr/>
              <a:t>‹#›</a:t>
            </a:fld>
            <a:endParaRPr lang="en-US" dirty="0"/>
          </a:p>
        </p:txBody>
      </p:sp>
    </p:spTree>
    <p:extLst>
      <p:ext uri="{BB962C8B-B14F-4D97-AF65-F5344CB8AC3E}">
        <p14:creationId xmlns:p14="http://schemas.microsoft.com/office/powerpoint/2010/main" val="3174567337"/>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990601"/>
            <a:ext cx="5562600" cy="3276599"/>
          </a:xfrm>
        </p:spPr>
        <p:txBody>
          <a:bodyPr>
            <a:normAutofit fontScale="90000"/>
          </a:bodyPr>
          <a:lstStyle/>
          <a:p>
            <a:pPr algn="ctr"/>
            <a:r>
              <a:rPr lang="en-US" dirty="0"/>
              <a:t>Original Sin</a:t>
            </a:r>
            <a:br>
              <a:rPr lang="en-US" dirty="0"/>
            </a:br>
            <a:r>
              <a:rPr lang="en-US" dirty="0"/>
              <a:t>and</a:t>
            </a:r>
            <a:br>
              <a:rPr lang="en-US" dirty="0"/>
            </a:br>
            <a:r>
              <a:rPr lang="en-US" dirty="0"/>
              <a:t>The Promise of Redemption</a:t>
            </a:r>
          </a:p>
        </p:txBody>
      </p:sp>
      <p:sp>
        <p:nvSpPr>
          <p:cNvPr id="4" name="Subtitle 3"/>
          <p:cNvSpPr>
            <a:spLocks noGrp="1"/>
          </p:cNvSpPr>
          <p:nvPr>
            <p:ph type="subTitle" idx="1"/>
          </p:nvPr>
        </p:nvSpPr>
        <p:spPr/>
        <p:txBody>
          <a:bodyPr/>
          <a:lstStyle/>
          <a:p>
            <a:endParaRPr lang="en-US">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43775" cy="487362"/>
          </a:xfrm>
        </p:spPr>
        <p:txBody>
          <a:bodyPr>
            <a:normAutofit fontScale="90000"/>
          </a:bodyPr>
          <a:lstStyle/>
          <a:p>
            <a:r>
              <a:rPr lang="en-US" dirty="0"/>
              <a:t>Human Freedom</a:t>
            </a:r>
          </a:p>
        </p:txBody>
      </p:sp>
      <p:sp>
        <p:nvSpPr>
          <p:cNvPr id="3" name="Content Placeholder 2"/>
          <p:cNvSpPr>
            <a:spLocks noGrp="1"/>
          </p:cNvSpPr>
          <p:nvPr>
            <p:ph idx="1"/>
          </p:nvPr>
        </p:nvSpPr>
        <p:spPr>
          <a:xfrm>
            <a:off x="1295400" y="1219200"/>
            <a:ext cx="7724775" cy="4906963"/>
          </a:xfrm>
        </p:spPr>
        <p:txBody>
          <a:bodyPr>
            <a:normAutofit fontScale="92500" lnSpcReduction="10000"/>
          </a:bodyPr>
          <a:lstStyle/>
          <a:p>
            <a:r>
              <a:rPr lang="en-US" sz="2400" dirty="0"/>
              <a:t>To say that Adam and Eve were ‘free’ does not mean they could do what they wanted.  The same with us.</a:t>
            </a:r>
          </a:p>
          <a:p>
            <a:r>
              <a:rPr lang="en-US" sz="2400" dirty="0"/>
              <a:t>Freedom ≠ “license”</a:t>
            </a:r>
          </a:p>
          <a:p>
            <a:pPr lvl="1"/>
            <a:r>
              <a:rPr lang="en-US" sz="2200" u="sng" dirty="0"/>
              <a:t>Wrong</a:t>
            </a:r>
            <a:r>
              <a:rPr lang="en-US" sz="2200" dirty="0"/>
              <a:t>!  “</a:t>
            </a:r>
            <a:r>
              <a:rPr lang="en-US" sz="2200" dirty="0">
                <a:latin typeface="ＭＳ ゴシック"/>
                <a:ea typeface="ＭＳ ゴシック"/>
                <a:cs typeface="ＭＳ ゴシック"/>
              </a:rPr>
              <a:t>♬♬♬</a:t>
            </a:r>
            <a:r>
              <a:rPr lang="en-US" sz="2200" dirty="0">
                <a:cs typeface="ＭＳ ゴシック"/>
              </a:rPr>
              <a:t> </a:t>
            </a:r>
            <a:r>
              <a:rPr lang="en-US" sz="2200" i="1" dirty="0"/>
              <a:t>I’m free to do what I want any </a:t>
            </a:r>
            <a:r>
              <a:rPr lang="en-US" sz="2200" i="1" dirty="0" err="1"/>
              <a:t>ol</a:t>
            </a:r>
            <a:r>
              <a:rPr lang="en-US" sz="2200" i="1" dirty="0"/>
              <a:t>’ time </a:t>
            </a:r>
            <a:r>
              <a:rPr lang="en-US" sz="2200" dirty="0">
                <a:latin typeface="ＭＳ ゴシック"/>
                <a:ea typeface="ＭＳ ゴシック"/>
                <a:cs typeface="ＭＳ ゴシック"/>
              </a:rPr>
              <a:t>♬♬♬</a:t>
            </a:r>
            <a:r>
              <a:rPr lang="en-US" sz="2200" dirty="0"/>
              <a:t>”</a:t>
            </a:r>
          </a:p>
          <a:p>
            <a:pPr lvl="1"/>
            <a:r>
              <a:rPr lang="en-US" sz="2200" u="sng" dirty="0"/>
              <a:t>Wrong</a:t>
            </a:r>
            <a:r>
              <a:rPr lang="en-US" sz="2200" dirty="0"/>
              <a:t>!  “</a:t>
            </a:r>
            <a:r>
              <a:rPr lang="en-US" sz="2200" dirty="0">
                <a:latin typeface="ＭＳ ゴシック"/>
                <a:ea typeface="ＭＳ ゴシック"/>
                <a:cs typeface="ＭＳ ゴシック"/>
              </a:rPr>
              <a:t>♬♬♬</a:t>
            </a:r>
            <a:r>
              <a:rPr lang="en-US" sz="2200" dirty="0">
                <a:cs typeface="ＭＳ ゴシック"/>
              </a:rPr>
              <a:t> </a:t>
            </a:r>
            <a:r>
              <a:rPr lang="en-US" sz="2200" i="1" dirty="0">
                <a:cs typeface="ＭＳ ゴシック"/>
              </a:rPr>
              <a:t>You </a:t>
            </a:r>
            <a:r>
              <a:rPr lang="en-US" sz="2200" i="1" dirty="0" err="1">
                <a:cs typeface="ＭＳ ゴシック"/>
              </a:rPr>
              <a:t>gotta</a:t>
            </a:r>
            <a:r>
              <a:rPr lang="en-US" sz="2200" i="1" dirty="0">
                <a:cs typeface="ＭＳ ゴシック"/>
              </a:rPr>
              <a:t> go where you </a:t>
            </a:r>
            <a:r>
              <a:rPr lang="en-US" sz="2200" i="1" dirty="0" err="1">
                <a:cs typeface="ＭＳ ゴシック"/>
              </a:rPr>
              <a:t>wanna</a:t>
            </a:r>
            <a:r>
              <a:rPr lang="en-US" sz="2200" i="1" dirty="0">
                <a:cs typeface="ＭＳ ゴシック"/>
              </a:rPr>
              <a:t> go, do what you </a:t>
            </a:r>
            <a:r>
              <a:rPr lang="en-US" sz="2200" i="1" dirty="0" err="1">
                <a:cs typeface="ＭＳ ゴシック"/>
              </a:rPr>
              <a:t>wanna</a:t>
            </a:r>
            <a:r>
              <a:rPr lang="en-US" sz="2200" i="1" dirty="0">
                <a:cs typeface="ＭＳ ゴシック"/>
              </a:rPr>
              <a:t> do, with whomever you </a:t>
            </a:r>
            <a:r>
              <a:rPr lang="en-US" sz="2200" i="1" dirty="0" err="1">
                <a:cs typeface="ＭＳ ゴシック"/>
              </a:rPr>
              <a:t>wanna</a:t>
            </a:r>
            <a:r>
              <a:rPr lang="en-US" sz="2200" i="1" dirty="0">
                <a:cs typeface="ＭＳ ゴシック"/>
              </a:rPr>
              <a:t> do it with </a:t>
            </a:r>
            <a:r>
              <a:rPr lang="en-US" sz="2200" dirty="0">
                <a:latin typeface="ＭＳ ゴシック"/>
                <a:ea typeface="ＭＳ ゴシック"/>
                <a:cs typeface="ＭＳ ゴシック"/>
              </a:rPr>
              <a:t>♬♬♬</a:t>
            </a:r>
            <a:r>
              <a:rPr lang="en-US" sz="2200" dirty="0">
                <a:cs typeface="ＭＳ ゴシック"/>
              </a:rPr>
              <a:t>”</a:t>
            </a:r>
          </a:p>
          <a:p>
            <a:pPr lvl="1"/>
            <a:r>
              <a:rPr lang="en-US" sz="2200" dirty="0">
                <a:cs typeface="ＭＳ ゴシック"/>
              </a:rPr>
              <a:t>This is not freedom – this is license</a:t>
            </a:r>
          </a:p>
          <a:p>
            <a:r>
              <a:rPr lang="en-US" sz="2400" dirty="0"/>
              <a:t>“Freedom consists not in doing what we like, but in having the right to do what we ought”  --Pope St. John Paul II</a:t>
            </a:r>
          </a:p>
          <a:p>
            <a:pPr lvl="1"/>
            <a:r>
              <a:rPr lang="en-US" sz="2200" dirty="0"/>
              <a:t>This presupposes that there is a higher authority who determines what that ‘ought’ is</a:t>
            </a:r>
          </a:p>
          <a:p>
            <a:pPr lvl="1"/>
            <a:r>
              <a:rPr lang="en-US" sz="2200" dirty="0"/>
              <a:t>In other words, God</a:t>
            </a:r>
          </a:p>
          <a:p>
            <a:r>
              <a:rPr lang="en-US" sz="2400" dirty="0"/>
              <a:t>The Parable of the Naughty Teenager</a:t>
            </a:r>
          </a:p>
          <a:p>
            <a:endParaRPr lang="en-US" dirty="0"/>
          </a:p>
        </p:txBody>
      </p:sp>
    </p:spTree>
    <p:extLst>
      <p:ext uri="{BB962C8B-B14F-4D97-AF65-F5344CB8AC3E}">
        <p14:creationId xmlns:p14="http://schemas.microsoft.com/office/powerpoint/2010/main" val="1655426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43775" cy="639762"/>
          </a:xfrm>
        </p:spPr>
        <p:txBody>
          <a:bodyPr>
            <a:normAutofit fontScale="90000"/>
          </a:bodyPr>
          <a:lstStyle/>
          <a:p>
            <a:r>
              <a:rPr lang="en-US" dirty="0"/>
              <a:t>The Fall of Man</a:t>
            </a:r>
          </a:p>
        </p:txBody>
      </p:sp>
      <p:sp>
        <p:nvSpPr>
          <p:cNvPr id="3" name="Content Placeholder 2"/>
          <p:cNvSpPr>
            <a:spLocks noGrp="1"/>
          </p:cNvSpPr>
          <p:nvPr>
            <p:ph idx="1"/>
          </p:nvPr>
        </p:nvSpPr>
        <p:spPr>
          <a:xfrm>
            <a:off x="1371600" y="1143000"/>
            <a:ext cx="7648575" cy="5334000"/>
          </a:xfrm>
        </p:spPr>
        <p:txBody>
          <a:bodyPr>
            <a:normAutofit fontScale="92500" lnSpcReduction="20000"/>
          </a:bodyPr>
          <a:lstStyle/>
          <a:p>
            <a:pPr>
              <a:lnSpc>
                <a:spcPct val="120000"/>
              </a:lnSpc>
            </a:pPr>
            <a:r>
              <a:rPr lang="en-US" sz="2400" dirty="0"/>
              <a:t>Adam and Eve were free to do all things except eat of the Tree of the Knowledge of Good and Evil</a:t>
            </a:r>
          </a:p>
          <a:p>
            <a:pPr lvl="1">
              <a:lnSpc>
                <a:spcPct val="120000"/>
              </a:lnSpc>
            </a:pPr>
            <a:r>
              <a:rPr lang="en-US" sz="2200" dirty="0"/>
              <a:t>The Tree symbolizes God’s prerogative to decide good and evil, right and wrong</a:t>
            </a:r>
          </a:p>
          <a:p>
            <a:pPr lvl="1">
              <a:lnSpc>
                <a:spcPct val="120000"/>
              </a:lnSpc>
            </a:pPr>
            <a:r>
              <a:rPr lang="en-US" sz="2200" dirty="0"/>
              <a:t>They were free to do good and right things, trusting in the will of God</a:t>
            </a:r>
          </a:p>
          <a:p>
            <a:pPr lvl="1">
              <a:lnSpc>
                <a:spcPct val="120000"/>
              </a:lnSpc>
            </a:pPr>
            <a:r>
              <a:rPr lang="en-US" sz="2200" dirty="0"/>
              <a:t>They were not free to decide for themselves what constitutes good and right</a:t>
            </a:r>
          </a:p>
          <a:p>
            <a:pPr lvl="1">
              <a:lnSpc>
                <a:spcPct val="120000"/>
              </a:lnSpc>
            </a:pPr>
            <a:r>
              <a:rPr lang="en-US" sz="2200" dirty="0"/>
              <a:t>That’s exactly what they did</a:t>
            </a:r>
            <a:r>
              <a:rPr lang="mr-IN" sz="2200" dirty="0"/>
              <a:t>…</a:t>
            </a:r>
            <a:endParaRPr lang="en-US" sz="2200" dirty="0"/>
          </a:p>
          <a:p>
            <a:pPr>
              <a:lnSpc>
                <a:spcPct val="120000"/>
              </a:lnSpc>
            </a:pPr>
            <a:r>
              <a:rPr lang="en-US" sz="2400" dirty="0"/>
              <a:t>Man, tempted by the devil, let his trust in his Creator die in his heart and, abusing his freedom, disobeyed God’s command.  This is what man’s first sin consisted of.  All subsequent sin would be disobedience toward God and lack of trust in his goodness. (CCC 397)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274638"/>
            <a:ext cx="7267574" cy="563562"/>
          </a:xfrm>
        </p:spPr>
        <p:txBody>
          <a:bodyPr>
            <a:normAutofit fontScale="90000"/>
          </a:bodyPr>
          <a:lstStyle/>
          <a:p>
            <a:r>
              <a:rPr lang="en-US" dirty="0"/>
              <a:t>The Fall of Man</a:t>
            </a:r>
          </a:p>
        </p:txBody>
      </p:sp>
      <p:sp>
        <p:nvSpPr>
          <p:cNvPr id="3" name="Content Placeholder 2"/>
          <p:cNvSpPr>
            <a:spLocks noGrp="1"/>
          </p:cNvSpPr>
          <p:nvPr>
            <p:ph idx="1"/>
          </p:nvPr>
        </p:nvSpPr>
        <p:spPr>
          <a:xfrm>
            <a:off x="1437121" y="1219200"/>
            <a:ext cx="7583054" cy="4906963"/>
          </a:xfrm>
        </p:spPr>
        <p:txBody>
          <a:bodyPr>
            <a:normAutofit/>
          </a:bodyPr>
          <a:lstStyle/>
          <a:p>
            <a:r>
              <a:rPr lang="en-US" sz="2200" dirty="0"/>
              <a:t>Original sin was an act by which man preferred himself to God, and by that very act, scorned Him.</a:t>
            </a:r>
          </a:p>
          <a:p>
            <a:r>
              <a:rPr lang="en-US" sz="2200" dirty="0"/>
              <a:t>Adam and Eve chose themselves over and against God, against the requirements of their creaturely status, and therefore against their own good</a:t>
            </a:r>
          </a:p>
          <a:p>
            <a:r>
              <a:rPr lang="en-US" sz="2200" dirty="0"/>
              <a:t>Created in original holiness, they were already destined to be fully ‘divinized’ by God in glory</a:t>
            </a:r>
          </a:p>
          <a:p>
            <a:r>
              <a:rPr lang="en-US" sz="2200" dirty="0"/>
              <a:t>But, seduced by the devil, they wanted to ‘be like God, but without God, and not in accordance with God</a:t>
            </a:r>
          </a:p>
        </p:txBody>
      </p:sp>
    </p:spTree>
    <p:extLst>
      <p:ext uri="{BB962C8B-B14F-4D97-AF65-F5344CB8AC3E}">
        <p14:creationId xmlns:p14="http://schemas.microsoft.com/office/powerpoint/2010/main" val="3704544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267575" cy="715962"/>
          </a:xfrm>
        </p:spPr>
        <p:txBody>
          <a:bodyPr>
            <a:normAutofit/>
          </a:bodyPr>
          <a:lstStyle/>
          <a:p>
            <a:r>
              <a:rPr lang="en-US" dirty="0"/>
              <a:t>The Consequences</a:t>
            </a:r>
          </a:p>
        </p:txBody>
      </p:sp>
      <p:sp>
        <p:nvSpPr>
          <p:cNvPr id="3" name="Content Placeholder 2"/>
          <p:cNvSpPr>
            <a:spLocks noGrp="1"/>
          </p:cNvSpPr>
          <p:nvPr>
            <p:ph idx="1"/>
          </p:nvPr>
        </p:nvSpPr>
        <p:spPr>
          <a:xfrm>
            <a:off x="1371600" y="1143000"/>
            <a:ext cx="7648575" cy="5410200"/>
          </a:xfrm>
        </p:spPr>
        <p:txBody>
          <a:bodyPr>
            <a:normAutofit/>
          </a:bodyPr>
          <a:lstStyle/>
          <a:p>
            <a:pPr>
              <a:lnSpc>
                <a:spcPct val="120000"/>
              </a:lnSpc>
            </a:pPr>
            <a:r>
              <a:rPr lang="en-US" sz="2200" dirty="0"/>
              <a:t>The harmony in which they had found themselves, in their original state of innocence, is now</a:t>
            </a:r>
            <a:r>
              <a:rPr lang="en-US" sz="2200" b="1" dirty="0"/>
              <a:t> </a:t>
            </a:r>
            <a:r>
              <a:rPr lang="en-US" sz="2200" dirty="0"/>
              <a:t>destroyed: </a:t>
            </a:r>
          </a:p>
          <a:p>
            <a:pPr lvl="1">
              <a:lnSpc>
                <a:spcPct val="120000"/>
              </a:lnSpc>
            </a:pPr>
            <a:r>
              <a:rPr lang="en-US" sz="2000" dirty="0"/>
              <a:t>the control of the soul’s spiritual faculties over the body is shattered; </a:t>
            </a:r>
          </a:p>
          <a:p>
            <a:pPr lvl="1">
              <a:lnSpc>
                <a:spcPct val="120000"/>
              </a:lnSpc>
            </a:pPr>
            <a:r>
              <a:rPr lang="en-US" sz="2000" dirty="0"/>
              <a:t>the union of man and woman becomes subject to tensions, their relations henceforth marked by lust and domination. </a:t>
            </a:r>
          </a:p>
          <a:p>
            <a:pPr>
              <a:lnSpc>
                <a:spcPct val="120000"/>
              </a:lnSpc>
            </a:pPr>
            <a:r>
              <a:rPr lang="en-US" sz="2200" dirty="0"/>
              <a:t>Harmony with creation is broken: visible creation has become alien and hostile to man.</a:t>
            </a:r>
          </a:p>
          <a:p>
            <a:pPr>
              <a:lnSpc>
                <a:spcPct val="120000"/>
              </a:lnSpc>
            </a:pPr>
            <a:r>
              <a:rPr lang="en-US" sz="2200" dirty="0"/>
              <a:t>Finally, the consequence explicitly foretold for this disobedience will come true: man will “return to the ground,” for out of it he was taken.  Death makes its entrance into human history.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43775" cy="487362"/>
          </a:xfrm>
        </p:spPr>
        <p:txBody>
          <a:bodyPr>
            <a:normAutofit fontScale="90000"/>
          </a:bodyPr>
          <a:lstStyle/>
          <a:p>
            <a:r>
              <a:rPr lang="en-US" dirty="0"/>
              <a:t>The Consequences</a:t>
            </a:r>
          </a:p>
        </p:txBody>
      </p:sp>
      <p:sp>
        <p:nvSpPr>
          <p:cNvPr id="3" name="Content Placeholder 2"/>
          <p:cNvSpPr>
            <a:spLocks noGrp="1"/>
          </p:cNvSpPr>
          <p:nvPr>
            <p:ph idx="1"/>
          </p:nvPr>
        </p:nvSpPr>
        <p:spPr>
          <a:xfrm>
            <a:off x="1447800" y="1143000"/>
            <a:ext cx="7572375" cy="4983163"/>
          </a:xfrm>
        </p:spPr>
        <p:txBody>
          <a:bodyPr/>
          <a:lstStyle/>
          <a:p>
            <a:r>
              <a:rPr lang="en-US" sz="2200" dirty="0"/>
              <a:t>Once the harmony between God and man is broken, so too all other harmonies:</a:t>
            </a:r>
          </a:p>
          <a:p>
            <a:pPr lvl="1"/>
            <a:r>
              <a:rPr lang="en-US" sz="2000" dirty="0"/>
              <a:t>With nature (‘thorns and thistles,’ ‘the sweat of your brow,’ pain in childbirth)</a:t>
            </a:r>
          </a:p>
          <a:p>
            <a:pPr lvl="1"/>
            <a:r>
              <a:rPr lang="en-US" sz="2000" dirty="0"/>
              <a:t>Between body and soul (illness, suffering and death)</a:t>
            </a:r>
          </a:p>
          <a:p>
            <a:pPr lvl="1"/>
            <a:r>
              <a:rPr lang="en-US" sz="2000" dirty="0"/>
              <a:t>Between man and woman (Adam immediately blames Eve)</a:t>
            </a:r>
          </a:p>
          <a:p>
            <a:pPr lvl="1"/>
            <a:r>
              <a:rPr lang="en-US" sz="2000" dirty="0"/>
              <a:t>Between brothers (Cain kills Abel)</a:t>
            </a:r>
          </a:p>
          <a:p>
            <a:r>
              <a:rPr lang="en-US" sz="2200" dirty="0"/>
              <a:t>After the Fall, the world is inundated by sin.  Subsequent chapters in Genesis demonstrate man’s spiral into increasingly grave sin</a:t>
            </a:r>
          </a:p>
        </p:txBody>
      </p:sp>
    </p:spTree>
    <p:extLst>
      <p:ext uri="{BB962C8B-B14F-4D97-AF65-F5344CB8AC3E}">
        <p14:creationId xmlns:p14="http://schemas.microsoft.com/office/powerpoint/2010/main" val="3915739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419975" cy="715962"/>
          </a:xfrm>
        </p:spPr>
        <p:txBody>
          <a:bodyPr>
            <a:normAutofit/>
          </a:bodyPr>
          <a:lstStyle/>
          <a:p>
            <a:r>
              <a:rPr lang="en-US" dirty="0"/>
              <a:t>The Consequences</a:t>
            </a:r>
          </a:p>
        </p:txBody>
      </p:sp>
      <p:sp>
        <p:nvSpPr>
          <p:cNvPr id="3" name="Content Placeholder 2"/>
          <p:cNvSpPr>
            <a:spLocks noGrp="1"/>
          </p:cNvSpPr>
          <p:nvPr>
            <p:ph idx="1"/>
          </p:nvPr>
        </p:nvSpPr>
        <p:spPr>
          <a:xfrm>
            <a:off x="1371600" y="1219200"/>
            <a:ext cx="7648575" cy="4906963"/>
          </a:xfrm>
        </p:spPr>
        <p:txBody>
          <a:bodyPr>
            <a:normAutofit/>
          </a:bodyPr>
          <a:lstStyle/>
          <a:p>
            <a:pPr hangingPunct="0">
              <a:lnSpc>
                <a:spcPct val="120000"/>
              </a:lnSpc>
            </a:pPr>
            <a:r>
              <a:rPr lang="en-US" sz="2200" dirty="0"/>
              <a:t>All men are implicated in Adam’s sin, as St. Paul affirms: “By one man’s disobedience</a:t>
            </a:r>
            <a:r>
              <a:rPr lang="en-US" sz="2200" b="1" dirty="0"/>
              <a:t>,</a:t>
            </a:r>
            <a:r>
              <a:rPr lang="en-US" sz="2200" dirty="0"/>
              <a:t> all men were made sinners”</a:t>
            </a:r>
            <a:r>
              <a:rPr lang="mr-IN" sz="2200" dirty="0"/>
              <a:t>…</a:t>
            </a:r>
            <a:r>
              <a:rPr lang="en-US" sz="2200" dirty="0"/>
              <a:t> “sin came into the world through one man and death through sin, and so death spread to all men because all men sinned.” </a:t>
            </a:r>
          </a:p>
          <a:p>
            <a:pPr hangingPunct="0">
              <a:lnSpc>
                <a:spcPct val="120000"/>
              </a:lnSpc>
            </a:pPr>
            <a:r>
              <a:rPr lang="en-US" sz="2200" dirty="0"/>
              <a:t>The Apostle contrasts the universality of sin and death with the universality of salvation in Christ. </a:t>
            </a:r>
          </a:p>
          <a:p>
            <a:pPr lvl="1" hangingPunct="0">
              <a:lnSpc>
                <a:spcPct val="120000"/>
              </a:lnSpc>
            </a:pPr>
            <a:r>
              <a:rPr lang="en-US" sz="2000" dirty="0"/>
              <a:t>“Then as one man’s trespass led to condemnation for all men, so one man’s act of righteousness leads to acquittal and life for all men.” (more on this later)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43775" cy="639762"/>
          </a:xfrm>
        </p:spPr>
        <p:txBody>
          <a:bodyPr>
            <a:normAutofit fontScale="90000"/>
          </a:bodyPr>
          <a:lstStyle/>
          <a:p>
            <a:r>
              <a:rPr lang="en-US" dirty="0"/>
              <a:t>The Consequences</a:t>
            </a:r>
          </a:p>
        </p:txBody>
      </p:sp>
      <p:sp>
        <p:nvSpPr>
          <p:cNvPr id="3" name="Content Placeholder 2"/>
          <p:cNvSpPr>
            <a:spLocks noGrp="1"/>
          </p:cNvSpPr>
          <p:nvPr>
            <p:ph idx="1"/>
          </p:nvPr>
        </p:nvSpPr>
        <p:spPr>
          <a:xfrm>
            <a:off x="1371600" y="1143000"/>
            <a:ext cx="7648575" cy="5334000"/>
          </a:xfrm>
        </p:spPr>
        <p:txBody>
          <a:bodyPr>
            <a:normAutofit fontScale="92500" lnSpcReduction="20000"/>
          </a:bodyPr>
          <a:lstStyle/>
          <a:p>
            <a:pPr>
              <a:lnSpc>
                <a:spcPct val="120000"/>
              </a:lnSpc>
            </a:pPr>
            <a:r>
              <a:rPr lang="en-US" sz="2400" dirty="0"/>
              <a:t>Although it is part of each individual, original sin does not have the character of a personal fault in any of Adam’s descendants. </a:t>
            </a:r>
            <a:endParaRPr lang="en-US" sz="2400" u="sng" dirty="0"/>
          </a:p>
          <a:p>
            <a:pPr>
              <a:lnSpc>
                <a:spcPct val="120000"/>
              </a:lnSpc>
            </a:pPr>
            <a:r>
              <a:rPr lang="en-US" sz="2400" u="sng" dirty="0"/>
              <a:t>It is a deprivation of original holiness and innocence, but human</a:t>
            </a:r>
            <a:r>
              <a:rPr lang="en-US" sz="2400" dirty="0"/>
              <a:t> </a:t>
            </a:r>
            <a:r>
              <a:rPr lang="en-US" sz="2400" u="sng" dirty="0"/>
              <a:t>nature has not been totally corrupted</a:t>
            </a:r>
            <a:r>
              <a:rPr lang="en-US" sz="2400" dirty="0"/>
              <a:t>: it is wounded in the natural powers proper to it, subject to ignorance, suffering and the dominion of death, and inclined to sin - an inclination to evil that is called “concupiscence.”</a:t>
            </a:r>
          </a:p>
          <a:p>
            <a:pPr hangingPunct="0">
              <a:lnSpc>
                <a:spcPct val="120000"/>
              </a:lnSpc>
            </a:pPr>
            <a:r>
              <a:rPr lang="en-US" sz="2400" dirty="0"/>
              <a:t>Concupiscence arises because of original sin, and disposes us to commit actual sin, but itself is not sin. Concupiscence is marked by three characteristics that plague mankind:</a:t>
            </a:r>
          </a:p>
          <a:p>
            <a:pPr lvl="1" hangingPunct="0">
              <a:lnSpc>
                <a:spcPct val="120000"/>
              </a:lnSpc>
            </a:pPr>
            <a:r>
              <a:rPr lang="en-US" sz="2200" dirty="0"/>
              <a:t>A darkened intellect </a:t>
            </a:r>
          </a:p>
          <a:p>
            <a:pPr lvl="1" hangingPunct="0">
              <a:lnSpc>
                <a:spcPct val="120000"/>
              </a:lnSpc>
            </a:pPr>
            <a:r>
              <a:rPr lang="en-US" sz="2200" dirty="0"/>
              <a:t>A weakened will </a:t>
            </a:r>
          </a:p>
          <a:p>
            <a:pPr lvl="1" hangingPunct="0">
              <a:lnSpc>
                <a:spcPct val="120000"/>
              </a:lnSpc>
            </a:pPr>
            <a:r>
              <a:rPr lang="en-US" sz="2200" dirty="0"/>
              <a:t>Disordered passions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419975" cy="563562"/>
          </a:xfrm>
        </p:spPr>
        <p:txBody>
          <a:bodyPr>
            <a:normAutofit fontScale="90000"/>
          </a:bodyPr>
          <a:lstStyle/>
          <a:p>
            <a:r>
              <a:rPr lang="en-US" dirty="0"/>
              <a:t>Is Man now Good or Evil?</a:t>
            </a:r>
          </a:p>
        </p:txBody>
      </p:sp>
      <p:sp>
        <p:nvSpPr>
          <p:cNvPr id="3" name="Content Placeholder 2"/>
          <p:cNvSpPr>
            <a:spLocks noGrp="1"/>
          </p:cNvSpPr>
          <p:nvPr>
            <p:ph idx="1"/>
          </p:nvPr>
        </p:nvSpPr>
        <p:spPr>
          <a:xfrm>
            <a:off x="1447800" y="1066800"/>
            <a:ext cx="7572375" cy="5257800"/>
          </a:xfrm>
        </p:spPr>
        <p:txBody>
          <a:bodyPr/>
          <a:lstStyle/>
          <a:p>
            <a:r>
              <a:rPr lang="en-US" sz="2200" dirty="0"/>
              <a:t>Both</a:t>
            </a:r>
          </a:p>
          <a:p>
            <a:r>
              <a:rPr lang="en-US" sz="2200" dirty="0"/>
              <a:t>Man is still fundamentally good, wounded but not radically perverted</a:t>
            </a:r>
          </a:p>
          <a:p>
            <a:r>
              <a:rPr lang="en-US" sz="2200" dirty="0"/>
              <a:t>The Church rejects the overly optimistic teaching of </a:t>
            </a:r>
            <a:r>
              <a:rPr lang="en-US" sz="2200" dirty="0" err="1"/>
              <a:t>Pelagianism</a:t>
            </a:r>
            <a:r>
              <a:rPr lang="en-US" sz="2200" dirty="0"/>
              <a:t>, the 5</a:t>
            </a:r>
            <a:r>
              <a:rPr lang="en-US" sz="2200" baseline="30000" dirty="0"/>
              <a:t>th</a:t>
            </a:r>
            <a:r>
              <a:rPr lang="en-US" sz="2200" dirty="0"/>
              <a:t> century heresy that taught that man is so good that he can save himself without God’s grace</a:t>
            </a:r>
          </a:p>
          <a:p>
            <a:pPr lvl="1"/>
            <a:r>
              <a:rPr lang="en-US" sz="2000" dirty="0"/>
              <a:t>In other words, Adam’s sin was more than simply a bad example</a:t>
            </a:r>
          </a:p>
          <a:p>
            <a:r>
              <a:rPr lang="en-US" sz="2200" dirty="0"/>
              <a:t>The Church also rejects the overly pessimistic teaching of Luther and Calvin in the 16th century that man is so bad (“totally depraved”) that he cannot freely choose to cooperate with God’s grace.</a:t>
            </a:r>
          </a:p>
        </p:txBody>
      </p:sp>
    </p:spTree>
    <p:extLst>
      <p:ext uri="{BB962C8B-B14F-4D97-AF65-F5344CB8AC3E}">
        <p14:creationId xmlns:p14="http://schemas.microsoft.com/office/powerpoint/2010/main" val="2748426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496175" cy="639762"/>
          </a:xfrm>
        </p:spPr>
        <p:txBody>
          <a:bodyPr>
            <a:normAutofit fontScale="90000"/>
          </a:bodyPr>
          <a:lstStyle/>
          <a:p>
            <a:r>
              <a:rPr lang="en-US" dirty="0"/>
              <a:t>Keys points about the Fall of Man</a:t>
            </a:r>
          </a:p>
        </p:txBody>
      </p:sp>
      <p:sp>
        <p:nvSpPr>
          <p:cNvPr id="3" name="Content Placeholder 2"/>
          <p:cNvSpPr>
            <a:spLocks noGrp="1"/>
          </p:cNvSpPr>
          <p:nvPr>
            <p:ph idx="1"/>
          </p:nvPr>
        </p:nvSpPr>
        <p:spPr>
          <a:xfrm>
            <a:off x="1371600" y="1066800"/>
            <a:ext cx="7648575" cy="5059363"/>
          </a:xfrm>
        </p:spPr>
        <p:txBody>
          <a:bodyPr/>
          <a:lstStyle/>
          <a:p>
            <a:r>
              <a:rPr lang="en-US" sz="2200" dirty="0"/>
              <a:t>Sin, evil and death were not caused by God</a:t>
            </a:r>
          </a:p>
          <a:p>
            <a:r>
              <a:rPr lang="en-US" sz="2200" dirty="0"/>
              <a:t>Adam and Eve both fall together (despite Adam’s protest)</a:t>
            </a:r>
          </a:p>
          <a:p>
            <a:pPr lvl="1"/>
            <a:r>
              <a:rPr lang="en-US" sz="2000" dirty="0"/>
              <a:t>Their sin was pride and disobedience</a:t>
            </a:r>
          </a:p>
          <a:p>
            <a:pPr lvl="1"/>
            <a:r>
              <a:rPr lang="en-US" sz="2000" dirty="0"/>
              <a:t>To become god-like, wise and immortal…in other words, to become God without God</a:t>
            </a:r>
          </a:p>
          <a:p>
            <a:pPr lvl="1"/>
            <a:r>
              <a:rPr lang="en-US" sz="2000" dirty="0"/>
              <a:t>The Tree of the Knowledge of Good and Evil represents the limits that man – as a creature – must recognize and respect</a:t>
            </a: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496175" cy="639762"/>
          </a:xfrm>
        </p:spPr>
        <p:txBody>
          <a:bodyPr>
            <a:normAutofit fontScale="90000"/>
          </a:bodyPr>
          <a:lstStyle/>
          <a:p>
            <a:r>
              <a:rPr lang="en-US" dirty="0"/>
              <a:t>Key points about the Fall of Man</a:t>
            </a:r>
          </a:p>
        </p:txBody>
      </p:sp>
      <p:sp>
        <p:nvSpPr>
          <p:cNvPr id="3" name="Content Placeholder 2"/>
          <p:cNvSpPr>
            <a:spLocks noGrp="1"/>
          </p:cNvSpPr>
          <p:nvPr>
            <p:ph idx="1"/>
          </p:nvPr>
        </p:nvSpPr>
        <p:spPr>
          <a:xfrm>
            <a:off x="1447800" y="1143000"/>
            <a:ext cx="7572375" cy="5181600"/>
          </a:xfrm>
        </p:spPr>
        <p:txBody>
          <a:bodyPr>
            <a:normAutofit/>
          </a:bodyPr>
          <a:lstStyle/>
          <a:p>
            <a:r>
              <a:rPr lang="en-US" sz="2200" dirty="0"/>
              <a:t>Both Adam and Eve had perfect knowledge and understanding of God’s law</a:t>
            </a:r>
          </a:p>
          <a:p>
            <a:r>
              <a:rPr lang="en-US" sz="2200" dirty="0"/>
              <a:t>They were perfectly free NOT to sin</a:t>
            </a:r>
          </a:p>
          <a:p>
            <a:r>
              <a:rPr lang="en-US" sz="2200" dirty="0"/>
              <a:t>They were not naïve – rather, they understood perfectly what they were doing and acted with complete submission of will and intellect</a:t>
            </a:r>
          </a:p>
          <a:p>
            <a:pPr lvl="1"/>
            <a:r>
              <a:rPr lang="en-US" sz="2000" dirty="0"/>
              <a:t>That makes the sin all the greater</a:t>
            </a:r>
          </a:p>
          <a:p>
            <a:r>
              <a:rPr lang="en-US" sz="2200" dirty="0"/>
              <a:t>Original holiness was lost, and that deprivation is passed on to the rest of humanity</a:t>
            </a:r>
          </a:p>
          <a:p>
            <a:r>
              <a:rPr lang="en-US" sz="2200" dirty="0"/>
              <a:t>We are wounded, born into a fallen world, and are ‘tilted’ toward sin, but we are not totally depraved.</a:t>
            </a:r>
          </a:p>
          <a:p>
            <a:r>
              <a:rPr lang="en-US" sz="2200" dirty="0"/>
              <a:t>Holiness of life is possible, but we need God’s grace.  It is a constant battle against the world, the flesh and the devil.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5C206-BF54-E34B-8CF9-F4371FC4E840}"/>
              </a:ext>
            </a:extLst>
          </p:cNvPr>
          <p:cNvSpPr>
            <a:spLocks noGrp="1"/>
          </p:cNvSpPr>
          <p:nvPr>
            <p:ph type="title"/>
          </p:nvPr>
        </p:nvSpPr>
        <p:spPr>
          <a:xfrm>
            <a:off x="1945201" y="624110"/>
            <a:ext cx="6589199" cy="823690"/>
          </a:xfrm>
        </p:spPr>
        <p:txBody>
          <a:bodyPr/>
          <a:lstStyle/>
          <a:p>
            <a:r>
              <a:rPr lang="en-US" dirty="0">
                <a:latin typeface="Cambria" panose="02040503050406030204" pitchFamily="18" charset="0"/>
              </a:rPr>
              <a:t>Prayer before Study</a:t>
            </a:r>
          </a:p>
        </p:txBody>
      </p:sp>
      <p:sp>
        <p:nvSpPr>
          <p:cNvPr id="3" name="Content Placeholder 2">
            <a:extLst>
              <a:ext uri="{FF2B5EF4-FFF2-40B4-BE49-F238E27FC236}">
                <a16:creationId xmlns:a16="http://schemas.microsoft.com/office/drawing/2014/main" id="{30C35830-0B48-514A-B5D7-D692585BE7B8}"/>
              </a:ext>
            </a:extLst>
          </p:cNvPr>
          <p:cNvSpPr>
            <a:spLocks noGrp="1"/>
          </p:cNvSpPr>
          <p:nvPr>
            <p:ph idx="1"/>
          </p:nvPr>
        </p:nvSpPr>
        <p:spPr>
          <a:xfrm>
            <a:off x="1905000" y="1600200"/>
            <a:ext cx="7115175" cy="4525963"/>
          </a:xfrm>
        </p:spPr>
        <p:txBody>
          <a:bodyPr>
            <a:normAutofit/>
          </a:bodyPr>
          <a:lstStyle/>
          <a:p>
            <a:pPr marL="114300" indent="0">
              <a:buNone/>
            </a:pPr>
            <a:r>
              <a:rPr lang="en-US" sz="2200" dirty="0">
                <a:latin typeface="Cambria" panose="02040503050406030204" pitchFamily="18" charset="0"/>
              </a:rPr>
              <a:t>O ineffable Creator, true source of light and wisdom, origin of all things, be pleased to cast a beam of your radiance upon the darkness of my mind.  </a:t>
            </a:r>
          </a:p>
          <a:p>
            <a:pPr marL="114300" indent="0">
              <a:buNone/>
            </a:pPr>
            <a:r>
              <a:rPr lang="en-US" sz="2200" dirty="0">
                <a:latin typeface="Cambria" panose="02040503050406030204" pitchFamily="18" charset="0"/>
              </a:rPr>
              <a:t>Take from me the double darkness of sin and ignorance in which I was born.  Give me quickness of understanding, a retentive memory, the ability to grasp things correctly and fundamentally, and abundant grace of expression.  </a:t>
            </a:r>
          </a:p>
          <a:p>
            <a:pPr marL="114300" indent="0">
              <a:buNone/>
            </a:pPr>
            <a:r>
              <a:rPr lang="en-US" sz="2200" dirty="0">
                <a:latin typeface="Cambria" panose="02040503050406030204" pitchFamily="18" charset="0"/>
              </a:rPr>
              <a:t>Order the beginning, direct the progress and perfect the achievement of my work.  You who are true God and true Man and who live and reign forever and ever.  Amen.</a:t>
            </a:r>
          </a:p>
          <a:p>
            <a:endParaRPr lang="en-US" dirty="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900294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267575" cy="715962"/>
          </a:xfrm>
        </p:spPr>
        <p:txBody>
          <a:bodyPr>
            <a:normAutofit/>
          </a:bodyPr>
          <a:lstStyle/>
          <a:p>
            <a:r>
              <a:rPr lang="en-US" dirty="0"/>
              <a:t>Key points about the Fall of Man</a:t>
            </a:r>
          </a:p>
        </p:txBody>
      </p:sp>
      <p:sp>
        <p:nvSpPr>
          <p:cNvPr id="3" name="Content Placeholder 2"/>
          <p:cNvSpPr>
            <a:spLocks noGrp="1"/>
          </p:cNvSpPr>
          <p:nvPr>
            <p:ph idx="1"/>
          </p:nvPr>
        </p:nvSpPr>
        <p:spPr>
          <a:xfrm>
            <a:off x="1524000" y="1219200"/>
            <a:ext cx="7496175" cy="4906963"/>
          </a:xfrm>
        </p:spPr>
        <p:txBody>
          <a:bodyPr>
            <a:normAutofit/>
          </a:bodyPr>
          <a:lstStyle/>
          <a:p>
            <a:r>
              <a:rPr lang="en-US" sz="2200" dirty="0"/>
              <a:t>“The whole of man’s history has been the story of our combat with the powers of evil, stretching, so our Lord tells us, from the very dawn of history until the last day.  Finding himself in the midst of the battlefield, man has to struggle to do what is right, at great cost to himself, and aided by God’s grace, that he succeeds</a:t>
            </a:r>
            <a:r>
              <a:rPr lang="mr-IN" sz="2200" dirty="0"/>
              <a:t>…</a:t>
            </a:r>
            <a:r>
              <a:rPr lang="en-US" sz="2200" dirty="0"/>
              <a:t>” (GS 37.2)</a:t>
            </a:r>
          </a:p>
        </p:txBody>
      </p:sp>
    </p:spTree>
    <p:extLst>
      <p:ext uri="{BB962C8B-B14F-4D97-AF65-F5344CB8AC3E}">
        <p14:creationId xmlns:p14="http://schemas.microsoft.com/office/powerpoint/2010/main" val="2344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F0B2-E000-9E48-BA9E-53276D94E7C6}"/>
              </a:ext>
            </a:extLst>
          </p:cNvPr>
          <p:cNvSpPr>
            <a:spLocks noGrp="1"/>
          </p:cNvSpPr>
          <p:nvPr>
            <p:ph type="title"/>
          </p:nvPr>
        </p:nvSpPr>
        <p:spPr>
          <a:xfrm>
            <a:off x="1945201" y="624110"/>
            <a:ext cx="6589199" cy="671290"/>
          </a:xfrm>
        </p:spPr>
        <p:txBody>
          <a:bodyPr/>
          <a:lstStyle/>
          <a:p>
            <a:r>
              <a:rPr lang="en-US" dirty="0"/>
              <a:t>What is Sin?</a:t>
            </a:r>
          </a:p>
        </p:txBody>
      </p:sp>
      <p:sp>
        <p:nvSpPr>
          <p:cNvPr id="3" name="Content Placeholder 2">
            <a:extLst>
              <a:ext uri="{FF2B5EF4-FFF2-40B4-BE49-F238E27FC236}">
                <a16:creationId xmlns:a16="http://schemas.microsoft.com/office/drawing/2014/main" id="{BC29387B-6824-434B-ACE9-7934AD1D0F2D}"/>
              </a:ext>
            </a:extLst>
          </p:cNvPr>
          <p:cNvSpPr>
            <a:spLocks noGrp="1"/>
          </p:cNvSpPr>
          <p:nvPr>
            <p:ph idx="1"/>
          </p:nvPr>
        </p:nvSpPr>
        <p:spPr>
          <a:xfrm>
            <a:off x="1295401" y="1371600"/>
            <a:ext cx="7239000" cy="4539622"/>
          </a:xfrm>
        </p:spPr>
        <p:txBody>
          <a:bodyPr>
            <a:normAutofit/>
          </a:bodyPr>
          <a:lstStyle/>
          <a:p>
            <a:r>
              <a:rPr lang="en-US" sz="2200" dirty="0"/>
              <a:t>The etymology of the word “sin” comes from the Old English </a:t>
            </a:r>
            <a:r>
              <a:rPr lang="en-US" sz="2200" i="1" dirty="0" err="1"/>
              <a:t>synn</a:t>
            </a:r>
            <a:r>
              <a:rPr lang="en-US" sz="2200" i="1" dirty="0"/>
              <a:t>,</a:t>
            </a:r>
            <a:r>
              <a:rPr lang="en-US" sz="2200" dirty="0"/>
              <a:t> which means to incur guilt. </a:t>
            </a:r>
          </a:p>
          <a:p>
            <a:r>
              <a:rPr lang="en-US" sz="2200" dirty="0"/>
              <a:t>Theologically, sin is an offense against God and is a privation of grace. </a:t>
            </a:r>
          </a:p>
          <a:p>
            <a:r>
              <a:rPr lang="en-US" sz="2200" dirty="0"/>
              <a:t>Sin is nothing else than a morally bad act, an act not in accord with reason informed by the Divine law (St. Thomas, "De </a:t>
            </a:r>
            <a:r>
              <a:rPr lang="en-US" sz="2200" dirty="0" err="1"/>
              <a:t>malo</a:t>
            </a:r>
            <a:r>
              <a:rPr lang="en-US" sz="2200" dirty="0"/>
              <a:t>", 7:3).</a:t>
            </a:r>
          </a:p>
          <a:p>
            <a:endParaRPr lang="en-US" sz="2200" dirty="0"/>
          </a:p>
        </p:txBody>
      </p:sp>
    </p:spTree>
    <p:extLst>
      <p:ext uri="{BB962C8B-B14F-4D97-AF65-F5344CB8AC3E}">
        <p14:creationId xmlns:p14="http://schemas.microsoft.com/office/powerpoint/2010/main" val="1273199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E1840-3FB6-7B44-A6DA-B39DE3010A7F}"/>
              </a:ext>
            </a:extLst>
          </p:cNvPr>
          <p:cNvSpPr>
            <a:spLocks noGrp="1"/>
          </p:cNvSpPr>
          <p:nvPr>
            <p:ph type="title"/>
          </p:nvPr>
        </p:nvSpPr>
        <p:spPr>
          <a:xfrm>
            <a:off x="2057400" y="274638"/>
            <a:ext cx="6962775" cy="1143000"/>
          </a:xfrm>
        </p:spPr>
        <p:txBody>
          <a:bodyPr/>
          <a:lstStyle/>
          <a:p>
            <a:r>
              <a:rPr lang="en-US" dirty="0"/>
              <a:t>Definition of Sin</a:t>
            </a:r>
          </a:p>
        </p:txBody>
      </p:sp>
      <p:sp>
        <p:nvSpPr>
          <p:cNvPr id="3" name="Content Placeholder 2">
            <a:extLst>
              <a:ext uri="{FF2B5EF4-FFF2-40B4-BE49-F238E27FC236}">
                <a16:creationId xmlns:a16="http://schemas.microsoft.com/office/drawing/2014/main" id="{6262E479-A9D9-5E4B-A12B-DE0EC96B284C}"/>
              </a:ext>
            </a:extLst>
          </p:cNvPr>
          <p:cNvSpPr>
            <a:spLocks noGrp="1"/>
          </p:cNvSpPr>
          <p:nvPr>
            <p:ph idx="1"/>
          </p:nvPr>
        </p:nvSpPr>
        <p:spPr>
          <a:xfrm>
            <a:off x="1447800" y="990600"/>
            <a:ext cx="7572375" cy="5135563"/>
          </a:xfrm>
        </p:spPr>
        <p:txBody>
          <a:bodyPr>
            <a:normAutofit/>
          </a:bodyPr>
          <a:lstStyle/>
          <a:p>
            <a:r>
              <a:rPr lang="en-US" sz="2200" dirty="0"/>
              <a:t>Sin is:</a:t>
            </a:r>
          </a:p>
          <a:p>
            <a:pPr lvl="1"/>
            <a:r>
              <a:rPr lang="en-US" sz="2000" dirty="0"/>
              <a:t>An offense against God</a:t>
            </a:r>
          </a:p>
          <a:p>
            <a:pPr lvl="1"/>
            <a:r>
              <a:rPr lang="en-US" sz="2000" dirty="0"/>
              <a:t>An offense against reason, truth and “right” conscience.</a:t>
            </a:r>
          </a:p>
          <a:p>
            <a:pPr lvl="2"/>
            <a:r>
              <a:rPr lang="en-US" sz="1800" dirty="0"/>
              <a:t>NB – conscience must be well formed according to the law of God </a:t>
            </a:r>
          </a:p>
          <a:p>
            <a:pPr lvl="1"/>
            <a:r>
              <a:rPr lang="en-US" sz="2000" dirty="0"/>
              <a:t>A failure of genuine love of God and/or neighbor caused by the perverse attachment to certain goods</a:t>
            </a:r>
          </a:p>
          <a:p>
            <a:pPr lvl="1"/>
            <a:r>
              <a:rPr lang="en-US" sz="2000" dirty="0"/>
              <a:t>Ultimately, sin is disobedience to the will of God, a revolt against God’s law</a:t>
            </a:r>
          </a:p>
          <a:p>
            <a:pPr lvl="1"/>
            <a:r>
              <a:rPr lang="en-US" sz="2000" dirty="0"/>
              <a:t>It sets us against God’s love for us and turns our hearts away from it</a:t>
            </a:r>
          </a:p>
          <a:p>
            <a:endParaRPr lang="en-US" dirty="0"/>
          </a:p>
        </p:txBody>
      </p:sp>
    </p:spTree>
    <p:extLst>
      <p:ext uri="{BB962C8B-B14F-4D97-AF65-F5344CB8AC3E}">
        <p14:creationId xmlns:p14="http://schemas.microsoft.com/office/powerpoint/2010/main" val="1268938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13BB4-8781-1B48-989D-0CF1795609D7}"/>
              </a:ext>
            </a:extLst>
          </p:cNvPr>
          <p:cNvSpPr>
            <a:spLocks noGrp="1"/>
          </p:cNvSpPr>
          <p:nvPr>
            <p:ph type="title"/>
          </p:nvPr>
        </p:nvSpPr>
        <p:spPr>
          <a:xfrm>
            <a:off x="1676401" y="533400"/>
            <a:ext cx="6858000" cy="609600"/>
          </a:xfrm>
        </p:spPr>
        <p:txBody>
          <a:bodyPr>
            <a:normAutofit fontScale="90000"/>
          </a:bodyPr>
          <a:lstStyle/>
          <a:p>
            <a:r>
              <a:rPr lang="en-US" dirty="0"/>
              <a:t>The Nature of Sin</a:t>
            </a:r>
          </a:p>
        </p:txBody>
      </p:sp>
      <p:sp>
        <p:nvSpPr>
          <p:cNvPr id="3" name="Content Placeholder 2">
            <a:extLst>
              <a:ext uri="{FF2B5EF4-FFF2-40B4-BE49-F238E27FC236}">
                <a16:creationId xmlns:a16="http://schemas.microsoft.com/office/drawing/2014/main" id="{FF5AD57D-D569-7546-A9D6-A217B94E42FC}"/>
              </a:ext>
            </a:extLst>
          </p:cNvPr>
          <p:cNvSpPr>
            <a:spLocks noGrp="1"/>
          </p:cNvSpPr>
          <p:nvPr>
            <p:ph idx="1"/>
          </p:nvPr>
        </p:nvSpPr>
        <p:spPr>
          <a:xfrm>
            <a:off x="1371600" y="1219200"/>
            <a:ext cx="7648575" cy="5257800"/>
          </a:xfrm>
        </p:spPr>
        <p:txBody>
          <a:bodyPr>
            <a:normAutofit fontScale="92500" lnSpcReduction="20000"/>
          </a:bodyPr>
          <a:lstStyle/>
          <a:p>
            <a:r>
              <a:rPr lang="en-US" sz="2200" dirty="0"/>
              <a:t>Sin is primarily understood as a privation of the good, a twisting of something good, or a disordering of the will in which an evil (or sometimes just a lesser good) is sought over the Highest Good, which is God. </a:t>
            </a:r>
          </a:p>
          <a:p>
            <a:r>
              <a:rPr lang="en-US" sz="2200" dirty="0"/>
              <a:t>Sins can be classified as </a:t>
            </a:r>
          </a:p>
          <a:p>
            <a:pPr lvl="1"/>
            <a:r>
              <a:rPr lang="en-US" sz="2000" dirty="0"/>
              <a:t>sins of commission versus sins of omission</a:t>
            </a:r>
          </a:p>
          <a:p>
            <a:pPr lvl="1"/>
            <a:r>
              <a:rPr lang="en-US" sz="2000" dirty="0"/>
              <a:t>sins against God and sins against man</a:t>
            </a:r>
          </a:p>
          <a:p>
            <a:pPr lvl="1"/>
            <a:r>
              <a:rPr lang="en-US" sz="2000" dirty="0"/>
              <a:t>as spiritual or carnal sins. </a:t>
            </a:r>
          </a:p>
          <a:p>
            <a:r>
              <a:rPr lang="en-US" sz="2200" dirty="0"/>
              <a:t>However we classify it, the root of all sin is a perverted will in the heart of man.</a:t>
            </a:r>
          </a:p>
          <a:p>
            <a:pPr lvl="1"/>
            <a:r>
              <a:rPr lang="en-US" sz="2000" dirty="0"/>
              <a:t>As Christ said, “For out of the heart come evil thoughts, murder, adultery, fornication, theft, false witness, slander. These are what defile a man” (Matt 15:19-20).</a:t>
            </a:r>
          </a:p>
          <a:p>
            <a:pPr lvl="1"/>
            <a:r>
              <a:rPr lang="en-US" sz="2000" dirty="0"/>
              <a:t>Nothing external to us can cause us to sin (but it can tempt us to sin)</a:t>
            </a:r>
          </a:p>
          <a:p>
            <a:pPr lvl="1"/>
            <a:r>
              <a:rPr lang="en-US" sz="2000" dirty="0"/>
              <a:t>The devil never ‘makes’ you do it</a:t>
            </a:r>
          </a:p>
          <a:p>
            <a:endParaRPr lang="en-US" dirty="0"/>
          </a:p>
        </p:txBody>
      </p:sp>
    </p:spTree>
    <p:extLst>
      <p:ext uri="{BB962C8B-B14F-4D97-AF65-F5344CB8AC3E}">
        <p14:creationId xmlns:p14="http://schemas.microsoft.com/office/powerpoint/2010/main" val="3187900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7C80-0D3C-7A40-BC3E-FC81ED90DF62}"/>
              </a:ext>
            </a:extLst>
          </p:cNvPr>
          <p:cNvSpPr>
            <a:spLocks noGrp="1"/>
          </p:cNvSpPr>
          <p:nvPr>
            <p:ph type="title"/>
          </p:nvPr>
        </p:nvSpPr>
        <p:spPr>
          <a:xfrm>
            <a:off x="1945201" y="624110"/>
            <a:ext cx="6589199" cy="747490"/>
          </a:xfrm>
        </p:spPr>
        <p:txBody>
          <a:bodyPr/>
          <a:lstStyle/>
          <a:p>
            <a:r>
              <a:rPr lang="en-US" dirty="0"/>
              <a:t>The Nature of Sin</a:t>
            </a:r>
          </a:p>
        </p:txBody>
      </p:sp>
      <p:sp>
        <p:nvSpPr>
          <p:cNvPr id="3" name="Content Placeholder 2">
            <a:extLst>
              <a:ext uri="{FF2B5EF4-FFF2-40B4-BE49-F238E27FC236}">
                <a16:creationId xmlns:a16="http://schemas.microsoft.com/office/drawing/2014/main" id="{F1B469B8-2261-2E40-BE71-7BF120E1C1B0}"/>
              </a:ext>
            </a:extLst>
          </p:cNvPr>
          <p:cNvSpPr>
            <a:spLocks noGrp="1"/>
          </p:cNvSpPr>
          <p:nvPr>
            <p:ph idx="1"/>
          </p:nvPr>
        </p:nvSpPr>
        <p:spPr>
          <a:xfrm>
            <a:off x="1447801" y="1447800"/>
            <a:ext cx="7086600" cy="4463422"/>
          </a:xfrm>
        </p:spPr>
        <p:txBody>
          <a:bodyPr/>
          <a:lstStyle/>
          <a:p>
            <a:r>
              <a:rPr lang="en-US" sz="2200" dirty="0"/>
              <a:t>Though we can sin against our neighbor, of course, every sin is committed directly and immediately against God: </a:t>
            </a:r>
          </a:p>
          <a:p>
            <a:pPr lvl="1"/>
            <a:r>
              <a:rPr lang="en-US" sz="2000" dirty="0"/>
              <a:t>“Against You, You alone have I sinned, and done that which is evil in Your sight” (Ps. 51:4).</a:t>
            </a:r>
          </a:p>
          <a:p>
            <a:endParaRPr lang="en-US" dirty="0"/>
          </a:p>
        </p:txBody>
      </p:sp>
    </p:spTree>
    <p:extLst>
      <p:ext uri="{BB962C8B-B14F-4D97-AF65-F5344CB8AC3E}">
        <p14:creationId xmlns:p14="http://schemas.microsoft.com/office/powerpoint/2010/main" val="2047673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8DC1-9BD2-AB47-82B3-F26011F853ED}"/>
              </a:ext>
            </a:extLst>
          </p:cNvPr>
          <p:cNvSpPr>
            <a:spLocks noGrp="1"/>
          </p:cNvSpPr>
          <p:nvPr>
            <p:ph type="title"/>
          </p:nvPr>
        </p:nvSpPr>
        <p:spPr>
          <a:xfrm>
            <a:off x="1752600" y="274638"/>
            <a:ext cx="7267575" cy="639762"/>
          </a:xfrm>
        </p:spPr>
        <p:txBody>
          <a:bodyPr>
            <a:normAutofit fontScale="90000"/>
          </a:bodyPr>
          <a:lstStyle/>
          <a:p>
            <a:r>
              <a:rPr lang="en-US" dirty="0"/>
              <a:t>Excursus:  Sins against Nature</a:t>
            </a:r>
          </a:p>
        </p:txBody>
      </p:sp>
      <p:sp>
        <p:nvSpPr>
          <p:cNvPr id="3" name="Content Placeholder 2">
            <a:extLst>
              <a:ext uri="{FF2B5EF4-FFF2-40B4-BE49-F238E27FC236}">
                <a16:creationId xmlns:a16="http://schemas.microsoft.com/office/drawing/2014/main" id="{3F9FC417-C718-0C44-A9B9-41D673CCBD07}"/>
              </a:ext>
            </a:extLst>
          </p:cNvPr>
          <p:cNvSpPr>
            <a:spLocks noGrp="1"/>
          </p:cNvSpPr>
          <p:nvPr>
            <p:ph idx="1"/>
          </p:nvPr>
        </p:nvSpPr>
        <p:spPr>
          <a:xfrm>
            <a:off x="1447800" y="1143000"/>
            <a:ext cx="7572375" cy="4983163"/>
          </a:xfrm>
        </p:spPr>
        <p:txBody>
          <a:bodyPr/>
          <a:lstStyle/>
          <a:p>
            <a:r>
              <a:rPr lang="en-US" sz="2200" dirty="0"/>
              <a:t>Recently, there has been talk about “sins against nature” and the need for an “ecological conversion” (whatever that is)</a:t>
            </a:r>
          </a:p>
          <a:p>
            <a:r>
              <a:rPr lang="en-US" sz="2200" dirty="0"/>
              <a:t>“Mother Nature” as such does not exist</a:t>
            </a:r>
          </a:p>
          <a:p>
            <a:pPr lvl="1"/>
            <a:r>
              <a:rPr lang="en-US" sz="2000" dirty="0"/>
              <a:t>Nature is not a being</a:t>
            </a:r>
          </a:p>
          <a:p>
            <a:pPr lvl="1"/>
            <a:r>
              <a:rPr lang="en-US" sz="2000" dirty="0"/>
              <a:t>The earth is not an entity</a:t>
            </a:r>
          </a:p>
          <a:p>
            <a:pPr lvl="1"/>
            <a:r>
              <a:rPr lang="en-US" sz="2000" dirty="0"/>
              <a:t>It does not have consciousness or personhood</a:t>
            </a:r>
          </a:p>
          <a:p>
            <a:pPr lvl="1"/>
            <a:r>
              <a:rPr lang="en-US" sz="2000" dirty="0"/>
              <a:t>So there can be no sins against nature, strictly speaking.  (Besides, who determines what those sins are and how they might be forgiven and by whom?)</a:t>
            </a:r>
          </a:p>
        </p:txBody>
      </p:sp>
    </p:spTree>
    <p:extLst>
      <p:ext uri="{BB962C8B-B14F-4D97-AF65-F5344CB8AC3E}">
        <p14:creationId xmlns:p14="http://schemas.microsoft.com/office/powerpoint/2010/main" val="1684934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8DC1-9BD2-AB47-82B3-F26011F853ED}"/>
              </a:ext>
            </a:extLst>
          </p:cNvPr>
          <p:cNvSpPr>
            <a:spLocks noGrp="1"/>
          </p:cNvSpPr>
          <p:nvPr>
            <p:ph type="title"/>
          </p:nvPr>
        </p:nvSpPr>
        <p:spPr>
          <a:xfrm>
            <a:off x="1600200" y="274638"/>
            <a:ext cx="7419975" cy="639762"/>
          </a:xfrm>
        </p:spPr>
        <p:txBody>
          <a:bodyPr>
            <a:normAutofit fontScale="90000"/>
          </a:bodyPr>
          <a:lstStyle/>
          <a:p>
            <a:r>
              <a:rPr lang="en-US" dirty="0"/>
              <a:t>Excursus:  Sins against Nature</a:t>
            </a:r>
          </a:p>
        </p:txBody>
      </p:sp>
      <p:sp>
        <p:nvSpPr>
          <p:cNvPr id="3" name="Content Placeholder 2">
            <a:extLst>
              <a:ext uri="{FF2B5EF4-FFF2-40B4-BE49-F238E27FC236}">
                <a16:creationId xmlns:a16="http://schemas.microsoft.com/office/drawing/2014/main" id="{3F9FC417-C718-0C44-A9B9-41D673CCBD07}"/>
              </a:ext>
            </a:extLst>
          </p:cNvPr>
          <p:cNvSpPr>
            <a:spLocks noGrp="1"/>
          </p:cNvSpPr>
          <p:nvPr>
            <p:ph idx="1"/>
          </p:nvPr>
        </p:nvSpPr>
        <p:spPr>
          <a:xfrm>
            <a:off x="1524000" y="1066800"/>
            <a:ext cx="7496175" cy="5257800"/>
          </a:xfrm>
        </p:spPr>
        <p:txBody>
          <a:bodyPr>
            <a:normAutofit fontScale="92500" lnSpcReduction="20000"/>
          </a:bodyPr>
          <a:lstStyle/>
          <a:p>
            <a:r>
              <a:rPr lang="en-US" sz="2400" dirty="0"/>
              <a:t>God is the Creator, creation was created by God</a:t>
            </a:r>
          </a:p>
          <a:p>
            <a:pPr lvl="1"/>
            <a:r>
              <a:rPr lang="en-US" sz="2200" dirty="0"/>
              <a:t>God alone is God</a:t>
            </a:r>
          </a:p>
          <a:p>
            <a:pPr lvl="1"/>
            <a:r>
              <a:rPr lang="en-US" sz="2200" dirty="0"/>
              <a:t>He is transcendent from his Creation (yet immanently present to it)</a:t>
            </a:r>
          </a:p>
          <a:p>
            <a:pPr lvl="1"/>
            <a:r>
              <a:rPr lang="en-US" sz="2200" dirty="0"/>
              <a:t>Man is the pinnacle of creation, which was given to man to subdue and have dominion over</a:t>
            </a:r>
          </a:p>
          <a:p>
            <a:r>
              <a:rPr lang="en-US" sz="2400" dirty="0"/>
              <a:t>We are stewards (not owners) of Creation</a:t>
            </a:r>
          </a:p>
          <a:p>
            <a:pPr lvl="1"/>
            <a:r>
              <a:rPr lang="en-US" sz="2200" dirty="0"/>
              <a:t>All belongs to God</a:t>
            </a:r>
          </a:p>
          <a:p>
            <a:pPr lvl="1"/>
            <a:r>
              <a:rPr lang="en-US" sz="2200" dirty="0"/>
              <a:t>It is good and right to use creation wisely and prudently, bearing in mind future generations and our status as stewards</a:t>
            </a:r>
          </a:p>
          <a:p>
            <a:pPr lvl="1"/>
            <a:r>
              <a:rPr lang="en-US" sz="2200" dirty="0"/>
              <a:t>Our ecological efforts to protect and maintain the environment can be understood as practicing good stewardship and is consistent with the tenets of the faith, though there can be reasonable debate about what those efforts should be.</a:t>
            </a:r>
          </a:p>
        </p:txBody>
      </p:sp>
    </p:spTree>
    <p:extLst>
      <p:ext uri="{BB962C8B-B14F-4D97-AF65-F5344CB8AC3E}">
        <p14:creationId xmlns:p14="http://schemas.microsoft.com/office/powerpoint/2010/main" val="2633996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8DC1-9BD2-AB47-82B3-F26011F853ED}"/>
              </a:ext>
            </a:extLst>
          </p:cNvPr>
          <p:cNvSpPr>
            <a:spLocks noGrp="1"/>
          </p:cNvSpPr>
          <p:nvPr>
            <p:ph type="title"/>
          </p:nvPr>
        </p:nvSpPr>
        <p:spPr>
          <a:xfrm>
            <a:off x="1676400" y="274638"/>
            <a:ext cx="7343775" cy="639762"/>
          </a:xfrm>
        </p:spPr>
        <p:txBody>
          <a:bodyPr>
            <a:normAutofit fontScale="90000"/>
          </a:bodyPr>
          <a:lstStyle/>
          <a:p>
            <a:r>
              <a:rPr lang="en-US" dirty="0"/>
              <a:t>Excursus:  Sins against Nature</a:t>
            </a:r>
          </a:p>
        </p:txBody>
      </p:sp>
      <p:sp>
        <p:nvSpPr>
          <p:cNvPr id="3" name="Content Placeholder 2">
            <a:extLst>
              <a:ext uri="{FF2B5EF4-FFF2-40B4-BE49-F238E27FC236}">
                <a16:creationId xmlns:a16="http://schemas.microsoft.com/office/drawing/2014/main" id="{3F9FC417-C718-0C44-A9B9-41D673CCBD07}"/>
              </a:ext>
            </a:extLst>
          </p:cNvPr>
          <p:cNvSpPr>
            <a:spLocks noGrp="1"/>
          </p:cNvSpPr>
          <p:nvPr>
            <p:ph idx="1"/>
          </p:nvPr>
        </p:nvSpPr>
        <p:spPr>
          <a:xfrm>
            <a:off x="1524000" y="1066800"/>
            <a:ext cx="7496175" cy="5257800"/>
          </a:xfrm>
        </p:spPr>
        <p:txBody>
          <a:bodyPr>
            <a:normAutofit/>
          </a:bodyPr>
          <a:lstStyle/>
          <a:p>
            <a:r>
              <a:rPr lang="en-US" sz="2000" dirty="0"/>
              <a:t>But the idea that we can sin against Nature itself is a foreign concept to the Christian faith</a:t>
            </a:r>
          </a:p>
          <a:p>
            <a:r>
              <a:rPr lang="en-US" sz="2000" dirty="0"/>
              <a:t>And the idea of “Mother Earth” or “Mother Nature” as an entity or a “consciousness” of some kind leads us down the path towards paganism and pantheism, a direct violation of the First Commandment.</a:t>
            </a:r>
          </a:p>
        </p:txBody>
      </p:sp>
    </p:spTree>
    <p:extLst>
      <p:ext uri="{BB962C8B-B14F-4D97-AF65-F5344CB8AC3E}">
        <p14:creationId xmlns:p14="http://schemas.microsoft.com/office/powerpoint/2010/main" val="977972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419975" cy="487362"/>
          </a:xfrm>
        </p:spPr>
        <p:txBody>
          <a:bodyPr>
            <a:normAutofit fontScale="90000"/>
          </a:bodyPr>
          <a:lstStyle/>
          <a:p>
            <a:r>
              <a:rPr lang="en-US" dirty="0"/>
              <a:t>Why does God allow moral evil?</a:t>
            </a:r>
          </a:p>
        </p:txBody>
      </p:sp>
      <p:sp>
        <p:nvSpPr>
          <p:cNvPr id="3" name="Content Placeholder 2"/>
          <p:cNvSpPr>
            <a:spLocks noGrp="1"/>
          </p:cNvSpPr>
          <p:nvPr>
            <p:ph idx="1"/>
          </p:nvPr>
        </p:nvSpPr>
        <p:spPr>
          <a:xfrm>
            <a:off x="1371600" y="1066800"/>
            <a:ext cx="7648575" cy="5257800"/>
          </a:xfrm>
        </p:spPr>
        <p:txBody>
          <a:bodyPr>
            <a:normAutofit/>
          </a:bodyPr>
          <a:lstStyle/>
          <a:p>
            <a:r>
              <a:rPr lang="en-US" sz="2200" dirty="0"/>
              <a:t>Remember </a:t>
            </a:r>
            <a:r>
              <a:rPr lang="mr-IN" sz="2200" dirty="0"/>
              <a:t>–</a:t>
            </a:r>
            <a:r>
              <a:rPr lang="en-US" sz="2200" dirty="0"/>
              <a:t> God allows evil; He does not cause it.  It is caused by man’s (misused) free will</a:t>
            </a:r>
          </a:p>
          <a:p>
            <a:r>
              <a:rPr lang="en-US" sz="2200" dirty="0"/>
              <a:t>Its providential purpose is:</a:t>
            </a:r>
          </a:p>
          <a:p>
            <a:pPr lvl="1"/>
            <a:r>
              <a:rPr lang="en-US" sz="2000" dirty="0"/>
              <a:t>The good of preserving our free will</a:t>
            </a:r>
          </a:p>
          <a:p>
            <a:pPr lvl="1"/>
            <a:r>
              <a:rPr lang="en-US" sz="2000" dirty="0"/>
              <a:t>The good of Christ’s redemption from it</a:t>
            </a:r>
          </a:p>
          <a:p>
            <a:r>
              <a:rPr lang="en-US" sz="2200" dirty="0"/>
              <a:t>In other words, God permits it:</a:t>
            </a:r>
          </a:p>
          <a:p>
            <a:pPr lvl="1"/>
            <a:r>
              <a:rPr lang="en-US" sz="2000" dirty="0"/>
              <a:t>“because He respects the freedom of His creatures,” and </a:t>
            </a:r>
          </a:p>
          <a:p>
            <a:pPr lvl="1"/>
            <a:r>
              <a:rPr lang="en-US" sz="2000" dirty="0"/>
              <a:t>“mysteriously, He knows how to derive good from it.” (CCC 311)</a:t>
            </a:r>
          </a:p>
          <a:p>
            <a:r>
              <a:rPr lang="en-US" sz="2200" dirty="0"/>
              <a:t>As He did on “Good” Friday, when from “the greatest moral evil ever committed (the murder of His Son), He brought about the greatest of goods</a:t>
            </a:r>
            <a:r>
              <a:rPr lang="mr-IN" sz="2200" dirty="0"/>
              <a:t>…</a:t>
            </a:r>
            <a:r>
              <a:rPr lang="en-US" sz="2200" dirty="0"/>
              <a:t>our redemption.” (CCC 312)</a:t>
            </a:r>
          </a:p>
        </p:txBody>
      </p:sp>
    </p:spTree>
    <p:extLst>
      <p:ext uri="{BB962C8B-B14F-4D97-AF65-F5344CB8AC3E}">
        <p14:creationId xmlns:p14="http://schemas.microsoft.com/office/powerpoint/2010/main" val="1930386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419975" cy="487362"/>
          </a:xfrm>
        </p:spPr>
        <p:txBody>
          <a:bodyPr>
            <a:normAutofit fontScale="90000"/>
          </a:bodyPr>
          <a:lstStyle/>
          <a:p>
            <a:r>
              <a:rPr lang="en-US" dirty="0"/>
              <a:t>Why did God allow the first sin?</a:t>
            </a:r>
          </a:p>
        </p:txBody>
      </p:sp>
      <p:sp>
        <p:nvSpPr>
          <p:cNvPr id="3" name="Content Placeholder 2"/>
          <p:cNvSpPr>
            <a:spLocks noGrp="1"/>
          </p:cNvSpPr>
          <p:nvPr>
            <p:ph idx="1"/>
          </p:nvPr>
        </p:nvSpPr>
        <p:spPr>
          <a:xfrm>
            <a:off x="1371600" y="1143000"/>
            <a:ext cx="7648575" cy="4983163"/>
          </a:xfrm>
        </p:spPr>
        <p:txBody>
          <a:bodyPr>
            <a:normAutofit/>
          </a:bodyPr>
          <a:lstStyle/>
          <a:p>
            <a:r>
              <a:rPr lang="en-US" sz="2200" dirty="0"/>
              <a:t>St. Leo the Great:  “Christ’s inexpressible grace gave us blessings better than those the demon’s envy had taken away.”</a:t>
            </a:r>
          </a:p>
          <a:p>
            <a:r>
              <a:rPr lang="en-US" sz="2200" dirty="0"/>
              <a:t>St. Thomas:  “There is nothing to prevent human nature’s being raised up to something greater, even after sin; God permits evil in order to draw forth some greater good.”</a:t>
            </a:r>
          </a:p>
          <a:p>
            <a:r>
              <a:rPr lang="en-US" sz="2200" dirty="0"/>
              <a:t>St. Paul:  “Where sin increased, grace abounded all the more.”</a:t>
            </a:r>
          </a:p>
          <a:p>
            <a:r>
              <a:rPr lang="en-US" sz="2200" dirty="0"/>
              <a:t>The </a:t>
            </a:r>
            <a:r>
              <a:rPr lang="en-US" sz="2200" dirty="0" err="1"/>
              <a:t>Exultet</a:t>
            </a:r>
            <a:r>
              <a:rPr lang="en-US" sz="2200" dirty="0"/>
              <a:t> (Easter Vigil):  “O happy fault, O necessary sin of Adam, which gained for us so great a Redeemer!”</a:t>
            </a:r>
          </a:p>
        </p:txBody>
      </p:sp>
    </p:spTree>
    <p:extLst>
      <p:ext uri="{BB962C8B-B14F-4D97-AF65-F5344CB8AC3E}">
        <p14:creationId xmlns:p14="http://schemas.microsoft.com/office/powerpoint/2010/main" val="405290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99890"/>
          </a:xfrm>
        </p:spPr>
        <p:txBody>
          <a:bodyPr>
            <a:noAutofit/>
          </a:bodyPr>
          <a:lstStyle/>
          <a:p>
            <a:r>
              <a:rPr lang="en-US" sz="2800" dirty="0">
                <a:latin typeface="+mn-lt"/>
                <a:cs typeface="Calisto MT"/>
              </a:rPr>
              <a:t>Review </a:t>
            </a:r>
            <a:r>
              <a:rPr lang="mr-IN" sz="2800" dirty="0">
                <a:latin typeface="+mn-lt"/>
                <a:cs typeface="Calisto MT"/>
              </a:rPr>
              <a:t>–</a:t>
            </a:r>
            <a:r>
              <a:rPr lang="en-US" sz="2800" dirty="0">
                <a:latin typeface="+mn-lt"/>
                <a:cs typeface="Calisto MT"/>
              </a:rPr>
              <a:t> Key points in the Creation narratives</a:t>
            </a:r>
          </a:p>
        </p:txBody>
      </p:sp>
      <p:sp>
        <p:nvSpPr>
          <p:cNvPr id="3" name="Content Placeholder 2"/>
          <p:cNvSpPr>
            <a:spLocks noGrp="1"/>
          </p:cNvSpPr>
          <p:nvPr>
            <p:ph idx="1"/>
          </p:nvPr>
        </p:nvSpPr>
        <p:spPr>
          <a:xfrm>
            <a:off x="1600200" y="1600200"/>
            <a:ext cx="7419975" cy="5029200"/>
          </a:xfrm>
        </p:spPr>
        <p:txBody>
          <a:bodyPr>
            <a:normAutofit/>
          </a:bodyPr>
          <a:lstStyle/>
          <a:p>
            <a:r>
              <a:rPr lang="en-US" sz="2200" dirty="0">
                <a:cs typeface="Calisto MT"/>
              </a:rPr>
              <a:t>Man is the apex or centerpiece of God’s creation</a:t>
            </a:r>
          </a:p>
          <a:p>
            <a:r>
              <a:rPr lang="en-US" sz="2200" dirty="0">
                <a:cs typeface="Calisto MT"/>
              </a:rPr>
              <a:t>Men and women are of equal dignity</a:t>
            </a:r>
          </a:p>
          <a:p>
            <a:pPr lvl="1"/>
            <a:r>
              <a:rPr lang="en-US" sz="2000" dirty="0">
                <a:cs typeface="Calisto MT"/>
              </a:rPr>
              <a:t>Both share the ‘image and likeness’ of God</a:t>
            </a:r>
          </a:p>
          <a:p>
            <a:pPr lvl="1"/>
            <a:r>
              <a:rPr lang="en-US" sz="2000" dirty="0">
                <a:cs typeface="Calisto MT"/>
              </a:rPr>
              <a:t>They are complementary to each other, not identical…“male and female he created them”</a:t>
            </a:r>
          </a:p>
          <a:p>
            <a:pPr lvl="1"/>
            <a:r>
              <a:rPr lang="en-US" sz="2000" dirty="0">
                <a:cs typeface="Calisto MT"/>
              </a:rPr>
              <a:t>Conjugal union between man and woman is good, it is consistent with their nature and is blessed by God (when engaged in according to its purpose.)</a:t>
            </a:r>
          </a:p>
          <a:p>
            <a:r>
              <a:rPr lang="en-US" sz="2200" dirty="0">
                <a:cs typeface="Calisto MT"/>
              </a:rPr>
              <a:t>Man (and all creation) was created good</a:t>
            </a:r>
          </a:p>
          <a:p>
            <a:r>
              <a:rPr lang="en-US" sz="2200" dirty="0">
                <a:cs typeface="Calisto MT"/>
              </a:rPr>
              <a:t>God is all-good.  Therefore, everything He creates is good.  God cannot create anything evil, as it would be against His nature to do so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496175" cy="563562"/>
          </a:xfrm>
        </p:spPr>
        <p:txBody>
          <a:bodyPr>
            <a:normAutofit fontScale="90000"/>
          </a:bodyPr>
          <a:lstStyle/>
          <a:p>
            <a:r>
              <a:rPr lang="en-US" dirty="0"/>
              <a:t>The Promise of Redemption</a:t>
            </a:r>
          </a:p>
        </p:txBody>
      </p:sp>
      <p:sp>
        <p:nvSpPr>
          <p:cNvPr id="3" name="Content Placeholder 2"/>
          <p:cNvSpPr>
            <a:spLocks noGrp="1"/>
          </p:cNvSpPr>
          <p:nvPr>
            <p:ph idx="1"/>
          </p:nvPr>
        </p:nvSpPr>
        <p:spPr>
          <a:xfrm>
            <a:off x="1295400" y="1143000"/>
            <a:ext cx="7724775" cy="4983163"/>
          </a:xfrm>
        </p:spPr>
        <p:txBody>
          <a:bodyPr/>
          <a:lstStyle/>
          <a:p>
            <a:r>
              <a:rPr lang="en-US" sz="2200" dirty="0"/>
              <a:t>Sin does not cause God to abandon creation, but remains tenderly concerned about Adam and Eve</a:t>
            </a:r>
          </a:p>
          <a:p>
            <a:r>
              <a:rPr lang="en-US" sz="2200" dirty="0"/>
              <a:t>God immediately begins preparing the way for redemption and salvation</a:t>
            </a:r>
          </a:p>
          <a:p>
            <a:pPr lvl="1"/>
            <a:r>
              <a:rPr lang="en-US" sz="2000" dirty="0"/>
              <a:t>We see in the “</a:t>
            </a:r>
            <a:r>
              <a:rPr lang="en-US" sz="2000" dirty="0" err="1"/>
              <a:t>protoevangelium</a:t>
            </a:r>
            <a:r>
              <a:rPr lang="en-US" sz="2000" dirty="0"/>
              <a:t>” (‘first Gospel’) in Genesis 3:15 the first announcement of the Messiah and Redeemer, of a battle between the serpent and the Woman, and of the final victory of her offspring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267575" cy="487362"/>
          </a:xfrm>
        </p:spPr>
        <p:txBody>
          <a:bodyPr>
            <a:normAutofit fontScale="90000"/>
          </a:bodyPr>
          <a:lstStyle/>
          <a:p>
            <a:r>
              <a:rPr lang="en-US" dirty="0"/>
              <a:t>The Promise of Redemption</a:t>
            </a:r>
          </a:p>
        </p:txBody>
      </p:sp>
      <p:sp>
        <p:nvSpPr>
          <p:cNvPr id="3" name="Content Placeholder 2"/>
          <p:cNvSpPr>
            <a:spLocks noGrp="1"/>
          </p:cNvSpPr>
          <p:nvPr>
            <p:ph idx="1"/>
          </p:nvPr>
        </p:nvSpPr>
        <p:spPr>
          <a:xfrm>
            <a:off x="1524000" y="1066800"/>
            <a:ext cx="7496175" cy="5257800"/>
          </a:xfrm>
        </p:spPr>
        <p:txBody>
          <a:bodyPr>
            <a:normAutofit/>
          </a:bodyPr>
          <a:lstStyle/>
          <a:p>
            <a:r>
              <a:rPr lang="en-US" sz="2000" dirty="0"/>
              <a:t>Christian tradition sees in this passage the announcement of a ‘New Adam’ who because He became “obedient unto death, even death on a cross,” makes amends superabundantly for the disobedience of Adam.</a:t>
            </a:r>
          </a:p>
          <a:p>
            <a:r>
              <a:rPr lang="en-US" sz="2000" dirty="0"/>
              <a:t>Tradition also perceives here the Woman as Mary, the ‘New Eve’ and Mother of the Redeemer, who was created and remained sinless, unlike Eve.</a:t>
            </a:r>
          </a:p>
          <a:p>
            <a:r>
              <a:rPr lang="en-US" sz="2000" dirty="0"/>
              <a:t>We see </a:t>
            </a:r>
            <a:r>
              <a:rPr lang="mr-IN" sz="2000" dirty="0"/>
              <a:t>–</a:t>
            </a:r>
            <a:r>
              <a:rPr lang="en-US" sz="2000" dirty="0"/>
              <a:t> particularly in the NT </a:t>
            </a:r>
            <a:r>
              <a:rPr lang="mr-IN" sz="2000" dirty="0"/>
              <a:t>–</a:t>
            </a:r>
            <a:r>
              <a:rPr lang="en-US" sz="2000" dirty="0"/>
              <a:t> God’s ‘undoing’ of the effects of Original Sin and a ‘remaking’ of man as a ‘new creation’ in Christ.</a:t>
            </a:r>
          </a:p>
          <a:p>
            <a:endParaRPr lang="en-US" sz="2000" dirty="0"/>
          </a:p>
        </p:txBody>
      </p:sp>
    </p:spTree>
    <p:extLst>
      <p:ext uri="{BB962C8B-B14F-4D97-AF65-F5344CB8AC3E}">
        <p14:creationId xmlns:p14="http://schemas.microsoft.com/office/powerpoint/2010/main" val="1819773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267575" cy="487362"/>
          </a:xfrm>
        </p:spPr>
        <p:txBody>
          <a:bodyPr>
            <a:normAutofit fontScale="90000"/>
          </a:bodyPr>
          <a:lstStyle/>
          <a:p>
            <a:r>
              <a:rPr lang="en-US" dirty="0"/>
              <a:t>The state of man after the fall…</a:t>
            </a:r>
          </a:p>
        </p:txBody>
      </p:sp>
      <p:sp>
        <p:nvSpPr>
          <p:cNvPr id="3" name="Content Placeholder 2"/>
          <p:cNvSpPr>
            <a:spLocks noGrp="1"/>
          </p:cNvSpPr>
          <p:nvPr>
            <p:ph idx="1"/>
          </p:nvPr>
        </p:nvSpPr>
        <p:spPr>
          <a:xfrm>
            <a:off x="1524000" y="1066800"/>
            <a:ext cx="7496175" cy="5516562"/>
          </a:xfrm>
        </p:spPr>
        <p:txBody>
          <a:bodyPr>
            <a:normAutofit lnSpcReduction="10000"/>
          </a:bodyPr>
          <a:lstStyle/>
          <a:p>
            <a:r>
              <a:rPr lang="en-US" sz="2200" dirty="0"/>
              <a:t>After the fall, Adam and Even (and all their descendants) find themselves estranged from God on account of sin.</a:t>
            </a:r>
          </a:p>
          <a:p>
            <a:pPr lvl="1"/>
            <a:r>
              <a:rPr lang="en-US" sz="2000" dirty="0"/>
              <a:t>Both original sin and subsequent actual sin</a:t>
            </a:r>
          </a:p>
          <a:p>
            <a:r>
              <a:rPr lang="en-US" sz="2200" dirty="0"/>
              <a:t>Man, in a state of sin, cannot restore himself to his original holiness nor can he forgive his own sin</a:t>
            </a:r>
          </a:p>
          <a:p>
            <a:r>
              <a:rPr lang="en-US" sz="2200" dirty="0"/>
              <a:t>It this state, the hope of heaven and of sharing God’s life is gone, for nothing sinful can abide with God</a:t>
            </a:r>
          </a:p>
          <a:p>
            <a:r>
              <a:rPr lang="en-US" sz="2200" dirty="0"/>
              <a:t>What is needed is an action by God to extend forgiveness of sin</a:t>
            </a:r>
          </a:p>
          <a:p>
            <a:r>
              <a:rPr lang="en-US" sz="2200" dirty="0"/>
              <a:t>What is also needed is a ‘new Adam,’ a perfectly holy man to offer an act of complete obedience to the Father’s will in order to reverse the disobedience of the first Adam.</a:t>
            </a:r>
          </a:p>
          <a:p>
            <a:r>
              <a:rPr lang="en-US" sz="2200" dirty="0"/>
              <a:t>Then, just as through the first Adam all inherit sin and death, so in the new Adam, all might inherit forgiveness and </a:t>
            </a:r>
            <a:r>
              <a:rPr lang="en-US" sz="2200"/>
              <a:t>new life…….</a:t>
            </a:r>
            <a:endParaRPr lang="en-US" sz="2200" dirty="0"/>
          </a:p>
          <a:p>
            <a:endParaRPr lang="en-US" sz="2200" dirty="0"/>
          </a:p>
        </p:txBody>
      </p:sp>
    </p:spTree>
    <p:extLst>
      <p:ext uri="{BB962C8B-B14F-4D97-AF65-F5344CB8AC3E}">
        <p14:creationId xmlns:p14="http://schemas.microsoft.com/office/powerpoint/2010/main" val="1530262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lstStyle/>
          <a:p>
            <a:r>
              <a:rPr lang="en-US" dirty="0"/>
              <a:t>In two weeks</a:t>
            </a:r>
            <a:r>
              <a:rPr lang="mr-IN" dirty="0"/>
              <a:t>…</a:t>
            </a:r>
            <a:endParaRPr lang="en-US" dirty="0"/>
          </a:p>
        </p:txBody>
      </p:sp>
      <p:sp>
        <p:nvSpPr>
          <p:cNvPr id="3" name="Content Placeholder 2"/>
          <p:cNvSpPr>
            <a:spLocks noGrp="1"/>
          </p:cNvSpPr>
          <p:nvPr>
            <p:ph idx="1"/>
          </p:nvPr>
        </p:nvSpPr>
        <p:spPr>
          <a:xfrm>
            <a:off x="1600201" y="1447800"/>
            <a:ext cx="6934200" cy="4463422"/>
          </a:xfrm>
        </p:spPr>
        <p:txBody>
          <a:bodyPr>
            <a:normAutofit/>
          </a:bodyPr>
          <a:lstStyle/>
          <a:p>
            <a:r>
              <a:rPr lang="en-US" sz="2200" dirty="0"/>
              <a:t>Next class November 2</a:t>
            </a:r>
          </a:p>
          <a:p>
            <a:r>
              <a:rPr lang="en-US" sz="2200" dirty="0"/>
              <a:t>Covenant, Sacrifice and the Coming of the Messiah</a:t>
            </a:r>
          </a:p>
          <a:p>
            <a:endParaRPr lang="en-US" sz="2200" dirty="0"/>
          </a:p>
          <a:p>
            <a:pPr marL="0" indent="0">
              <a:buNone/>
            </a:pPr>
            <a:endParaRPr lang="en-US" sz="2200" dirty="0"/>
          </a:p>
          <a:p>
            <a:endParaRPr lang="en-US" sz="2200" dirty="0"/>
          </a:p>
          <a:p>
            <a:endParaRPr lang="en-US" sz="2200" dirty="0"/>
          </a:p>
          <a:p>
            <a:r>
              <a:rPr lang="en-US" sz="2200" dirty="0"/>
              <a:t>Sources:  Catechism of the Catholic Church, Documents of Vatican II, </a:t>
            </a:r>
            <a:r>
              <a:rPr lang="en-US" sz="2200" i="1" dirty="0"/>
              <a:t>Catholic Catechism </a:t>
            </a:r>
            <a:r>
              <a:rPr lang="en-US" sz="2200" dirty="0"/>
              <a:t>by Peter J. </a:t>
            </a:r>
            <a:r>
              <a:rPr lang="en-US" sz="2200" dirty="0" err="1"/>
              <a:t>Kreeft</a:t>
            </a:r>
            <a:r>
              <a:rPr lang="en-US" sz="2200" dirty="0"/>
              <a:t>, NABRE, </a:t>
            </a:r>
            <a:r>
              <a:rPr lang="en-US" sz="2200" dirty="0" err="1"/>
              <a:t>unamsanctamcatolicam.org</a:t>
            </a:r>
            <a:endParaRPr lang="en-US" sz="2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2E62D-3C50-FC48-87D9-5614B8C033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1C6016-BE0A-DA4C-92C3-C9CF8A610E90}"/>
              </a:ext>
            </a:extLst>
          </p:cNvPr>
          <p:cNvSpPr>
            <a:spLocks noGrp="1"/>
          </p:cNvSpPr>
          <p:nvPr>
            <p:ph idx="1"/>
          </p:nvPr>
        </p:nvSpPr>
        <p:spPr/>
        <p:txBody>
          <a:bodyPr>
            <a:normAutofit/>
          </a:bodyPr>
          <a:lstStyle/>
          <a:p>
            <a:pPr marL="0" indent="0">
              <a:buNone/>
            </a:pPr>
            <a:r>
              <a:rPr lang="en-US" sz="2200" dirty="0">
                <a:latin typeface="Cambria" panose="02040503050406030204" pitchFamily="18" charset="0"/>
              </a:rPr>
              <a:t>Glory be to the Father, and to the Son, and to the Holy Spirit</a:t>
            </a:r>
          </a:p>
          <a:p>
            <a:pPr marL="0" indent="0">
              <a:buNone/>
            </a:pPr>
            <a:endParaRPr lang="en-US" sz="2200" dirty="0">
              <a:latin typeface="Cambria" panose="02040503050406030204" pitchFamily="18" charset="0"/>
            </a:endParaRPr>
          </a:p>
          <a:p>
            <a:pPr marL="0" indent="0">
              <a:buNone/>
            </a:pPr>
            <a:r>
              <a:rPr lang="en-US" sz="2200" dirty="0">
                <a:latin typeface="Cambria" panose="02040503050406030204" pitchFamily="18" charset="0"/>
              </a:rPr>
              <a:t>R./	As it was in the beginning, is now, and ever shall be, world without end.  Amen.</a:t>
            </a:r>
          </a:p>
          <a:p>
            <a:endParaRPr lang="en-US" sz="2200" dirty="0">
              <a:latin typeface="Cambria" panose="02040503050406030204" pitchFamily="18" charset="0"/>
            </a:endParaRPr>
          </a:p>
          <a:p>
            <a:endParaRPr lang="en-US" sz="2200" dirty="0"/>
          </a:p>
        </p:txBody>
      </p:sp>
    </p:spTree>
    <p:extLst>
      <p:ext uri="{BB962C8B-B14F-4D97-AF65-F5344CB8AC3E}">
        <p14:creationId xmlns:p14="http://schemas.microsoft.com/office/powerpoint/2010/main" val="413985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3513" y="274638"/>
            <a:ext cx="6316662" cy="715962"/>
          </a:xfrm>
        </p:spPr>
        <p:txBody>
          <a:bodyPr>
            <a:normAutofit/>
          </a:bodyPr>
          <a:lstStyle/>
          <a:p>
            <a:r>
              <a:rPr lang="en-US" dirty="0"/>
              <a:t>The Dignity of Man</a:t>
            </a:r>
          </a:p>
        </p:txBody>
      </p:sp>
      <p:sp>
        <p:nvSpPr>
          <p:cNvPr id="3" name="Content Placeholder 2"/>
          <p:cNvSpPr>
            <a:spLocks noGrp="1"/>
          </p:cNvSpPr>
          <p:nvPr>
            <p:ph idx="1"/>
          </p:nvPr>
        </p:nvSpPr>
        <p:spPr>
          <a:xfrm>
            <a:off x="1676400" y="1219200"/>
            <a:ext cx="7343775" cy="4906963"/>
          </a:xfrm>
        </p:spPr>
        <p:txBody>
          <a:bodyPr/>
          <a:lstStyle/>
          <a:p>
            <a:r>
              <a:rPr lang="en-US" sz="2200" dirty="0">
                <a:latin typeface="+mj-lt"/>
              </a:rPr>
              <a:t>The philosophical, psychological and political thought of the last century has greatly (and negatively) influenced our cultural understanding of the dignity of man, reducing him to something soul-less:</a:t>
            </a:r>
          </a:p>
          <a:p>
            <a:pPr lvl="1"/>
            <a:r>
              <a:rPr lang="en-US" sz="2000" dirty="0">
                <a:latin typeface="+mj-lt"/>
              </a:rPr>
              <a:t>Man is a cog in a State-run economic machine (Marxism, utilitarianism)</a:t>
            </a:r>
          </a:p>
          <a:p>
            <a:pPr lvl="1"/>
            <a:r>
              <a:rPr lang="en-US" sz="2000" dirty="0">
                <a:latin typeface="+mj-lt"/>
              </a:rPr>
              <a:t>Man is a repressed sex maniac (Freud)</a:t>
            </a:r>
          </a:p>
          <a:p>
            <a:pPr lvl="1"/>
            <a:r>
              <a:rPr lang="en-US" sz="2000" dirty="0">
                <a:latin typeface="+mj-lt"/>
              </a:rPr>
              <a:t>Man is an accidentally evolved clever ape (Darwin)</a:t>
            </a:r>
          </a:p>
          <a:p>
            <a:r>
              <a:rPr lang="en-US" sz="2200" dirty="0">
                <a:latin typeface="+mj-lt"/>
              </a:rPr>
              <a:t>Divine revelation and the Church reject all these approaches</a:t>
            </a:r>
          </a:p>
          <a:p>
            <a:pPr lvl="1"/>
            <a:endParaRPr lang="en-US" dirty="0">
              <a:latin typeface="+mj-lt"/>
            </a:endParaRPr>
          </a:p>
        </p:txBody>
      </p:sp>
    </p:spTree>
    <p:extLst>
      <p:ext uri="{BB962C8B-B14F-4D97-AF65-F5344CB8AC3E}">
        <p14:creationId xmlns:p14="http://schemas.microsoft.com/office/powerpoint/2010/main" val="57358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496175" cy="487362"/>
          </a:xfrm>
        </p:spPr>
        <p:txBody>
          <a:bodyPr>
            <a:normAutofit fontScale="90000"/>
          </a:bodyPr>
          <a:lstStyle/>
          <a:p>
            <a:r>
              <a:rPr lang="en-US" dirty="0"/>
              <a:t>Human Dignity</a:t>
            </a:r>
          </a:p>
        </p:txBody>
      </p:sp>
      <p:sp>
        <p:nvSpPr>
          <p:cNvPr id="3" name="Content Placeholder 2"/>
          <p:cNvSpPr>
            <a:spLocks noGrp="1"/>
          </p:cNvSpPr>
          <p:nvPr>
            <p:ph idx="1"/>
          </p:nvPr>
        </p:nvSpPr>
        <p:spPr>
          <a:xfrm>
            <a:off x="1219200" y="1295400"/>
            <a:ext cx="7800975" cy="5181600"/>
          </a:xfrm>
        </p:spPr>
        <p:txBody>
          <a:bodyPr/>
          <a:lstStyle/>
          <a:p>
            <a:r>
              <a:rPr lang="en-US" sz="2200" dirty="0">
                <a:latin typeface="+mj-lt"/>
              </a:rPr>
              <a:t>Human dignity and worth are from God</a:t>
            </a:r>
          </a:p>
          <a:p>
            <a:pPr lvl="1"/>
            <a:r>
              <a:rPr lang="en-US" sz="2000" dirty="0">
                <a:latin typeface="+mj-lt"/>
              </a:rPr>
              <a:t>Given “a priori,” non-negotiable, not up to us to decide, it’s already there</a:t>
            </a:r>
          </a:p>
          <a:p>
            <a:r>
              <a:rPr lang="en-US" sz="2200" dirty="0">
                <a:latin typeface="+mj-lt"/>
              </a:rPr>
              <a:t>“Of all visible creatures, only man is able to know and love his Creator</a:t>
            </a:r>
            <a:r>
              <a:rPr lang="mr-IN" sz="2200" dirty="0">
                <a:latin typeface="+mj-lt"/>
              </a:rPr>
              <a:t>…</a:t>
            </a:r>
            <a:r>
              <a:rPr lang="en-US" sz="2200" dirty="0">
                <a:latin typeface="+mj-lt"/>
              </a:rPr>
              <a:t>He alone is called to share, by knowledge and love, in God’s own life.  It was for this end that he was created, and this is the fundamental reason for his dignity.” (CCC 356)</a:t>
            </a:r>
          </a:p>
          <a:p>
            <a:pPr lvl="1"/>
            <a:r>
              <a:rPr lang="en-US" sz="2000" dirty="0">
                <a:latin typeface="+mj-lt"/>
              </a:rPr>
              <a:t>This is huge</a:t>
            </a:r>
          </a:p>
          <a:p>
            <a:pPr lvl="1"/>
            <a:r>
              <a:rPr lang="en-US" sz="2000" dirty="0">
                <a:latin typeface="+mj-lt"/>
              </a:rPr>
              <a:t>Man’s dignity rests not only upon his creation as ‘good’ and in the ‘image and likeness of God’ but also in his destiny.</a:t>
            </a:r>
          </a:p>
        </p:txBody>
      </p:sp>
    </p:spTree>
    <p:extLst>
      <p:ext uri="{BB962C8B-B14F-4D97-AF65-F5344CB8AC3E}">
        <p14:creationId xmlns:p14="http://schemas.microsoft.com/office/powerpoint/2010/main" val="65659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3513" y="274638"/>
            <a:ext cx="6316662" cy="639762"/>
          </a:xfrm>
        </p:spPr>
        <p:txBody>
          <a:bodyPr>
            <a:normAutofit fontScale="90000"/>
          </a:bodyPr>
          <a:lstStyle/>
          <a:p>
            <a:r>
              <a:rPr lang="en-US" dirty="0">
                <a:latin typeface="+mn-lt"/>
              </a:rPr>
              <a:t>Body and Soul</a:t>
            </a:r>
          </a:p>
        </p:txBody>
      </p:sp>
      <p:sp>
        <p:nvSpPr>
          <p:cNvPr id="3" name="Content Placeholder 2"/>
          <p:cNvSpPr>
            <a:spLocks noGrp="1"/>
          </p:cNvSpPr>
          <p:nvPr>
            <p:ph idx="1"/>
          </p:nvPr>
        </p:nvSpPr>
        <p:spPr>
          <a:xfrm>
            <a:off x="1371600" y="1219200"/>
            <a:ext cx="7648575" cy="5105400"/>
          </a:xfrm>
        </p:spPr>
        <p:txBody>
          <a:bodyPr>
            <a:normAutofit/>
          </a:bodyPr>
          <a:lstStyle/>
          <a:p>
            <a:r>
              <a:rPr lang="en-US" sz="2200" dirty="0"/>
              <a:t>Man is not merely a body (materialism)</a:t>
            </a:r>
          </a:p>
          <a:p>
            <a:r>
              <a:rPr lang="en-US" sz="2200" dirty="0"/>
              <a:t>Man is not merely a soul, trapped in the ‘cage’ of a body (spiritualism, Platonism)</a:t>
            </a:r>
          </a:p>
          <a:p>
            <a:r>
              <a:rPr lang="en-US" sz="2200" dirty="0"/>
              <a:t>Man is not two beings, like a ‘ghost in a machine’ (dualism)</a:t>
            </a:r>
          </a:p>
          <a:p>
            <a:r>
              <a:rPr lang="en-US" sz="2200" dirty="0"/>
              <a:t>Man is one being in two dimensions:  bodily and spiritual</a:t>
            </a:r>
          </a:p>
          <a:p>
            <a:r>
              <a:rPr lang="en-US" sz="2200" dirty="0"/>
              <a:t>“It is because of its spiritual soul that the body made of matter becomes a living, human body; spirit and matter, in man, are not two natures united, but rather their union forms a single nature.” (CCC 365)</a:t>
            </a:r>
          </a:p>
          <a:p>
            <a:r>
              <a:rPr lang="en-US" sz="2200" dirty="0"/>
              <a:t>“I am a body; I have a body.”</a:t>
            </a:r>
          </a:p>
        </p:txBody>
      </p:sp>
    </p:spTree>
    <p:extLst>
      <p:ext uri="{BB962C8B-B14F-4D97-AF65-F5344CB8AC3E}">
        <p14:creationId xmlns:p14="http://schemas.microsoft.com/office/powerpoint/2010/main" val="179710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43775" cy="563562"/>
          </a:xfrm>
        </p:spPr>
        <p:txBody>
          <a:bodyPr>
            <a:normAutofit fontScale="90000"/>
          </a:bodyPr>
          <a:lstStyle/>
          <a:p>
            <a:r>
              <a:rPr lang="en-US" dirty="0"/>
              <a:t>Key points about the human soul</a:t>
            </a:r>
          </a:p>
        </p:txBody>
      </p:sp>
      <p:sp>
        <p:nvSpPr>
          <p:cNvPr id="3" name="Content Placeholder 2"/>
          <p:cNvSpPr>
            <a:spLocks noGrp="1"/>
          </p:cNvSpPr>
          <p:nvPr>
            <p:ph idx="1"/>
          </p:nvPr>
        </p:nvSpPr>
        <p:spPr>
          <a:xfrm>
            <a:off x="1447800" y="1143000"/>
            <a:ext cx="7572375" cy="4983163"/>
          </a:xfrm>
        </p:spPr>
        <p:txBody>
          <a:bodyPr/>
          <a:lstStyle/>
          <a:p>
            <a:r>
              <a:rPr lang="en-US" sz="2200" dirty="0"/>
              <a:t>Each soul is created immediately by God at conception</a:t>
            </a:r>
          </a:p>
          <a:p>
            <a:pPr lvl="1"/>
            <a:r>
              <a:rPr lang="en-US" sz="2000" dirty="0"/>
              <a:t>i.e. it is not produced by the parents</a:t>
            </a:r>
          </a:p>
          <a:p>
            <a:pPr lvl="1"/>
            <a:r>
              <a:rPr lang="en-US" sz="2000" dirty="0"/>
              <a:t>It is not the product of evolution (matter cannot produce consciousness and free will)</a:t>
            </a:r>
          </a:p>
          <a:p>
            <a:r>
              <a:rPr lang="en-US" sz="2200" dirty="0"/>
              <a:t>The soul is immortal </a:t>
            </a:r>
            <a:r>
              <a:rPr lang="mr-IN" sz="2200" dirty="0"/>
              <a:t>–</a:t>
            </a:r>
            <a:r>
              <a:rPr lang="en-US" sz="2200" dirty="0"/>
              <a:t> it is not composed of matter and so does not perish with the body </a:t>
            </a:r>
          </a:p>
          <a:p>
            <a:pPr lvl="1"/>
            <a:r>
              <a:rPr lang="en-US" sz="2000" dirty="0"/>
              <a:t>If it is not composed, it cannot decompose</a:t>
            </a:r>
          </a:p>
          <a:p>
            <a:r>
              <a:rPr lang="en-US" sz="2200" dirty="0"/>
              <a:t>The soul must be reunited with the (new) body after death.  God made us a body-soul unity.  It is our nature forever. (more later)</a:t>
            </a:r>
          </a:p>
        </p:txBody>
      </p:sp>
    </p:spTree>
    <p:extLst>
      <p:ext uri="{BB962C8B-B14F-4D97-AF65-F5344CB8AC3E}">
        <p14:creationId xmlns:p14="http://schemas.microsoft.com/office/powerpoint/2010/main" val="930604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267575" cy="487362"/>
          </a:xfrm>
        </p:spPr>
        <p:txBody>
          <a:bodyPr>
            <a:normAutofit fontScale="90000"/>
          </a:bodyPr>
          <a:lstStyle/>
          <a:p>
            <a:r>
              <a:rPr lang="en-US" dirty="0"/>
              <a:t>Man in Paradise before the Fall</a:t>
            </a:r>
          </a:p>
        </p:txBody>
      </p:sp>
      <p:sp>
        <p:nvSpPr>
          <p:cNvPr id="3" name="Content Placeholder 2"/>
          <p:cNvSpPr>
            <a:spLocks noGrp="1"/>
          </p:cNvSpPr>
          <p:nvPr>
            <p:ph idx="1"/>
          </p:nvPr>
        </p:nvSpPr>
        <p:spPr>
          <a:xfrm>
            <a:off x="1371600" y="1219200"/>
            <a:ext cx="7648575" cy="4906963"/>
          </a:xfrm>
        </p:spPr>
        <p:txBody>
          <a:bodyPr/>
          <a:lstStyle/>
          <a:p>
            <a:r>
              <a:rPr lang="en-US" sz="2200" dirty="0"/>
              <a:t>Man was not only created good but was also established in friendship with God and in harmony with himself and with creation</a:t>
            </a:r>
          </a:p>
          <a:p>
            <a:pPr lvl="1"/>
            <a:r>
              <a:rPr lang="en-US" sz="2000" dirty="0"/>
              <a:t>A state to be surpassed only by the glory of the new creation in Christ (more on this later)</a:t>
            </a:r>
          </a:p>
          <a:p>
            <a:r>
              <a:rPr lang="en-US" sz="2200" dirty="0"/>
              <a:t>Adam and Eve were created in a ‘state of original holiness and justice’ </a:t>
            </a:r>
          </a:p>
          <a:p>
            <a:pPr lvl="1"/>
            <a:r>
              <a:rPr lang="en-US" sz="2000" dirty="0"/>
              <a:t>They shared an easy and intimate relationship with God</a:t>
            </a:r>
          </a:p>
          <a:p>
            <a:pPr lvl="1"/>
            <a:r>
              <a:rPr lang="en-US" sz="2000" dirty="0"/>
              <a:t>As long as they remained in this state, they would know neither suffering or death</a:t>
            </a:r>
          </a:p>
        </p:txBody>
      </p:sp>
    </p:spTree>
    <p:extLst>
      <p:ext uri="{BB962C8B-B14F-4D97-AF65-F5344CB8AC3E}">
        <p14:creationId xmlns:p14="http://schemas.microsoft.com/office/powerpoint/2010/main" val="1891848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191375" cy="411162"/>
          </a:xfrm>
        </p:spPr>
        <p:txBody>
          <a:bodyPr>
            <a:normAutofit fontScale="90000"/>
          </a:bodyPr>
          <a:lstStyle/>
          <a:p>
            <a:r>
              <a:rPr lang="en-US" dirty="0"/>
              <a:t>Man in Paradise before the Fall</a:t>
            </a:r>
          </a:p>
        </p:txBody>
      </p:sp>
      <p:sp>
        <p:nvSpPr>
          <p:cNvPr id="3" name="Content Placeholder 2"/>
          <p:cNvSpPr>
            <a:spLocks noGrp="1"/>
          </p:cNvSpPr>
          <p:nvPr>
            <p:ph idx="1"/>
          </p:nvPr>
        </p:nvSpPr>
        <p:spPr>
          <a:xfrm>
            <a:off x="1066800" y="1143000"/>
            <a:ext cx="7953375" cy="5181600"/>
          </a:xfrm>
        </p:spPr>
        <p:txBody>
          <a:bodyPr>
            <a:normAutofit/>
          </a:bodyPr>
          <a:lstStyle/>
          <a:p>
            <a:r>
              <a:rPr lang="en-US" sz="2400" dirty="0"/>
              <a:t>They had complete freedom and mastery over creation, most importantly over themselves</a:t>
            </a:r>
          </a:p>
          <a:p>
            <a:pPr lvl="1"/>
            <a:r>
              <a:rPr lang="en-US" sz="2200" dirty="0"/>
              <a:t>Their intellect, will and freedom were all perfectly aligned with God’s will</a:t>
            </a:r>
          </a:p>
          <a:p>
            <a:pPr lvl="1"/>
            <a:r>
              <a:rPr lang="en-US" sz="2200" dirty="0"/>
              <a:t>They were perfectly free NOT to sin</a:t>
            </a:r>
          </a:p>
          <a:p>
            <a:pPr lvl="1"/>
            <a:r>
              <a:rPr lang="en-US" sz="2200" dirty="0"/>
              <a:t>This is why the first sin was so grievous</a:t>
            </a:r>
          </a:p>
          <a:p>
            <a:pPr lvl="1"/>
            <a:r>
              <a:rPr lang="en-US" sz="2200" dirty="0"/>
              <a:t>They were free from concupiscence (disordered desire, the tendency towards evil) </a:t>
            </a:r>
          </a:p>
          <a:p>
            <a:pPr lvl="2"/>
            <a:r>
              <a:rPr lang="en-US" sz="2000" dirty="0"/>
              <a:t>Covetousness for earthly goods (greed)</a:t>
            </a:r>
          </a:p>
          <a:p>
            <a:pPr lvl="2"/>
            <a:r>
              <a:rPr lang="en-US" sz="2000" dirty="0"/>
              <a:t>To the pleasures of the senses (gluttony, lust)</a:t>
            </a:r>
          </a:p>
          <a:p>
            <a:pPr lvl="2"/>
            <a:r>
              <a:rPr lang="en-US" sz="2000" dirty="0"/>
              <a:t>Self-assertion contrary to the dictates of reason (pride)</a:t>
            </a:r>
          </a:p>
          <a:p>
            <a:pPr lvl="2"/>
            <a:r>
              <a:rPr lang="en-US" sz="2000" dirty="0"/>
              <a:t>In other words - the world, the flesh and the devil</a:t>
            </a:r>
          </a:p>
        </p:txBody>
      </p:sp>
    </p:spTree>
    <p:extLst>
      <p:ext uri="{BB962C8B-B14F-4D97-AF65-F5344CB8AC3E}">
        <p14:creationId xmlns:p14="http://schemas.microsoft.com/office/powerpoint/2010/main" val="35721803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_Text"/>
</p:tagLst>
</file>

<file path=ppt/theme/theme1.xml><?xml version="1.0" encoding="utf-8"?>
<a:theme xmlns:a="http://schemas.openxmlformats.org/drawingml/2006/main" name="420f14_66,15,20">
  <a:themeElements>
    <a:clrScheme name="420f14_66,15,20 1">
      <a:dk1>
        <a:srgbClr val="000000"/>
      </a:dk1>
      <a:lt1>
        <a:srgbClr val="FFFFFF"/>
      </a:lt1>
      <a:dk2>
        <a:srgbClr val="42140F"/>
      </a:dk2>
      <a:lt2>
        <a:srgbClr val="FFFFFF"/>
      </a:lt2>
      <a:accent1>
        <a:srgbClr val="95222D"/>
      </a:accent1>
      <a:accent2>
        <a:srgbClr val="DE6F7A"/>
      </a:accent2>
      <a:accent3>
        <a:srgbClr val="B0AAAA"/>
      </a:accent3>
      <a:accent4>
        <a:srgbClr val="DADADA"/>
      </a:accent4>
      <a:accent5>
        <a:srgbClr val="C8ABAD"/>
      </a:accent5>
      <a:accent6>
        <a:srgbClr val="C9646E"/>
      </a:accent6>
      <a:hlink>
        <a:srgbClr val="D59095"/>
      </a:hlink>
      <a:folHlink>
        <a:srgbClr val="F5D6D8"/>
      </a:folHlink>
    </a:clrScheme>
    <a:fontScheme name="420f14_66,15,20">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420f14_66,15,20 1">
        <a:dk1>
          <a:srgbClr val="000000"/>
        </a:dk1>
        <a:lt1>
          <a:srgbClr val="FFFFFF"/>
        </a:lt1>
        <a:dk2>
          <a:srgbClr val="42140F"/>
        </a:dk2>
        <a:lt2>
          <a:srgbClr val="FFFFFF"/>
        </a:lt2>
        <a:accent1>
          <a:srgbClr val="95222D"/>
        </a:accent1>
        <a:accent2>
          <a:srgbClr val="DE6F7A"/>
        </a:accent2>
        <a:accent3>
          <a:srgbClr val="B0AAAA"/>
        </a:accent3>
        <a:accent4>
          <a:srgbClr val="DADADA"/>
        </a:accent4>
        <a:accent5>
          <a:srgbClr val="C8ABAD"/>
        </a:accent5>
        <a:accent6>
          <a:srgbClr val="C9646E"/>
        </a:accent6>
        <a:hlink>
          <a:srgbClr val="D59095"/>
        </a:hlink>
        <a:folHlink>
          <a:srgbClr val="F5D6D8"/>
        </a:folHlink>
      </a:clrScheme>
      <a:clrMap bg1="dk2" tx1="lt1" bg2="dk1" tx2="lt2" accent1="accent1" accent2="accent2" accent3="accent3" accent4="accent4" accent5="accent5" accent6="accent6" hlink="hlink" folHlink="folHlink"/>
    </a:extraClrScheme>
    <a:extraClrScheme>
      <a:clrScheme name="420f14_66,15,20 2">
        <a:dk1>
          <a:srgbClr val="000000"/>
        </a:dk1>
        <a:lt1>
          <a:srgbClr val="FFFFFF"/>
        </a:lt1>
        <a:dk2>
          <a:srgbClr val="42140F"/>
        </a:dk2>
        <a:lt2>
          <a:srgbClr val="FFFFFF"/>
        </a:lt2>
        <a:accent1>
          <a:srgbClr val="DE6F7A"/>
        </a:accent1>
        <a:accent2>
          <a:srgbClr val="E3976B"/>
        </a:accent2>
        <a:accent3>
          <a:srgbClr val="B0AAAA"/>
        </a:accent3>
        <a:accent4>
          <a:srgbClr val="DADADA"/>
        </a:accent4>
        <a:accent5>
          <a:srgbClr val="ECBBBE"/>
        </a:accent5>
        <a:accent6>
          <a:srgbClr val="CE8860"/>
        </a:accent6>
        <a:hlink>
          <a:srgbClr val="EFC3DF"/>
        </a:hlink>
        <a:folHlink>
          <a:srgbClr val="F0CBB7"/>
        </a:folHlink>
      </a:clrScheme>
      <a:clrMap bg1="dk2" tx1="lt1" bg2="dk1" tx2="lt2" accent1="accent1" accent2="accent2" accent3="accent3" accent4="accent4" accent5="accent5" accent6="accent6" hlink="hlink" folHlink="folHlink"/>
    </a:extraClrScheme>
    <a:extraClrScheme>
      <a:clrScheme name="420f14_66,15,20 3">
        <a:dk1>
          <a:srgbClr val="000000"/>
        </a:dk1>
        <a:lt1>
          <a:srgbClr val="FFFFFF"/>
        </a:lt1>
        <a:dk2>
          <a:srgbClr val="42140F"/>
        </a:dk2>
        <a:lt2>
          <a:srgbClr val="FFFFFF"/>
        </a:lt2>
        <a:accent1>
          <a:srgbClr val="DE6F7A"/>
        </a:accent1>
        <a:accent2>
          <a:srgbClr val="73BFDA"/>
        </a:accent2>
        <a:accent3>
          <a:srgbClr val="B0AAAA"/>
        </a:accent3>
        <a:accent4>
          <a:srgbClr val="DADADA"/>
        </a:accent4>
        <a:accent5>
          <a:srgbClr val="ECBBBE"/>
        </a:accent5>
        <a:accent6>
          <a:srgbClr val="68ADC5"/>
        </a:accent6>
        <a:hlink>
          <a:srgbClr val="CBE06E"/>
        </a:hlink>
        <a:folHlink>
          <a:srgbClr val="F1CEE5"/>
        </a:folHlink>
      </a:clrScheme>
      <a:clrMap bg1="dk2" tx1="lt1" bg2="dk1" tx2="lt2" accent1="accent1" accent2="accent2" accent3="accent3" accent4="accent4" accent5="accent5" accent6="accent6" hlink="hlink" folHlink="folHlink"/>
    </a:extraClrScheme>
    <a:extraClrScheme>
      <a:clrScheme name="420f14_66,15,20 4">
        <a:dk1>
          <a:srgbClr val="000000"/>
        </a:dk1>
        <a:lt1>
          <a:srgbClr val="FFFFFF"/>
        </a:lt1>
        <a:dk2>
          <a:srgbClr val="42140F"/>
        </a:dk2>
        <a:lt2>
          <a:srgbClr val="FFFFFF"/>
        </a:lt2>
        <a:accent1>
          <a:srgbClr val="DE6F7A"/>
        </a:accent1>
        <a:accent2>
          <a:srgbClr val="7A73DA"/>
        </a:accent2>
        <a:accent3>
          <a:srgbClr val="B0AAAA"/>
        </a:accent3>
        <a:accent4>
          <a:srgbClr val="DADADA"/>
        </a:accent4>
        <a:accent5>
          <a:srgbClr val="ECBBBE"/>
        </a:accent5>
        <a:accent6>
          <a:srgbClr val="6E68C5"/>
        </a:accent6>
        <a:hlink>
          <a:srgbClr val="E9D586"/>
        </a:hlink>
        <a:folHlink>
          <a:srgbClr val="B4E59E"/>
        </a:folHlink>
      </a:clrScheme>
      <a:clrMap bg1="dk2" tx1="lt1" bg2="dk1" tx2="lt2" accent1="accent1" accent2="accent2" accent3="accent3" accent4="accent4" accent5="accent5" accent6="accent6" hlink="hlink" folHlink="folHlink"/>
    </a:extraClrScheme>
    <a:extraClrScheme>
      <a:clrScheme name="420f14_66,15,20 5">
        <a:dk1>
          <a:srgbClr val="000000"/>
        </a:dk1>
        <a:lt1>
          <a:srgbClr val="FFFFFF"/>
        </a:lt1>
        <a:dk2>
          <a:srgbClr val="000000"/>
        </a:dk2>
        <a:lt2>
          <a:srgbClr val="B2B2B2"/>
        </a:lt2>
        <a:accent1>
          <a:srgbClr val="95222D"/>
        </a:accent1>
        <a:accent2>
          <a:srgbClr val="DE6F7A"/>
        </a:accent2>
        <a:accent3>
          <a:srgbClr val="FFFFFF"/>
        </a:accent3>
        <a:accent4>
          <a:srgbClr val="000000"/>
        </a:accent4>
        <a:accent5>
          <a:srgbClr val="C8ABAD"/>
        </a:accent5>
        <a:accent6>
          <a:srgbClr val="C9646E"/>
        </a:accent6>
        <a:hlink>
          <a:srgbClr val="D59095"/>
        </a:hlink>
        <a:folHlink>
          <a:srgbClr val="F5D6D8"/>
        </a:folHlink>
      </a:clrScheme>
      <a:clrMap bg1="lt1" tx1="dk1" bg2="lt2" tx2="dk2" accent1="accent1" accent2="accent2" accent3="accent3" accent4="accent4" accent5="accent5" accent6="accent6" hlink="hlink" folHlink="folHlink"/>
    </a:extraClrScheme>
    <a:extraClrScheme>
      <a:clrScheme name="420f14_66,15,20 6">
        <a:dk1>
          <a:srgbClr val="000000"/>
        </a:dk1>
        <a:lt1>
          <a:srgbClr val="FFFFFF"/>
        </a:lt1>
        <a:dk2>
          <a:srgbClr val="000000"/>
        </a:dk2>
        <a:lt2>
          <a:srgbClr val="B2B2B2"/>
        </a:lt2>
        <a:accent1>
          <a:srgbClr val="DE6F7A"/>
        </a:accent1>
        <a:accent2>
          <a:srgbClr val="E3976B"/>
        </a:accent2>
        <a:accent3>
          <a:srgbClr val="FFFFFF"/>
        </a:accent3>
        <a:accent4>
          <a:srgbClr val="000000"/>
        </a:accent4>
        <a:accent5>
          <a:srgbClr val="ECBBBE"/>
        </a:accent5>
        <a:accent6>
          <a:srgbClr val="CE8860"/>
        </a:accent6>
        <a:hlink>
          <a:srgbClr val="EFC3DF"/>
        </a:hlink>
        <a:folHlink>
          <a:srgbClr val="F0CBB7"/>
        </a:folHlink>
      </a:clrScheme>
      <a:clrMap bg1="lt1" tx1="dk1" bg2="lt2" tx2="dk2" accent1="accent1" accent2="accent2" accent3="accent3" accent4="accent4" accent5="accent5" accent6="accent6" hlink="hlink" folHlink="folHlink"/>
    </a:extraClrScheme>
    <a:extraClrScheme>
      <a:clrScheme name="420f14_66,15,20 7">
        <a:dk1>
          <a:srgbClr val="000000"/>
        </a:dk1>
        <a:lt1>
          <a:srgbClr val="FFFFFF"/>
        </a:lt1>
        <a:dk2>
          <a:srgbClr val="000000"/>
        </a:dk2>
        <a:lt2>
          <a:srgbClr val="B2B2B2"/>
        </a:lt2>
        <a:accent1>
          <a:srgbClr val="DE6F7A"/>
        </a:accent1>
        <a:accent2>
          <a:srgbClr val="73BFDA"/>
        </a:accent2>
        <a:accent3>
          <a:srgbClr val="FFFFFF"/>
        </a:accent3>
        <a:accent4>
          <a:srgbClr val="000000"/>
        </a:accent4>
        <a:accent5>
          <a:srgbClr val="ECBBBE"/>
        </a:accent5>
        <a:accent6>
          <a:srgbClr val="68ADC5"/>
        </a:accent6>
        <a:hlink>
          <a:srgbClr val="CBE06E"/>
        </a:hlink>
        <a:folHlink>
          <a:srgbClr val="F1CEE5"/>
        </a:folHlink>
      </a:clrScheme>
      <a:clrMap bg1="lt1" tx1="dk1" bg2="lt2" tx2="dk2" accent1="accent1" accent2="accent2" accent3="accent3" accent4="accent4" accent5="accent5" accent6="accent6" hlink="hlink" folHlink="folHlink"/>
    </a:extraClrScheme>
    <a:extraClrScheme>
      <a:clrScheme name="420f14_66,15,20 8">
        <a:dk1>
          <a:srgbClr val="000000"/>
        </a:dk1>
        <a:lt1>
          <a:srgbClr val="FFFFFF"/>
        </a:lt1>
        <a:dk2>
          <a:srgbClr val="000000"/>
        </a:dk2>
        <a:lt2>
          <a:srgbClr val="B2B2B2"/>
        </a:lt2>
        <a:accent1>
          <a:srgbClr val="DE6F7A"/>
        </a:accent1>
        <a:accent2>
          <a:srgbClr val="7A73DA"/>
        </a:accent2>
        <a:accent3>
          <a:srgbClr val="FFFFFF"/>
        </a:accent3>
        <a:accent4>
          <a:srgbClr val="000000"/>
        </a:accent4>
        <a:accent5>
          <a:srgbClr val="ECBBBE"/>
        </a:accent5>
        <a:accent6>
          <a:srgbClr val="6E68C5"/>
        </a:accent6>
        <a:hlink>
          <a:srgbClr val="E9D586"/>
        </a:hlink>
        <a:folHlink>
          <a:srgbClr val="B4E59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92421_ivoryblack">
  <a:themeElements>
    <a:clrScheme name="292421_ivoryblack 2">
      <a:dk1>
        <a:srgbClr val="000000"/>
      </a:dk1>
      <a:lt1>
        <a:srgbClr val="FFFFFF"/>
      </a:lt1>
      <a:dk2>
        <a:srgbClr val="292421"/>
      </a:dk2>
      <a:lt2>
        <a:srgbClr val="FFFFFF"/>
      </a:lt2>
      <a:accent1>
        <a:srgbClr val="FF0037"/>
      </a:accent1>
      <a:accent2>
        <a:srgbClr val="F4853E"/>
      </a:accent2>
      <a:accent3>
        <a:srgbClr val="ACACAB"/>
      </a:accent3>
      <a:accent4>
        <a:srgbClr val="DADADA"/>
      </a:accent4>
      <a:accent5>
        <a:srgbClr val="FFAAAE"/>
      </a:accent5>
      <a:accent6>
        <a:srgbClr val="DD7837"/>
      </a:accent6>
      <a:hlink>
        <a:srgbClr val="FFE2D1"/>
      </a:hlink>
      <a:folHlink>
        <a:srgbClr val="FFE5EB"/>
      </a:folHlink>
    </a:clrScheme>
    <a:fontScheme name="292421_ivoryblack">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92421_ivoryblack 1">
        <a:dk1>
          <a:srgbClr val="000000"/>
        </a:dk1>
        <a:lt1>
          <a:srgbClr val="FFFFFF"/>
        </a:lt1>
        <a:dk2>
          <a:srgbClr val="292421"/>
        </a:dk2>
        <a:lt2>
          <a:srgbClr val="FFFFFF"/>
        </a:lt2>
        <a:accent1>
          <a:srgbClr val="E08E51"/>
        </a:accent1>
        <a:accent2>
          <a:srgbClr val="F8B581"/>
        </a:accent2>
        <a:accent3>
          <a:srgbClr val="ACACAB"/>
        </a:accent3>
        <a:accent4>
          <a:srgbClr val="DADADA"/>
        </a:accent4>
        <a:accent5>
          <a:srgbClr val="EDC6B3"/>
        </a:accent5>
        <a:accent6>
          <a:srgbClr val="E1A474"/>
        </a:accent6>
        <a:hlink>
          <a:srgbClr val="FBDFC9"/>
        </a:hlink>
        <a:folHlink>
          <a:srgbClr val="FFF3EF"/>
        </a:folHlink>
      </a:clrScheme>
      <a:clrMap bg1="dk2" tx1="lt1" bg2="dk1" tx2="lt2" accent1="accent1" accent2="accent2" accent3="accent3" accent4="accent4" accent5="accent5" accent6="accent6" hlink="hlink" folHlink="folHlink"/>
    </a:extraClrScheme>
    <a:extraClrScheme>
      <a:clrScheme name="292421_ivoryblack 2">
        <a:dk1>
          <a:srgbClr val="000000"/>
        </a:dk1>
        <a:lt1>
          <a:srgbClr val="FFFFFF"/>
        </a:lt1>
        <a:dk2>
          <a:srgbClr val="292421"/>
        </a:dk2>
        <a:lt2>
          <a:srgbClr val="FFFFFF"/>
        </a:lt2>
        <a:accent1>
          <a:srgbClr val="FF0037"/>
        </a:accent1>
        <a:accent2>
          <a:srgbClr val="F4853E"/>
        </a:accent2>
        <a:accent3>
          <a:srgbClr val="ACACAB"/>
        </a:accent3>
        <a:accent4>
          <a:srgbClr val="DADADA"/>
        </a:accent4>
        <a:accent5>
          <a:srgbClr val="FFAAAE"/>
        </a:accent5>
        <a:accent6>
          <a:srgbClr val="DD7837"/>
        </a:accent6>
        <a:hlink>
          <a:srgbClr val="FFE2D1"/>
        </a:hlink>
        <a:folHlink>
          <a:srgbClr val="FFE5EB"/>
        </a:folHlink>
      </a:clrScheme>
      <a:clrMap bg1="dk2" tx1="lt1" bg2="dk1" tx2="lt2" accent1="accent1" accent2="accent2" accent3="accent3" accent4="accent4" accent5="accent5" accent6="accent6" hlink="hlink" folHlink="folHlink"/>
    </a:extraClrScheme>
    <a:extraClrScheme>
      <a:clrScheme name="292421_ivoryblack 3">
        <a:dk1>
          <a:srgbClr val="000000"/>
        </a:dk1>
        <a:lt1>
          <a:srgbClr val="FFFFFF"/>
        </a:lt1>
        <a:dk2>
          <a:srgbClr val="292421"/>
        </a:dk2>
        <a:lt2>
          <a:srgbClr val="FFFFFF"/>
        </a:lt2>
        <a:accent1>
          <a:srgbClr val="A7DD0A"/>
        </a:accent1>
        <a:accent2>
          <a:srgbClr val="F88C3A"/>
        </a:accent2>
        <a:accent3>
          <a:srgbClr val="ACACAB"/>
        </a:accent3>
        <a:accent4>
          <a:srgbClr val="DADADA"/>
        </a:accent4>
        <a:accent5>
          <a:srgbClr val="D0EBAA"/>
        </a:accent5>
        <a:accent6>
          <a:srgbClr val="E17E34"/>
        </a:accent6>
        <a:hlink>
          <a:srgbClr val="EBFFEB"/>
        </a:hlink>
        <a:folHlink>
          <a:srgbClr val="FFEFE5"/>
        </a:folHlink>
      </a:clrScheme>
      <a:clrMap bg1="dk2" tx1="lt1" bg2="dk1" tx2="lt2" accent1="accent1" accent2="accent2" accent3="accent3" accent4="accent4" accent5="accent5" accent6="accent6" hlink="hlink" folHlink="folHlink"/>
    </a:extraClrScheme>
    <a:extraClrScheme>
      <a:clrScheme name="292421_ivoryblack 4">
        <a:dk1>
          <a:srgbClr val="000000"/>
        </a:dk1>
        <a:lt1>
          <a:srgbClr val="FFFFFF"/>
        </a:lt1>
        <a:dk2>
          <a:srgbClr val="292421"/>
        </a:dk2>
        <a:lt2>
          <a:srgbClr val="FFFFFF"/>
        </a:lt2>
        <a:accent1>
          <a:srgbClr val="EA8D47"/>
        </a:accent1>
        <a:accent2>
          <a:srgbClr val="E9C649"/>
        </a:accent2>
        <a:accent3>
          <a:srgbClr val="ACACAB"/>
        </a:accent3>
        <a:accent4>
          <a:srgbClr val="DADADA"/>
        </a:accent4>
        <a:accent5>
          <a:srgbClr val="F3C5B1"/>
        </a:accent5>
        <a:accent6>
          <a:srgbClr val="D3B341"/>
        </a:accent6>
        <a:hlink>
          <a:srgbClr val="DAF273"/>
        </a:hlink>
        <a:folHlink>
          <a:srgbClr val="CEFDCE"/>
        </a:folHlink>
      </a:clrScheme>
      <a:clrMap bg1="dk2" tx1="lt1" bg2="dk1" tx2="lt2" accent1="accent1" accent2="accent2" accent3="accent3" accent4="accent4" accent5="accent5" accent6="accent6" hlink="hlink" folHlink="folHlink"/>
    </a:extraClrScheme>
    <a:extraClrScheme>
      <a:clrScheme name="292421_ivoryblack 5">
        <a:dk1>
          <a:srgbClr val="000000"/>
        </a:dk1>
        <a:lt1>
          <a:srgbClr val="FFFFFF"/>
        </a:lt1>
        <a:dk2>
          <a:srgbClr val="000000"/>
        </a:dk2>
        <a:lt2>
          <a:srgbClr val="B2B2B2"/>
        </a:lt2>
        <a:accent1>
          <a:srgbClr val="E08E51"/>
        </a:accent1>
        <a:accent2>
          <a:srgbClr val="F8B581"/>
        </a:accent2>
        <a:accent3>
          <a:srgbClr val="FFFFFF"/>
        </a:accent3>
        <a:accent4>
          <a:srgbClr val="000000"/>
        </a:accent4>
        <a:accent5>
          <a:srgbClr val="EDC6B3"/>
        </a:accent5>
        <a:accent6>
          <a:srgbClr val="E1A474"/>
        </a:accent6>
        <a:hlink>
          <a:srgbClr val="FBDFC9"/>
        </a:hlink>
        <a:folHlink>
          <a:srgbClr val="FFF3EF"/>
        </a:folHlink>
      </a:clrScheme>
      <a:clrMap bg1="lt1" tx1="dk1" bg2="lt2" tx2="dk2" accent1="accent1" accent2="accent2" accent3="accent3" accent4="accent4" accent5="accent5" accent6="accent6" hlink="hlink" folHlink="folHlink"/>
    </a:extraClrScheme>
    <a:extraClrScheme>
      <a:clrScheme name="292421_ivoryblack 6">
        <a:dk1>
          <a:srgbClr val="000000"/>
        </a:dk1>
        <a:lt1>
          <a:srgbClr val="FFFFFF"/>
        </a:lt1>
        <a:dk2>
          <a:srgbClr val="000000"/>
        </a:dk2>
        <a:lt2>
          <a:srgbClr val="B2B2B2"/>
        </a:lt2>
        <a:accent1>
          <a:srgbClr val="FF0037"/>
        </a:accent1>
        <a:accent2>
          <a:srgbClr val="F4853E"/>
        </a:accent2>
        <a:accent3>
          <a:srgbClr val="FFFFFF"/>
        </a:accent3>
        <a:accent4>
          <a:srgbClr val="000000"/>
        </a:accent4>
        <a:accent5>
          <a:srgbClr val="FFAAAE"/>
        </a:accent5>
        <a:accent6>
          <a:srgbClr val="DD7837"/>
        </a:accent6>
        <a:hlink>
          <a:srgbClr val="FFE2D1"/>
        </a:hlink>
        <a:folHlink>
          <a:srgbClr val="FFE5EB"/>
        </a:folHlink>
      </a:clrScheme>
      <a:clrMap bg1="lt1" tx1="dk1" bg2="lt2" tx2="dk2" accent1="accent1" accent2="accent2" accent3="accent3" accent4="accent4" accent5="accent5" accent6="accent6" hlink="hlink" folHlink="folHlink"/>
    </a:extraClrScheme>
    <a:extraClrScheme>
      <a:clrScheme name="292421_ivoryblack 7">
        <a:dk1>
          <a:srgbClr val="000000"/>
        </a:dk1>
        <a:lt1>
          <a:srgbClr val="FFFFFF"/>
        </a:lt1>
        <a:dk2>
          <a:srgbClr val="000000"/>
        </a:dk2>
        <a:lt2>
          <a:srgbClr val="B2B2B2"/>
        </a:lt2>
        <a:accent1>
          <a:srgbClr val="A7DD0A"/>
        </a:accent1>
        <a:accent2>
          <a:srgbClr val="F88C3A"/>
        </a:accent2>
        <a:accent3>
          <a:srgbClr val="FFFFFF"/>
        </a:accent3>
        <a:accent4>
          <a:srgbClr val="000000"/>
        </a:accent4>
        <a:accent5>
          <a:srgbClr val="D0EBAA"/>
        </a:accent5>
        <a:accent6>
          <a:srgbClr val="E17E34"/>
        </a:accent6>
        <a:hlink>
          <a:srgbClr val="EBFFEB"/>
        </a:hlink>
        <a:folHlink>
          <a:srgbClr val="FFEFE5"/>
        </a:folHlink>
      </a:clrScheme>
      <a:clrMap bg1="lt1" tx1="dk1" bg2="lt2" tx2="dk2" accent1="accent1" accent2="accent2" accent3="accent3" accent4="accent4" accent5="accent5" accent6="accent6" hlink="hlink" folHlink="folHlink"/>
    </a:extraClrScheme>
    <a:extraClrScheme>
      <a:clrScheme name="292421_ivoryblack 8">
        <a:dk1>
          <a:srgbClr val="000000"/>
        </a:dk1>
        <a:lt1>
          <a:srgbClr val="FFFFFF"/>
        </a:lt1>
        <a:dk2>
          <a:srgbClr val="000000"/>
        </a:dk2>
        <a:lt2>
          <a:srgbClr val="B2B2B2"/>
        </a:lt2>
        <a:accent1>
          <a:srgbClr val="EA8D47"/>
        </a:accent1>
        <a:accent2>
          <a:srgbClr val="E9C649"/>
        </a:accent2>
        <a:accent3>
          <a:srgbClr val="FFFFFF"/>
        </a:accent3>
        <a:accent4>
          <a:srgbClr val="000000"/>
        </a:accent4>
        <a:accent5>
          <a:srgbClr val="F3C5B1"/>
        </a:accent5>
        <a:accent6>
          <a:srgbClr val="D3B341"/>
        </a:accent6>
        <a:hlink>
          <a:srgbClr val="DAF273"/>
        </a:hlink>
        <a:folHlink>
          <a:srgbClr val="CEFD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chri_0196_slide.pot</Template>
  <TotalTime>2248</TotalTime>
  <Words>3305</Words>
  <Application>Microsoft Macintosh PowerPoint</Application>
  <PresentationFormat>On-screen Show (4:3)</PresentationFormat>
  <Paragraphs>210</Paragraphs>
  <Slides>34</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34</vt:i4>
      </vt:variant>
    </vt:vector>
  </HeadingPairs>
  <TitlesOfParts>
    <vt:vector size="43" baseType="lpstr">
      <vt:lpstr>ＭＳ ゴシック</vt:lpstr>
      <vt:lpstr>Arial</vt:lpstr>
      <vt:lpstr>Calibri</vt:lpstr>
      <vt:lpstr>Calisto MT</vt:lpstr>
      <vt:lpstr>Cambria</vt:lpstr>
      <vt:lpstr>Wingdings 3</vt:lpstr>
      <vt:lpstr>420f14_66,15,20</vt:lpstr>
      <vt:lpstr>292421_ivoryblack</vt:lpstr>
      <vt:lpstr>Wisp</vt:lpstr>
      <vt:lpstr>Original Sin and The Promise of Redemption</vt:lpstr>
      <vt:lpstr>Prayer before Study</vt:lpstr>
      <vt:lpstr>Review – Key points in the Creation narratives</vt:lpstr>
      <vt:lpstr>The Dignity of Man</vt:lpstr>
      <vt:lpstr>Human Dignity</vt:lpstr>
      <vt:lpstr>Body and Soul</vt:lpstr>
      <vt:lpstr>Key points about the human soul</vt:lpstr>
      <vt:lpstr>Man in Paradise before the Fall</vt:lpstr>
      <vt:lpstr>Man in Paradise before the Fall</vt:lpstr>
      <vt:lpstr>Human Freedom</vt:lpstr>
      <vt:lpstr>The Fall of Man</vt:lpstr>
      <vt:lpstr>The Fall of Man</vt:lpstr>
      <vt:lpstr>The Consequences</vt:lpstr>
      <vt:lpstr>The Consequences</vt:lpstr>
      <vt:lpstr>The Consequences</vt:lpstr>
      <vt:lpstr>The Consequences</vt:lpstr>
      <vt:lpstr>Is Man now Good or Evil?</vt:lpstr>
      <vt:lpstr>Keys points about the Fall of Man</vt:lpstr>
      <vt:lpstr>Key points about the Fall of Man</vt:lpstr>
      <vt:lpstr>Key points about the Fall of Man</vt:lpstr>
      <vt:lpstr>What is Sin?</vt:lpstr>
      <vt:lpstr>Definition of Sin</vt:lpstr>
      <vt:lpstr>The Nature of Sin</vt:lpstr>
      <vt:lpstr>The Nature of Sin</vt:lpstr>
      <vt:lpstr>Excursus:  Sins against Nature</vt:lpstr>
      <vt:lpstr>Excursus:  Sins against Nature</vt:lpstr>
      <vt:lpstr>Excursus:  Sins against Nature</vt:lpstr>
      <vt:lpstr>Why does God allow moral evil?</vt:lpstr>
      <vt:lpstr>Why did God allow the first sin?</vt:lpstr>
      <vt:lpstr>The Promise of Redemption</vt:lpstr>
      <vt:lpstr>The Promise of Redemption</vt:lpstr>
      <vt:lpstr>The state of man after the fall…</vt:lpstr>
      <vt:lpstr>In two weeks…</vt:lpstr>
      <vt:lpstr>PowerPoint Presentation</vt:lpstr>
    </vt:vector>
  </TitlesOfParts>
  <Company>HealthSouth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Creation, the fall, angels &amp; demons</dc:title>
  <dc:creator>jacksot7</dc:creator>
  <cp:lastModifiedBy>Microsoft Office User</cp:lastModifiedBy>
  <cp:revision>58</cp:revision>
  <cp:lastPrinted>2018-10-15T18:14:41Z</cp:lastPrinted>
  <dcterms:created xsi:type="dcterms:W3CDTF">2016-10-12T16:18:53Z</dcterms:created>
  <dcterms:modified xsi:type="dcterms:W3CDTF">2020-10-19T17:57:49Z</dcterms:modified>
</cp:coreProperties>
</file>