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9" r:id="rId2"/>
    <p:sldId id="277" r:id="rId3"/>
    <p:sldId id="260" r:id="rId4"/>
    <p:sldId id="261" r:id="rId5"/>
    <p:sldId id="284" r:id="rId6"/>
    <p:sldId id="262" r:id="rId7"/>
    <p:sldId id="258" r:id="rId8"/>
    <p:sldId id="273" r:id="rId9"/>
    <p:sldId id="259" r:id="rId10"/>
    <p:sldId id="264" r:id="rId11"/>
    <p:sldId id="285" r:id="rId12"/>
    <p:sldId id="291" r:id="rId13"/>
    <p:sldId id="292" r:id="rId14"/>
    <p:sldId id="266" r:id="rId15"/>
    <p:sldId id="281" r:id="rId16"/>
    <p:sldId id="286" r:id="rId17"/>
    <p:sldId id="270" r:id="rId18"/>
    <p:sldId id="269" r:id="rId19"/>
    <p:sldId id="293" r:id="rId20"/>
    <p:sldId id="2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4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B7A22-0E4E-45CE-9630-97A2717F840B}" type="datetimeFigureOut">
              <a:rPr lang="en-US" smtClean="0"/>
              <a:t>9/3/2023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E1C5C-87E5-4C70-9E2C-F4E40732172B}" type="slidenum">
              <a:rPr lang="en-US" smtClean="0"/>
              <a:t>‹#›</a:t>
            </a:fld>
            <a:endParaRPr lang="en-US"/>
          </a:p>
        </p:txBody>
      </p:sp>
    </p:spTree>
    <p:extLst>
      <p:ext uri="{BB962C8B-B14F-4D97-AF65-F5344CB8AC3E}">
        <p14:creationId xmlns:p14="http://schemas.microsoft.com/office/powerpoint/2010/main" val="4178462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could answer this one first to give </a:t>
            </a:r>
            <a:r>
              <a:rPr lang="en-US"/>
              <a:t>an example </a:t>
            </a:r>
            <a:r>
              <a:rPr lang="en-US" dirty="0"/>
              <a:t>of what this </a:t>
            </a:r>
            <a:r>
              <a:rPr lang="en-US"/>
              <a:t>part means.</a:t>
            </a:r>
            <a:endParaRPr lang="en-US" dirty="0"/>
          </a:p>
        </p:txBody>
      </p:sp>
      <p:sp>
        <p:nvSpPr>
          <p:cNvPr id="4" name="Slide Number Placeholder 3"/>
          <p:cNvSpPr>
            <a:spLocks noGrp="1"/>
          </p:cNvSpPr>
          <p:nvPr>
            <p:ph type="sldNum" sz="quarter" idx="10"/>
          </p:nvPr>
        </p:nvSpPr>
        <p:spPr/>
        <p:txBody>
          <a:bodyPr/>
          <a:lstStyle/>
          <a:p>
            <a:fld id="{26AE1C5C-87E5-4C70-9E2C-F4E40732172B}" type="slidenum">
              <a:rPr lang="en-US" smtClean="0"/>
              <a:t>4</a:t>
            </a:fld>
            <a:endParaRPr lang="en-US"/>
          </a:p>
        </p:txBody>
      </p:sp>
    </p:spTree>
    <p:extLst>
      <p:ext uri="{BB962C8B-B14F-4D97-AF65-F5344CB8AC3E}">
        <p14:creationId xmlns:p14="http://schemas.microsoft.com/office/powerpoint/2010/main" val="18077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E1C5C-87E5-4C70-9E2C-F4E40732172B}" type="slidenum">
              <a:rPr lang="en-US" smtClean="0"/>
              <a:t>6</a:t>
            </a:fld>
            <a:endParaRPr lang="en-US"/>
          </a:p>
        </p:txBody>
      </p:sp>
    </p:spTree>
    <p:extLst>
      <p:ext uri="{BB962C8B-B14F-4D97-AF65-F5344CB8AC3E}">
        <p14:creationId xmlns:p14="http://schemas.microsoft.com/office/powerpoint/2010/main" val="211008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E1C5C-87E5-4C70-9E2C-F4E40732172B}" type="slidenum">
              <a:rPr lang="en-US" smtClean="0"/>
              <a:t>18</a:t>
            </a:fld>
            <a:endParaRPr lang="en-US"/>
          </a:p>
        </p:txBody>
      </p:sp>
    </p:spTree>
    <p:extLst>
      <p:ext uri="{BB962C8B-B14F-4D97-AF65-F5344CB8AC3E}">
        <p14:creationId xmlns:p14="http://schemas.microsoft.com/office/powerpoint/2010/main" val="94747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E1C5C-87E5-4C70-9E2C-F4E40732172B}" type="slidenum">
              <a:rPr lang="en-US" smtClean="0"/>
              <a:t>19</a:t>
            </a:fld>
            <a:endParaRPr lang="en-US"/>
          </a:p>
        </p:txBody>
      </p:sp>
    </p:spTree>
    <p:extLst>
      <p:ext uri="{BB962C8B-B14F-4D97-AF65-F5344CB8AC3E}">
        <p14:creationId xmlns:p14="http://schemas.microsoft.com/office/powerpoint/2010/main" val="71047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390402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64861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14597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78383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66035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950255-7746-4EFE-B2DF-1855E763FA49}"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34643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950255-7746-4EFE-B2DF-1855E763FA49}"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24332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950255-7746-4EFE-B2DF-1855E763FA49}"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52855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50255-7746-4EFE-B2DF-1855E763FA49}" type="datetimeFigureOut">
              <a:rPr lang="en-US" smtClean="0"/>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245817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50255-7746-4EFE-B2DF-1855E763FA49}"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16597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50255-7746-4EFE-B2DF-1855E763FA49}"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237387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50255-7746-4EFE-B2DF-1855E763FA49}" type="datetimeFigureOut">
              <a:rPr lang="en-US" smtClean="0"/>
              <a:t>9/3/2023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E99F8-7A11-4436-850A-57FD68F29A15}" type="slidenum">
              <a:rPr lang="en-US" smtClean="0"/>
              <a:t>‹#›</a:t>
            </a:fld>
            <a:endParaRPr lang="en-US"/>
          </a:p>
        </p:txBody>
      </p:sp>
    </p:spTree>
    <p:extLst>
      <p:ext uri="{BB962C8B-B14F-4D97-AF65-F5344CB8AC3E}">
        <p14:creationId xmlns:p14="http://schemas.microsoft.com/office/powerpoint/2010/main" val="2789152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atch.formed.org/who-am-i-to-judge-with-dr-edward-sri/season:1/videos/don-t-impose-your-morality-on-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amazon.com/Who-Am-Judge-Study-Guide/dp/0998204110/ref=sr_1_4?crid=VW1SK4T5WLNL&amp;keywords=who+am+i+to+judge+edward+sri&amp;qid=1692105897&amp;sprefix=who+am+i+to+judge%2Caps%2C133&amp;sr=8-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mazon.com/Who-Am-Judge-Study-Guide/dp/0998204110/ref=sr_1_4?crid=VW1SK4T5WLNL&amp;keywords=who+am+i+to+judge+edward+sri&amp;qid=1692105897&amp;sprefix=who+am+i+to+judge%2Caps%2C133&amp;sr=8-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mazon.com/Who-Am-Judge-Study-Guide/dp/0998204110/ref=sr_1_4?crid=VW1SK4T5WLNL&amp;keywords=who+am+i+to+judge+edward+sri&amp;qid=1692105897&amp;sprefix=who+am+i+to+judge%2Caps%2C133&amp;sr=8-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atch.formed.org/packages/virtue-and-freedom/videos/episode-1-the-cosmic-struggle-and-the-reality-of-evi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mazon.com/Who-Am-Judge-Responding-Relativism/dp/1621641651/ref=sr_1_1?crid=N5QHUYG2SDEM&amp;keywords=who+am+i+to+judge+edward+sri&amp;qid=1693761868&amp;sprefix=who+am+i+to+judge%2Caps%2C133&amp;sr=8-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atholic.market/publishers/augustine-institute/who-am-i-to-judge-study-gui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atch.formed.org/who-am-i-to-judge-with-dr-edward-sri/season:1/videos/don-t-impose-your-morality-on-m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mazon.com/Who-Am-Judge-Study-Guide/dp/0998204110/ref=sr_1_4?crid=VW1SK4T5WLNL&amp;keywords=who+am+i+to+judge+edward+sri&amp;qid=1692105897&amp;sprefix=who+am+i+to+judge%2Caps%2C133&amp;sr=8-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1143000"/>
          </a:xfrm>
        </p:spPr>
        <p:txBody>
          <a:bodyPr>
            <a:noAutofit/>
          </a:bodyPr>
          <a:lstStyle/>
          <a:p>
            <a:r>
              <a:rPr lang="en-US" sz="10000" dirty="0"/>
              <a:t>PLEASE SIGN IN</a:t>
            </a:r>
          </a:p>
        </p:txBody>
      </p:sp>
      <p:sp>
        <p:nvSpPr>
          <p:cNvPr id="3" name="Content Placeholder 2"/>
          <p:cNvSpPr>
            <a:spLocks noGrp="1"/>
          </p:cNvSpPr>
          <p:nvPr>
            <p:ph idx="1"/>
          </p:nvPr>
        </p:nvSpPr>
        <p:spPr>
          <a:xfrm>
            <a:off x="457200" y="198436"/>
            <a:ext cx="8229600" cy="3352801"/>
          </a:xfrm>
        </p:spPr>
        <p:txBody>
          <a:bodyPr>
            <a:noAutofit/>
          </a:bodyPr>
          <a:lstStyle/>
          <a:p>
            <a:pPr marL="0" indent="0" algn="ctr">
              <a:buNone/>
            </a:pPr>
            <a:endParaRPr lang="en-US" sz="2000" dirty="0"/>
          </a:p>
          <a:p>
            <a:pPr marL="0" indent="0" algn="ctr">
              <a:buNone/>
            </a:pPr>
            <a:r>
              <a:rPr lang="en-US" sz="14500" b="1" i="1" dirty="0">
                <a:latin typeface="Times New Roman" panose="02020603050405020304" pitchFamily="18" charset="0"/>
                <a:cs typeface="Times New Roman" panose="02020603050405020304" pitchFamily="18" charset="0"/>
              </a:rPr>
              <a:t>Welcome!</a:t>
            </a:r>
          </a:p>
        </p:txBody>
      </p:sp>
    </p:spTree>
    <p:extLst>
      <p:ext uri="{BB962C8B-B14F-4D97-AF65-F5344CB8AC3E}">
        <p14:creationId xmlns:p14="http://schemas.microsoft.com/office/powerpoint/2010/main" val="351118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PART TWO</a:t>
            </a:r>
          </a:p>
        </p:txBody>
      </p:sp>
      <p:sp>
        <p:nvSpPr>
          <p:cNvPr id="11" name="TextBox 10">
            <a:extLst>
              <a:ext uri="{FF2B5EF4-FFF2-40B4-BE49-F238E27FC236}">
                <a16:creationId xmlns:a16="http://schemas.microsoft.com/office/drawing/2014/main" id="{A5E69CC6-7F27-2447-643D-6F1E2CD385F8}"/>
              </a:ext>
            </a:extLst>
          </p:cNvPr>
          <p:cNvSpPr txBox="1"/>
          <p:nvPr/>
        </p:nvSpPr>
        <p:spPr>
          <a:xfrm>
            <a:off x="1066800" y="1828800"/>
            <a:ext cx="7543800" cy="4093428"/>
          </a:xfrm>
          <a:prstGeom prst="rect">
            <a:avLst/>
          </a:prstGeom>
          <a:noFill/>
        </p:spPr>
        <p:txBody>
          <a:bodyPr wrap="square">
            <a:spAutoFit/>
          </a:bodyPr>
          <a:lstStyle/>
          <a:p>
            <a:pPr marL="0" indent="0" algn="ctr">
              <a:buNone/>
            </a:pPr>
            <a:r>
              <a:rPr lang="en-US" sz="3200" dirty="0"/>
              <a:t>Please open FORMED and view </a:t>
            </a:r>
          </a:p>
          <a:p>
            <a:pPr marL="0" indent="0" algn="ctr">
              <a:buNone/>
            </a:pPr>
            <a:endParaRPr lang="en-US" sz="3200" dirty="0"/>
          </a:p>
          <a:p>
            <a:pPr marL="0" indent="0" algn="ctr">
              <a:buNone/>
            </a:pPr>
            <a:r>
              <a:rPr lang="en-US" sz="5400" i="1" dirty="0">
                <a:hlinkClick r:id="rId2"/>
              </a:rPr>
              <a:t>Who Am I to Judge?</a:t>
            </a:r>
          </a:p>
          <a:p>
            <a:pPr marL="0" indent="0" algn="ctr">
              <a:buNone/>
            </a:pPr>
            <a:r>
              <a:rPr lang="en-US" sz="4400" dirty="0">
                <a:hlinkClick r:id="rId2"/>
              </a:rPr>
              <a:t>Session 1</a:t>
            </a:r>
            <a:endParaRPr lang="en-US" sz="4400" dirty="0"/>
          </a:p>
          <a:p>
            <a:pPr marL="0" indent="0" algn="ctr">
              <a:buNone/>
            </a:pPr>
            <a:r>
              <a:rPr lang="en-US" sz="4000" dirty="0"/>
              <a:t>Don’t Impose Your Morality on Me!</a:t>
            </a:r>
          </a:p>
          <a:p>
            <a:pPr marL="0" indent="0" algn="ctr">
              <a:buNone/>
            </a:pPr>
            <a:endParaRPr lang="en-US" dirty="0"/>
          </a:p>
          <a:p>
            <a:pPr marL="0" indent="0" algn="ctr">
              <a:buNone/>
            </a:pPr>
            <a:r>
              <a:rPr lang="en-US" sz="4000" dirty="0"/>
              <a:t>Beginning at 14:04</a:t>
            </a:r>
          </a:p>
        </p:txBody>
      </p:sp>
    </p:spTree>
    <p:extLst>
      <p:ext uri="{BB962C8B-B14F-4D97-AF65-F5344CB8AC3E}">
        <p14:creationId xmlns:p14="http://schemas.microsoft.com/office/powerpoint/2010/main" val="354394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noAutofit/>
          </a:bodyPr>
          <a:lstStyle/>
          <a:p>
            <a:r>
              <a:rPr lang="en-US" sz="4000" b="1"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685800" y="1447800"/>
            <a:ext cx="8001000" cy="5181600"/>
          </a:xfrm>
        </p:spPr>
        <p:txBody>
          <a:bodyPr>
            <a:noAutofit/>
          </a:bodyPr>
          <a:lstStyle/>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from </a:t>
            </a:r>
            <a:r>
              <a:rPr lang="en-US" sz="2800" i="1" dirty="0">
                <a:latin typeface="Times New Roman" panose="02020603050405020304" pitchFamily="18" charset="0"/>
                <a:cs typeface="Times New Roman" panose="02020603050405020304" pitchFamily="18" charset="0"/>
                <a:hlinkClick r:id="rId2"/>
              </a:rPr>
              <a:t>Who Am I To Judge </a:t>
            </a:r>
            <a:r>
              <a:rPr lang="en-US" sz="2800" dirty="0">
                <a:latin typeface="Times New Roman" panose="02020603050405020304" pitchFamily="18" charset="0"/>
                <a:cs typeface="Times New Roman" panose="02020603050405020304" pitchFamily="18" charset="0"/>
                <a:hlinkClick r:id="rId2"/>
              </a:rPr>
              <a:t>Study Guide </a:t>
            </a:r>
            <a:r>
              <a:rPr lang="en-US" sz="2800" dirty="0">
                <a:latin typeface="Times New Roman" panose="02020603050405020304" pitchFamily="18" charset="0"/>
                <a:cs typeface="Times New Roman" panose="02020603050405020304" pitchFamily="18" charset="0"/>
              </a:rPr>
              <a:t>pp 9-10</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29E0563-EB50-7D5D-D241-24893761F1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62242" y="1600198"/>
            <a:ext cx="8829358" cy="3733802"/>
          </a:xfrm>
          <a:prstGeom prst="rect">
            <a:avLst/>
          </a:prstGeom>
          <a:noFill/>
          <a:ln>
            <a:noFill/>
          </a:ln>
        </p:spPr>
      </p:pic>
    </p:spTree>
    <p:extLst>
      <p:ext uri="{BB962C8B-B14F-4D97-AF65-F5344CB8AC3E}">
        <p14:creationId xmlns:p14="http://schemas.microsoft.com/office/powerpoint/2010/main" val="254027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noAutofit/>
          </a:bodyPr>
          <a:lstStyle/>
          <a:p>
            <a:r>
              <a:rPr lang="en-US" sz="4000" b="1"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685800" y="1447800"/>
            <a:ext cx="8001000" cy="5181600"/>
          </a:xfrm>
        </p:spPr>
        <p:txBody>
          <a:bodyPr>
            <a:noAutofit/>
          </a:bodyPr>
          <a:lstStyle/>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from </a:t>
            </a:r>
            <a:r>
              <a:rPr lang="en-US" sz="2800" i="1" dirty="0">
                <a:latin typeface="Times New Roman" panose="02020603050405020304" pitchFamily="18" charset="0"/>
                <a:cs typeface="Times New Roman" panose="02020603050405020304" pitchFamily="18" charset="0"/>
                <a:hlinkClick r:id="rId2"/>
              </a:rPr>
              <a:t>Who Am I To Judge </a:t>
            </a:r>
            <a:r>
              <a:rPr lang="en-US" sz="2800" dirty="0">
                <a:latin typeface="Times New Roman" panose="02020603050405020304" pitchFamily="18" charset="0"/>
                <a:cs typeface="Times New Roman" panose="02020603050405020304" pitchFamily="18" charset="0"/>
                <a:hlinkClick r:id="rId2"/>
              </a:rPr>
              <a:t>Study Guide </a:t>
            </a:r>
            <a:r>
              <a:rPr lang="en-US" sz="2800" dirty="0">
                <a:latin typeface="Times New Roman" panose="02020603050405020304" pitchFamily="18" charset="0"/>
                <a:cs typeface="Times New Roman" panose="02020603050405020304" pitchFamily="18" charset="0"/>
              </a:rPr>
              <a:t>pp 9-10</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E01E19B-E81E-AB54-5050-8A66F6E4B388}"/>
              </a:ext>
            </a:extLst>
          </p:cNvPr>
          <p:cNvPicPr>
            <a:picLocks noChangeAspect="1"/>
          </p:cNvPicPr>
          <p:nvPr/>
        </p:nvPicPr>
        <p:blipFill>
          <a:blip r:embed="rId3"/>
          <a:stretch>
            <a:fillRect/>
          </a:stretch>
        </p:blipFill>
        <p:spPr>
          <a:xfrm>
            <a:off x="609600" y="1447800"/>
            <a:ext cx="8089703" cy="4114800"/>
          </a:xfrm>
          <a:prstGeom prst="rect">
            <a:avLst/>
          </a:prstGeom>
        </p:spPr>
      </p:pic>
    </p:spTree>
    <p:extLst>
      <p:ext uri="{BB962C8B-B14F-4D97-AF65-F5344CB8AC3E}">
        <p14:creationId xmlns:p14="http://schemas.microsoft.com/office/powerpoint/2010/main" val="180817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noAutofit/>
          </a:bodyPr>
          <a:lstStyle/>
          <a:p>
            <a:r>
              <a:rPr lang="en-US" sz="4000" b="1"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685800" y="1447800"/>
            <a:ext cx="8001000" cy="5181600"/>
          </a:xfrm>
        </p:spPr>
        <p:txBody>
          <a:bodyPr>
            <a:noAutofit/>
          </a:bodyPr>
          <a:lstStyle/>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from </a:t>
            </a:r>
            <a:r>
              <a:rPr lang="en-US" sz="2800" i="1" dirty="0">
                <a:latin typeface="Times New Roman" panose="02020603050405020304" pitchFamily="18" charset="0"/>
                <a:cs typeface="Times New Roman" panose="02020603050405020304" pitchFamily="18" charset="0"/>
                <a:hlinkClick r:id="rId2"/>
              </a:rPr>
              <a:t>Who Am I To Judge </a:t>
            </a:r>
            <a:r>
              <a:rPr lang="en-US" sz="2800" dirty="0">
                <a:latin typeface="Times New Roman" panose="02020603050405020304" pitchFamily="18" charset="0"/>
                <a:cs typeface="Times New Roman" panose="02020603050405020304" pitchFamily="18" charset="0"/>
                <a:hlinkClick r:id="rId2"/>
              </a:rPr>
              <a:t>Study Guide </a:t>
            </a:r>
            <a:r>
              <a:rPr lang="en-US" sz="2800" dirty="0">
                <a:latin typeface="Times New Roman" panose="02020603050405020304" pitchFamily="18" charset="0"/>
                <a:cs typeface="Times New Roman" panose="02020603050405020304" pitchFamily="18" charset="0"/>
              </a:rPr>
              <a:t>pp 9-10</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A552B89-04EB-8A6F-3B3B-4C8C73FE1EB1}"/>
              </a:ext>
            </a:extLst>
          </p:cNvPr>
          <p:cNvPicPr>
            <a:picLocks noChangeAspect="1"/>
          </p:cNvPicPr>
          <p:nvPr/>
        </p:nvPicPr>
        <p:blipFill>
          <a:blip r:embed="rId3"/>
          <a:stretch>
            <a:fillRect/>
          </a:stretch>
        </p:blipFill>
        <p:spPr>
          <a:xfrm>
            <a:off x="228600" y="1600200"/>
            <a:ext cx="8277434" cy="4343400"/>
          </a:xfrm>
          <a:prstGeom prst="rect">
            <a:avLst/>
          </a:prstGeom>
        </p:spPr>
      </p:pic>
    </p:spTree>
    <p:extLst>
      <p:ext uri="{BB962C8B-B14F-4D97-AF65-F5344CB8AC3E}">
        <p14:creationId xmlns:p14="http://schemas.microsoft.com/office/powerpoint/2010/main" val="117268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latin typeface="Times New Roman" panose="02020603050405020304" pitchFamily="18" charset="0"/>
                <a:cs typeface="Times New Roman" panose="02020603050405020304" pitchFamily="18" charset="0"/>
              </a:rPr>
              <a:t>Reflection 2</a:t>
            </a:r>
          </a:p>
        </p:txBody>
      </p:sp>
      <p:sp>
        <p:nvSpPr>
          <p:cNvPr id="3" name="Content Placeholder 2"/>
          <p:cNvSpPr>
            <a:spLocks noGrp="1"/>
          </p:cNvSpPr>
          <p:nvPr>
            <p:ph idx="1"/>
          </p:nvPr>
        </p:nvSpPr>
        <p:spPr>
          <a:xfrm>
            <a:off x="457200" y="1371600"/>
            <a:ext cx="8229600" cy="4724400"/>
          </a:xfrm>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What stood out for you as you watched Dr. Sri’s talk?</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Can you describe a “moral moment” in your life?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St. John Paul II taught that by our day to day moral decisions we </a:t>
            </a:r>
            <a:r>
              <a:rPr lang="en-US" sz="2400" i="1" dirty="0">
                <a:latin typeface="Times New Roman" panose="02020603050405020304" pitchFamily="18" charset="0"/>
                <a:cs typeface="Times New Roman" panose="02020603050405020304" pitchFamily="18" charset="0"/>
              </a:rPr>
              <a:t>become</a:t>
            </a:r>
            <a:r>
              <a:rPr lang="en-US" sz="2400" dirty="0">
                <a:latin typeface="Times New Roman" panose="02020603050405020304" pitchFamily="18" charset="0"/>
                <a:cs typeface="Times New Roman" panose="02020603050405020304" pitchFamily="18" charset="0"/>
              </a:rPr>
              <a:t> a good person or an evil one, do you think this is true?  Why?    (see The Acting Person, p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 would you characterize “man-as-he-is” in our culture?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what ways can you describe the </a:t>
            </a:r>
            <a:r>
              <a:rPr lang="en-US" sz="2400" i="1" dirty="0">
                <a:latin typeface="Times New Roman" panose="02020603050405020304" pitchFamily="18" charset="0"/>
                <a:cs typeface="Times New Roman" panose="02020603050405020304" pitchFamily="18" charset="0"/>
              </a:rPr>
              <a:t>TELOS </a:t>
            </a:r>
            <a:r>
              <a:rPr lang="en-US" sz="2400" dirty="0">
                <a:latin typeface="Times New Roman" panose="02020603050405020304" pitchFamily="18" charset="0"/>
                <a:cs typeface="Times New Roman" panose="02020603050405020304" pitchFamily="18" charset="0"/>
              </a:rPr>
              <a:t>(goal) of a person?</a:t>
            </a:r>
          </a:p>
          <a:p>
            <a:endParaRPr lang="en-US"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What are the most important relationships in your life?  How do you maintain them?</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4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46B449-9187-46F0-9AB8-46EEEFA74675}"/>
              </a:ext>
            </a:extLst>
          </p:cNvPr>
          <p:cNvSpPr txBox="1"/>
          <p:nvPr/>
        </p:nvSpPr>
        <p:spPr>
          <a:xfrm>
            <a:off x="381000" y="457200"/>
            <a:ext cx="8382000" cy="6586418"/>
          </a:xfrm>
          <a:prstGeom prst="rect">
            <a:avLst/>
          </a:prstGeom>
          <a:noFill/>
        </p:spPr>
        <p:txBody>
          <a:bodyPr wrap="square" rtlCol="0">
            <a:spAutoFit/>
          </a:bodyPr>
          <a:lstStyle/>
          <a:p>
            <a:pPr algn="ctr"/>
            <a:r>
              <a:rPr lang="en-US" sz="4000" dirty="0"/>
              <a:t>Key take away points:</a:t>
            </a:r>
          </a:p>
          <a:p>
            <a:pPr algn="ctr"/>
            <a:endParaRPr lang="en-US" sz="2000" dirty="0"/>
          </a:p>
          <a:p>
            <a:pPr marL="571500" indent="-571500">
              <a:buFont typeface="Arial" panose="020B0604020202020204" pitchFamily="34" charset="0"/>
              <a:buChar char="•"/>
            </a:pPr>
            <a:r>
              <a:rPr lang="en-US" sz="3600" dirty="0"/>
              <a:t>The modern view of morality is relativistic and does not allow for absolute moral truths</a:t>
            </a:r>
          </a:p>
          <a:p>
            <a:pPr marL="571500" indent="-571500">
              <a:buFont typeface="Arial" panose="020B0604020202020204" pitchFamily="34" charset="0"/>
              <a:buChar char="•"/>
            </a:pPr>
            <a:r>
              <a:rPr lang="en-US" sz="3600" dirty="0"/>
              <a:t>The Catholic/Judeo-Christian view is classical and allows for truth values (good and bad) in moral decisions</a:t>
            </a:r>
          </a:p>
          <a:p>
            <a:pPr marL="571500" indent="-571500">
              <a:buFont typeface="Arial" panose="020B0604020202020204" pitchFamily="34" charset="0"/>
              <a:buChar char="•"/>
            </a:pPr>
            <a:r>
              <a:rPr lang="en-US" sz="3600" dirty="0"/>
              <a:t>The true end of human beings is love, which necessarily entails relationship, and the virtues help us live that love.</a:t>
            </a:r>
            <a:endParaRPr lang="en-US" sz="4000" dirty="0"/>
          </a:p>
          <a:p>
            <a:pPr algn="ctr"/>
            <a:endParaRPr lang="en-US" dirty="0"/>
          </a:p>
          <a:p>
            <a:pPr>
              <a:spcAft>
                <a:spcPts val="1200"/>
              </a:spcAft>
            </a:pPr>
            <a:endParaRPr lang="en-US" sz="2000" dirty="0"/>
          </a:p>
        </p:txBody>
      </p:sp>
    </p:spTree>
    <p:extLst>
      <p:ext uri="{BB962C8B-B14F-4D97-AF65-F5344CB8AC3E}">
        <p14:creationId xmlns:p14="http://schemas.microsoft.com/office/powerpoint/2010/main" val="1202586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46B449-9187-46F0-9AB8-46EEEFA74675}"/>
              </a:ext>
            </a:extLst>
          </p:cNvPr>
          <p:cNvSpPr txBox="1"/>
          <p:nvPr/>
        </p:nvSpPr>
        <p:spPr>
          <a:xfrm>
            <a:off x="381000" y="457200"/>
            <a:ext cx="8382000" cy="5386090"/>
          </a:xfrm>
          <a:prstGeom prst="rect">
            <a:avLst/>
          </a:prstGeom>
          <a:noFill/>
        </p:spPr>
        <p:txBody>
          <a:bodyPr wrap="square" rtlCol="0">
            <a:spAutoFit/>
          </a:bodyPr>
          <a:lstStyle/>
          <a:p>
            <a:pPr algn="ctr"/>
            <a:r>
              <a:rPr lang="en-US" sz="4000" dirty="0"/>
              <a:t>Homework</a:t>
            </a:r>
          </a:p>
          <a:p>
            <a:pPr algn="ctr"/>
            <a:endParaRPr lang="en-US" sz="4000" dirty="0"/>
          </a:p>
          <a:p>
            <a:pPr algn="just"/>
            <a:r>
              <a:rPr lang="en-US" sz="2400" dirty="0"/>
              <a:t>Pick one virtue that you want to work on (i.e. practice) during this NCF Session.  It does not have to be a big Virtue with a capital “v” like Prudence or Temperance, but rather, one of their offshoots.  Perhaps your dentist has been after you to take better care of your gums, so you work on developing the </a:t>
            </a:r>
            <a:r>
              <a:rPr lang="en-US" sz="2400" i="1" dirty="0"/>
              <a:t>virtue of flossing </a:t>
            </a:r>
            <a:r>
              <a:rPr lang="en-US" sz="2400" dirty="0"/>
              <a:t>regularly.  Or your family doctor has been telling you need to be more active, so you work on the </a:t>
            </a:r>
            <a:r>
              <a:rPr lang="en-US" sz="2400" i="1" dirty="0"/>
              <a:t>virtue of exercising </a:t>
            </a:r>
            <a:r>
              <a:rPr lang="en-US" sz="2400" dirty="0"/>
              <a:t>regularly.  You should spend some time in prayer discerning the virtue you want to work on, and then begin to practice the virtue at every opportunity. You can then share </a:t>
            </a:r>
            <a:r>
              <a:rPr lang="en-US" sz="2400"/>
              <a:t>your progress at </a:t>
            </a:r>
            <a:r>
              <a:rPr lang="en-US" sz="2400" dirty="0"/>
              <a:t>the beginning of our next meeting.</a:t>
            </a:r>
          </a:p>
        </p:txBody>
      </p:sp>
    </p:spTree>
    <p:extLst>
      <p:ext uri="{BB962C8B-B14F-4D97-AF65-F5344CB8AC3E}">
        <p14:creationId xmlns:p14="http://schemas.microsoft.com/office/powerpoint/2010/main" val="146135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Partners</a:t>
            </a:r>
          </a:p>
        </p:txBody>
      </p:sp>
      <p:sp>
        <p:nvSpPr>
          <p:cNvPr id="3" name="Content Placeholder 2"/>
          <p:cNvSpPr>
            <a:spLocks noGrp="1"/>
          </p:cNvSpPr>
          <p:nvPr>
            <p:ph idx="1"/>
          </p:nvPr>
        </p:nvSpPr>
        <p:spPr>
          <a:xfrm>
            <a:off x="457200" y="2514600"/>
            <a:ext cx="8229600" cy="2971799"/>
          </a:xfrm>
        </p:spPr>
        <p:txBody>
          <a:bodyPr/>
          <a:lstStyle/>
          <a:p>
            <a:pPr marL="0" indent="0" algn="ctr">
              <a:buNone/>
            </a:pPr>
            <a:r>
              <a:rPr lang="en-US" dirty="0"/>
              <a:t>Put your name and your petitions on a slip of paper or a card.  Fold and throw your cards into a basket, then choose the card of a group member for whom, and for whose intentions, you will pray in the coming weeks.</a:t>
            </a:r>
          </a:p>
        </p:txBody>
      </p:sp>
    </p:spTree>
    <p:extLst>
      <p:ext uri="{BB962C8B-B14F-4D97-AF65-F5344CB8AC3E}">
        <p14:creationId xmlns:p14="http://schemas.microsoft.com/office/powerpoint/2010/main" val="1117611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MEET AGAIN</a:t>
            </a:r>
          </a:p>
        </p:txBody>
      </p:sp>
      <p:sp>
        <p:nvSpPr>
          <p:cNvPr id="3" name="Content Placeholder 2"/>
          <p:cNvSpPr>
            <a:spLocks noGrp="1"/>
          </p:cNvSpPr>
          <p:nvPr>
            <p:ph idx="1"/>
          </p:nvPr>
        </p:nvSpPr>
        <p:spPr>
          <a:xfrm>
            <a:off x="457200" y="1417638"/>
            <a:ext cx="8229600" cy="4144962"/>
          </a:xfrm>
        </p:spPr>
        <p:txBody>
          <a:bodyPr>
            <a:normAutofit fontScale="92500" lnSpcReduction="10000"/>
          </a:bodyPr>
          <a:lstStyle/>
          <a:p>
            <a:pPr marL="0" indent="0">
              <a:buNone/>
            </a:pPr>
            <a:endParaRPr lang="en-US" sz="4000" dirty="0"/>
          </a:p>
          <a:p>
            <a:r>
              <a:rPr lang="en-US" sz="4000" dirty="0"/>
              <a:t>Pray for you prayer partner’s needs</a:t>
            </a:r>
          </a:p>
          <a:p>
            <a:pPr marL="0" indent="0">
              <a:buNone/>
            </a:pPr>
            <a:endParaRPr lang="en-US" sz="4000" dirty="0"/>
          </a:p>
          <a:p>
            <a:r>
              <a:rPr lang="en-US" sz="4000" dirty="0"/>
              <a:t>Please watch: </a:t>
            </a:r>
            <a:r>
              <a:rPr lang="en-US" sz="4000" dirty="0">
                <a:hlinkClick r:id="rId3"/>
              </a:rPr>
              <a:t>Virtue and Freedom on FORMED--Episode 1: The Cosmic Struggle </a:t>
            </a:r>
            <a:r>
              <a:rPr lang="en-US" sz="4000" dirty="0" err="1">
                <a:hlinkClick r:id="rId3"/>
              </a:rPr>
              <a:t>nd</a:t>
            </a:r>
            <a:r>
              <a:rPr lang="en-US" sz="4000" dirty="0">
                <a:hlinkClick r:id="rId3"/>
              </a:rPr>
              <a:t> the Reality of Evil.</a:t>
            </a:r>
            <a:r>
              <a:rPr lang="en-US" sz="1400" b="1" dirty="0">
                <a:solidFill>
                  <a:srgbClr val="FFFFFF"/>
                </a:solidFill>
                <a:latin typeface="cabin"/>
                <a:hlinkClick r:id="rId3"/>
              </a:rPr>
              <a:t> The Cosmic </a:t>
            </a:r>
            <a:r>
              <a:rPr lang="en-US" sz="2400" b="1" i="0" dirty="0">
                <a:solidFill>
                  <a:srgbClr val="FFFFFF"/>
                </a:solidFill>
                <a:effectLst/>
                <a:latin typeface="cabin"/>
              </a:rPr>
              <a:t> 1: The Cosmic Struggle and the Reality of Evil</a:t>
            </a:r>
            <a:endParaRPr lang="en-US" sz="4000" dirty="0"/>
          </a:p>
        </p:txBody>
      </p:sp>
    </p:spTree>
    <p:extLst>
      <p:ext uri="{BB962C8B-B14F-4D97-AF65-F5344CB8AC3E}">
        <p14:creationId xmlns:p14="http://schemas.microsoft.com/office/powerpoint/2010/main" val="3541060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MEET AGAIN</a:t>
            </a:r>
          </a:p>
        </p:txBody>
      </p:sp>
      <p:sp>
        <p:nvSpPr>
          <p:cNvPr id="3" name="Content Placeholder 2"/>
          <p:cNvSpPr>
            <a:spLocks noGrp="1"/>
          </p:cNvSpPr>
          <p:nvPr>
            <p:ph idx="1"/>
          </p:nvPr>
        </p:nvSpPr>
        <p:spPr>
          <a:xfrm>
            <a:off x="457200" y="2560638"/>
            <a:ext cx="8229600" cy="2392362"/>
          </a:xfrm>
        </p:spPr>
        <p:txBody>
          <a:bodyPr>
            <a:normAutofit/>
          </a:bodyPr>
          <a:lstStyle/>
          <a:p>
            <a:pPr marL="0" indent="0">
              <a:buNone/>
            </a:pPr>
            <a:r>
              <a:rPr lang="en-US" sz="4000" dirty="0"/>
              <a:t>You may want to purchase:</a:t>
            </a:r>
          </a:p>
          <a:p>
            <a:pPr marL="0" indent="0">
              <a:buNone/>
            </a:pPr>
            <a:r>
              <a:rPr lang="en-US" sz="4000" dirty="0">
                <a:hlinkClick r:id="rId3"/>
              </a:rPr>
              <a:t>Who Am I to Judge Workbook—HERE</a:t>
            </a:r>
            <a:endParaRPr lang="en-US" sz="4000" dirty="0"/>
          </a:p>
          <a:p>
            <a:pPr marL="0" indent="0">
              <a:buNone/>
            </a:pPr>
            <a:r>
              <a:rPr lang="en-US" sz="4000" dirty="0"/>
              <a:t>Or </a:t>
            </a:r>
            <a:r>
              <a:rPr lang="en-US" sz="4000" dirty="0">
                <a:hlinkClick r:id="rId4"/>
              </a:rPr>
              <a:t>HERE</a:t>
            </a:r>
            <a:endParaRPr lang="en-US" sz="4000" dirty="0"/>
          </a:p>
        </p:txBody>
      </p:sp>
    </p:spTree>
    <p:extLst>
      <p:ext uri="{BB962C8B-B14F-4D97-AF65-F5344CB8AC3E}">
        <p14:creationId xmlns:p14="http://schemas.microsoft.com/office/powerpoint/2010/main" val="375483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4343400"/>
          </a:xfrm>
        </p:spPr>
        <p:txBody>
          <a:bodyPr>
            <a:normAutofit fontScale="90000"/>
          </a:bodyPr>
          <a:lstStyle/>
          <a:p>
            <a:br>
              <a:rPr lang="en-US" sz="6700" b="1" dirty="0">
                <a:latin typeface="Times New Roman" panose="02020603050405020304" pitchFamily="18" charset="0"/>
                <a:cs typeface="Times New Roman" panose="02020603050405020304" pitchFamily="18" charset="0"/>
              </a:rPr>
            </a:br>
            <a:r>
              <a:rPr lang="en-US" sz="6700" b="1" dirty="0">
                <a:latin typeface="Times New Roman" panose="02020603050405020304" pitchFamily="18" charset="0"/>
                <a:cs typeface="Times New Roman" panose="02020603050405020304" pitchFamily="18" charset="0"/>
              </a:rPr>
              <a:t>Virtue: </a:t>
            </a:r>
            <a:br>
              <a:rPr lang="en-US" sz="6700" b="1" dirty="0">
                <a:latin typeface="Times New Roman" panose="02020603050405020304" pitchFamily="18" charset="0"/>
                <a:cs typeface="Times New Roman" panose="02020603050405020304" pitchFamily="18" charset="0"/>
              </a:rPr>
            </a:br>
            <a:r>
              <a:rPr lang="en-US" sz="6700" b="1" i="1" dirty="0">
                <a:latin typeface="Times New Roman" panose="02020603050405020304" pitchFamily="18" charset="0"/>
                <a:cs typeface="Times New Roman" panose="02020603050405020304" pitchFamily="18" charset="0"/>
              </a:rPr>
              <a:t>The Art of Living</a:t>
            </a:r>
            <a:br>
              <a:rPr lang="en-US" sz="8000" b="1"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Meeting 1</a:t>
            </a:r>
            <a:br>
              <a:rPr lang="en-US" sz="4800" dirty="0">
                <a:latin typeface="Times New Roman" panose="02020603050405020304" pitchFamily="18" charset="0"/>
                <a:cs typeface="Times New Roman" panose="02020603050405020304" pitchFamily="18" charset="0"/>
              </a:rPr>
            </a:br>
            <a:r>
              <a:rPr lang="en-US" sz="5300" i="1" dirty="0">
                <a:latin typeface="Times New Roman" panose="02020603050405020304" pitchFamily="18" charset="0"/>
                <a:cs typeface="Times New Roman" panose="02020603050405020304" pitchFamily="18" charset="0"/>
              </a:rPr>
              <a:t>Don’t Impose Your </a:t>
            </a:r>
            <a:br>
              <a:rPr lang="en-US" sz="5300" i="1" dirty="0">
                <a:latin typeface="Times New Roman" panose="02020603050405020304" pitchFamily="18" charset="0"/>
                <a:cs typeface="Times New Roman" panose="02020603050405020304" pitchFamily="18" charset="0"/>
              </a:rPr>
            </a:br>
            <a:r>
              <a:rPr lang="en-US" sz="5300" i="1" dirty="0">
                <a:latin typeface="Times New Roman" panose="02020603050405020304" pitchFamily="18" charset="0"/>
                <a:cs typeface="Times New Roman" panose="02020603050405020304" pitchFamily="18" charset="0"/>
              </a:rPr>
              <a:t>Rules on Me!</a:t>
            </a:r>
            <a:br>
              <a:rPr lang="en-US" sz="5300" i="1" dirty="0">
                <a:latin typeface="Times New Roman" panose="02020603050405020304" pitchFamily="18" charset="0"/>
                <a:cs typeface="Times New Roman" panose="02020603050405020304" pitchFamily="18" charset="0"/>
              </a:rPr>
            </a:br>
            <a:endParaRPr lang="en-US" sz="6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47800" y="4876800"/>
            <a:ext cx="6400800" cy="1752600"/>
          </a:xfrm>
        </p:spPr>
        <p:txBody>
          <a:bodyPr/>
          <a:lstStyle/>
          <a:p>
            <a:r>
              <a:rPr lang="en-US" i="1" dirty="0">
                <a:solidFill>
                  <a:schemeClr val="tx1"/>
                </a:solidFill>
              </a:rPr>
              <a:t>Nativity Communities of Faith</a:t>
            </a:r>
          </a:p>
          <a:p>
            <a:r>
              <a:rPr lang="en-US" dirty="0">
                <a:solidFill>
                  <a:schemeClr val="tx1"/>
                </a:solidFill>
              </a:rPr>
              <a:t>Spring 2023</a:t>
            </a:r>
          </a:p>
        </p:txBody>
      </p:sp>
    </p:spTree>
    <p:extLst>
      <p:ext uri="{BB962C8B-B14F-4D97-AF65-F5344CB8AC3E}">
        <p14:creationId xmlns:p14="http://schemas.microsoft.com/office/powerpoint/2010/main" val="15888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CLOSING PRAYER</a:t>
            </a:r>
          </a:p>
        </p:txBody>
      </p:sp>
      <p:sp>
        <p:nvSpPr>
          <p:cNvPr id="7" name="Content Placeholder 6">
            <a:extLst>
              <a:ext uri="{FF2B5EF4-FFF2-40B4-BE49-F238E27FC236}">
                <a16:creationId xmlns:a16="http://schemas.microsoft.com/office/drawing/2014/main" id="{64860FD2-C71C-CCF2-CA58-0D1E03E3E5E4}"/>
              </a:ext>
            </a:extLst>
          </p:cNvPr>
          <p:cNvSpPr>
            <a:spLocks noGrp="1"/>
          </p:cNvSpPr>
          <p:nvPr>
            <p:ph idx="1"/>
          </p:nvPr>
        </p:nvSpPr>
        <p:spPr>
          <a:xfrm>
            <a:off x="266700" y="1455683"/>
            <a:ext cx="8610600" cy="5097517"/>
          </a:xfrm>
        </p:spPr>
        <p:txBody>
          <a:bodyPr>
            <a:normAutofit fontScale="85000" lnSpcReduction="20000"/>
          </a:bodyPr>
          <a:lstStyle/>
          <a:p>
            <a:pPr marL="0" indent="0" algn="ctr">
              <a:spcBef>
                <a:spcPts val="0"/>
              </a:spcBef>
              <a:buNone/>
            </a:pPr>
            <a:r>
              <a:rPr lang="en-US" sz="3000" dirty="0">
                <a:solidFill>
                  <a:srgbClr val="333333"/>
                </a:solidFill>
                <a:effectLst/>
                <a:latin typeface="Arial" panose="020B0604020202020204" pitchFamily="34" charset="0"/>
                <a:ea typeface="Calibri" panose="020F0502020204030204" pitchFamily="34" charset="0"/>
              </a:rPr>
              <a:t>O Almighty and all-knowing God,</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without beginning or end,</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who are the giver, preserver, and rewarder of all virtue:</a:t>
            </a:r>
          </a:p>
          <a:p>
            <a:pPr marL="0" indent="0" algn="ctr">
              <a:spcBef>
                <a:spcPts val="0"/>
              </a:spcBef>
              <a:buNone/>
            </a:pP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Grant me to stand firm on the solid foundation of Faith,</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be protected by the invincible shield of Hope,</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and be adorned by the nuptial garment of Charity;</a:t>
            </a:r>
            <a:br>
              <a:rPr lang="en-US" sz="3000" dirty="0">
                <a:solidFill>
                  <a:srgbClr val="333333"/>
                </a:solidFill>
                <a:effectLst/>
                <a:latin typeface="Arial" panose="020B0604020202020204" pitchFamily="34" charset="0"/>
                <a:ea typeface="Calibri" panose="020F0502020204030204" pitchFamily="34" charset="0"/>
              </a:rPr>
            </a:b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Grant me by </a:t>
            </a:r>
            <a:r>
              <a:rPr lang="en-US" sz="3000" dirty="0">
                <a:solidFill>
                  <a:srgbClr val="333333"/>
                </a:solidFill>
                <a:latin typeface="Arial" panose="020B0604020202020204" pitchFamily="34" charset="0"/>
                <a:ea typeface="Calibri" panose="020F0502020204030204" pitchFamily="34" charset="0"/>
              </a:rPr>
              <a:t>J</a:t>
            </a:r>
            <a:r>
              <a:rPr lang="en-US" sz="3000" dirty="0">
                <a:solidFill>
                  <a:srgbClr val="333333"/>
                </a:solidFill>
                <a:effectLst/>
                <a:latin typeface="Arial" panose="020B0604020202020204" pitchFamily="34" charset="0"/>
                <a:ea typeface="Calibri" panose="020F0502020204030204" pitchFamily="34" charset="0"/>
              </a:rPr>
              <a:t>ustice to </a:t>
            </a:r>
            <a:r>
              <a:rPr lang="en-US" sz="3000">
                <a:solidFill>
                  <a:srgbClr val="333333"/>
                </a:solidFill>
                <a:effectLst/>
                <a:latin typeface="Arial" panose="020B0604020202020204" pitchFamily="34" charset="0"/>
                <a:ea typeface="Calibri" panose="020F0502020204030204" pitchFamily="34" charset="0"/>
              </a:rPr>
              <a:t>obey You,</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by Prudence to resist the crafts of the Devil,</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by Temperance to hold to moderation, [and]</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by Fortitude to bear adversity with patience</a:t>
            </a:r>
          </a:p>
          <a:p>
            <a:pPr marL="0" indent="0" algn="ctr">
              <a:spcBef>
                <a:spcPts val="0"/>
              </a:spcBef>
              <a:buNone/>
            </a:pPr>
            <a:endParaRPr lang="en-US" sz="3000" dirty="0">
              <a:solidFill>
                <a:srgbClr val="333333"/>
              </a:solidFill>
              <a:effectLst/>
              <a:latin typeface="Arial" panose="020B0604020202020204" pitchFamily="34" charset="0"/>
              <a:ea typeface="Calibri" panose="020F0502020204030204" pitchFamily="34" charset="0"/>
            </a:endParaRPr>
          </a:p>
          <a:p>
            <a:pPr marL="0" indent="0" algn="ctr">
              <a:buNone/>
            </a:pPr>
            <a:r>
              <a:rPr lang="en-US" sz="3000" dirty="0">
                <a:solidFill>
                  <a:srgbClr val="333333"/>
                </a:solidFill>
                <a:effectLst/>
                <a:latin typeface="Arial" panose="020B0604020202020204" pitchFamily="34" charset="0"/>
                <a:ea typeface="Calibri" panose="020F0502020204030204" pitchFamily="34" charset="0"/>
              </a:rPr>
              <a:t>Amen</a:t>
            </a:r>
            <a:br>
              <a:rPr lang="en-US" sz="2000" dirty="0">
                <a:solidFill>
                  <a:srgbClr val="333333"/>
                </a:solidFill>
                <a:effectLst/>
                <a:latin typeface="Arial" panose="020B0604020202020204" pitchFamily="34" charset="0"/>
                <a:ea typeface="Calibri" panose="020F0502020204030204" pitchFamily="34" charset="0"/>
              </a:rPr>
            </a:br>
            <a:endParaRPr lang="en-US" sz="2000" dirty="0">
              <a:solidFill>
                <a:srgbClr val="333333"/>
              </a:solidFill>
              <a:effectLst/>
              <a:latin typeface="Arial" panose="020B0604020202020204" pitchFamily="34" charset="0"/>
              <a:ea typeface="Calibri" panose="020F0502020204030204" pitchFamily="34" charset="0"/>
            </a:endParaRPr>
          </a:p>
          <a:p>
            <a:pPr marL="0" indent="0" algn="ctr">
              <a:buNone/>
            </a:pPr>
            <a:r>
              <a:rPr lang="en-US" sz="2000" dirty="0">
                <a:solidFill>
                  <a:srgbClr val="333333"/>
                </a:solidFill>
                <a:effectLst/>
                <a:latin typeface="Arial" panose="020B0604020202020204" pitchFamily="34" charset="0"/>
                <a:ea typeface="Calibri" panose="020F0502020204030204" pitchFamily="34" charset="0"/>
              </a:rPr>
              <a:t>St Thomas Aquinas</a:t>
            </a:r>
            <a:endParaRPr lang="en-US" sz="2000" dirty="0"/>
          </a:p>
        </p:txBody>
      </p:sp>
    </p:spTree>
    <p:extLst>
      <p:ext uri="{BB962C8B-B14F-4D97-AF65-F5344CB8AC3E}">
        <p14:creationId xmlns:p14="http://schemas.microsoft.com/office/powerpoint/2010/main" val="3069207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sz="3400" dirty="0">
                <a:latin typeface="Times New Roman" panose="02020603050405020304" pitchFamily="18" charset="0"/>
                <a:cs typeface="Times New Roman" panose="02020603050405020304" pitchFamily="18" charset="0"/>
              </a:rPr>
              <a:t>Opening Prayer</a:t>
            </a:r>
          </a:p>
        </p:txBody>
      </p:sp>
      <p:sp>
        <p:nvSpPr>
          <p:cNvPr id="3" name="Content Placeholder 2"/>
          <p:cNvSpPr>
            <a:spLocks noGrp="1"/>
          </p:cNvSpPr>
          <p:nvPr>
            <p:ph idx="1"/>
          </p:nvPr>
        </p:nvSpPr>
        <p:spPr>
          <a:xfrm>
            <a:off x="457200" y="1066800"/>
            <a:ext cx="8153400" cy="5562600"/>
          </a:xfrm>
        </p:spPr>
        <p:txBody>
          <a:bodyPr>
            <a:noAutofit/>
          </a:bodyPr>
          <a:lstStyle/>
          <a:p>
            <a:pPr marL="0" indent="0" algn="ctr">
              <a:spcBef>
                <a:spcPts val="0"/>
              </a:spcBef>
              <a:buNone/>
            </a:pPr>
            <a:endParaRPr lang="en-US" sz="1700" b="1" i="1" dirty="0">
              <a:latin typeface="Verdana Pro" panose="020B0604020202020204" pitchFamily="34" charset="0"/>
              <a:cs typeface="Times New Roman" panose="02020603050405020304" pitchFamily="18" charset="0"/>
            </a:endParaRPr>
          </a:p>
          <a:p>
            <a:pPr marL="0" indent="0" algn="ctr">
              <a:spcBef>
                <a:spcPts val="0"/>
              </a:spcBef>
              <a:buNone/>
            </a:pPr>
            <a:r>
              <a:rPr lang="en-US" sz="1700" b="1" i="1" dirty="0">
                <a:latin typeface="Verdana Pro" panose="020B0604020202020204" pitchFamily="34" charset="0"/>
                <a:cs typeface="Times New Roman" panose="02020603050405020304" pitchFamily="18" charset="0"/>
              </a:rPr>
              <a:t>Who may go up the mountain of the LORD?</a:t>
            </a:r>
          </a:p>
          <a:p>
            <a:pPr marL="0" indent="0" algn="ctr">
              <a:spcBef>
                <a:spcPts val="0"/>
              </a:spcBef>
              <a:buNone/>
            </a:pPr>
            <a:endParaRPr lang="en-US" sz="1700" b="1" i="1" dirty="0">
              <a:latin typeface="Verdana Pro" panose="020B0604020202020204" pitchFamily="34" charset="0"/>
              <a:cs typeface="Times New Roman" panose="02020603050405020304" pitchFamily="18" charset="0"/>
            </a:endParaRPr>
          </a:p>
          <a:p>
            <a:pPr marL="0" indent="0" algn="ctr">
              <a:spcBef>
                <a:spcPts val="0"/>
              </a:spcBef>
              <a:buNone/>
            </a:pPr>
            <a:r>
              <a:rPr lang="en-US" sz="1700" b="1" i="1" dirty="0">
                <a:latin typeface="Verdana Pro" panose="020B0604020202020204" pitchFamily="34" charset="0"/>
                <a:cs typeface="Times New Roman" panose="02020603050405020304" pitchFamily="18" charset="0"/>
              </a:rPr>
              <a:t>Who can stand in his holy place?</a:t>
            </a:r>
          </a:p>
          <a:p>
            <a:pPr marL="0" indent="0" algn="ctr">
              <a:spcBef>
                <a:spcPts val="0"/>
              </a:spcBef>
              <a:buNone/>
            </a:pPr>
            <a:endParaRPr lang="en-US" sz="1700" b="1" i="1" dirty="0">
              <a:latin typeface="Verdana Pro" panose="020B0604020202020204" pitchFamily="34" charset="0"/>
              <a:cs typeface="Times New Roman" panose="02020603050405020304" pitchFamily="18" charset="0"/>
            </a:endParaRPr>
          </a:p>
          <a:p>
            <a:pPr marL="0" indent="0" algn="ctr">
              <a:spcBef>
                <a:spcPts val="0"/>
              </a:spcBef>
              <a:buNone/>
            </a:pPr>
            <a:r>
              <a:rPr lang="en-US" sz="1700" b="1" i="1" dirty="0">
                <a:latin typeface="Verdana Pro" panose="020B0604020202020204" pitchFamily="34" charset="0"/>
                <a:cs typeface="Times New Roman" panose="02020603050405020304" pitchFamily="18" charset="0"/>
              </a:rPr>
              <a:t>“The clean of hand and pure of heart,</a:t>
            </a:r>
          </a:p>
          <a:p>
            <a:pPr marL="0" indent="0" algn="ctr">
              <a:spcBef>
                <a:spcPts val="0"/>
              </a:spcBef>
              <a:buNone/>
            </a:pPr>
            <a:endParaRPr lang="en-US" sz="1700" b="1" i="1" dirty="0">
              <a:latin typeface="Verdana Pro" panose="020B0604020202020204" pitchFamily="34" charset="0"/>
              <a:cs typeface="Times New Roman" panose="02020603050405020304" pitchFamily="18" charset="0"/>
            </a:endParaRPr>
          </a:p>
          <a:p>
            <a:pPr marL="0" indent="0" algn="ctr">
              <a:spcBef>
                <a:spcPts val="0"/>
              </a:spcBef>
              <a:buNone/>
            </a:pPr>
            <a:r>
              <a:rPr lang="en-US" sz="1700" b="1" i="1" dirty="0">
                <a:latin typeface="Verdana Pro" panose="020B0604020202020204" pitchFamily="34" charset="0"/>
                <a:cs typeface="Times New Roman" panose="02020603050405020304" pitchFamily="18" charset="0"/>
              </a:rPr>
              <a:t>who has not given his soul </a:t>
            </a:r>
          </a:p>
          <a:p>
            <a:pPr marL="0" indent="0" algn="ctr">
              <a:spcBef>
                <a:spcPts val="0"/>
              </a:spcBef>
              <a:buNone/>
            </a:pPr>
            <a:endParaRPr lang="en-US" sz="1700" b="1" i="1" dirty="0">
              <a:latin typeface="Verdana Pro" panose="020B0604020202020204" pitchFamily="34" charset="0"/>
              <a:cs typeface="Times New Roman" panose="02020603050405020304" pitchFamily="18" charset="0"/>
            </a:endParaRPr>
          </a:p>
          <a:p>
            <a:pPr marL="0" indent="0" algn="ctr">
              <a:spcBef>
                <a:spcPts val="0"/>
              </a:spcBef>
              <a:buNone/>
            </a:pPr>
            <a:r>
              <a:rPr lang="en-US" sz="1700" b="1" i="1" dirty="0">
                <a:latin typeface="Verdana Pro" panose="020B0604020202020204" pitchFamily="34" charset="0"/>
                <a:cs typeface="Times New Roman" panose="02020603050405020304" pitchFamily="18" charset="0"/>
              </a:rPr>
              <a:t>to useless things, what is vain</a:t>
            </a:r>
          </a:p>
          <a:p>
            <a:pPr marL="0" indent="0" algn="ctr">
              <a:spcBef>
                <a:spcPts val="0"/>
              </a:spcBef>
              <a:buNone/>
            </a:pPr>
            <a:endParaRPr lang="en-US" sz="1700" b="1" i="1" dirty="0">
              <a:latin typeface="Verdana Pro" panose="020B0604020202020204" pitchFamily="34" charset="0"/>
              <a:cs typeface="Times New Roman" panose="02020603050405020304" pitchFamily="18" charset="0"/>
            </a:endParaRPr>
          </a:p>
          <a:p>
            <a:pPr marL="0" indent="0" algn="ctr">
              <a:spcBef>
                <a:spcPts val="0"/>
              </a:spcBef>
              <a:buNone/>
            </a:pPr>
            <a:endParaRPr lang="en-US" sz="1700" b="1" i="1" dirty="0">
              <a:latin typeface="Verdana Pro" panose="020B0604020202020204" pitchFamily="34" charset="0"/>
              <a:cs typeface="Times New Roman" panose="02020603050405020304" pitchFamily="18" charset="0"/>
            </a:endParaRPr>
          </a:p>
          <a:p>
            <a:pPr marL="0" indent="0" algn="ctr">
              <a:spcBef>
                <a:spcPts val="0"/>
              </a:spcBef>
              <a:buNone/>
            </a:pPr>
            <a:r>
              <a:rPr lang="en-US" sz="1700" b="1" i="1" dirty="0">
                <a:latin typeface="Verdana Pro" panose="020B0604020202020204" pitchFamily="34" charset="0"/>
                <a:cs typeface="Times New Roman" panose="02020603050405020304" pitchFamily="18" charset="0"/>
              </a:rPr>
              <a:t>He will receive blessings from the LORD,</a:t>
            </a:r>
          </a:p>
          <a:p>
            <a:pPr marL="0" indent="0" algn="ctr">
              <a:spcBef>
                <a:spcPts val="0"/>
              </a:spcBef>
              <a:buNone/>
            </a:pPr>
            <a:endParaRPr lang="en-US" sz="1700" b="1" i="1" dirty="0">
              <a:latin typeface="Verdana Pro" panose="020B0604020202020204" pitchFamily="34" charset="0"/>
              <a:cs typeface="Times New Roman" panose="02020603050405020304" pitchFamily="18" charset="0"/>
            </a:endParaRPr>
          </a:p>
          <a:p>
            <a:pPr marL="0" indent="0" algn="ctr">
              <a:spcBef>
                <a:spcPts val="0"/>
              </a:spcBef>
              <a:buNone/>
            </a:pPr>
            <a:r>
              <a:rPr lang="en-US" sz="1700" b="1" i="1" dirty="0">
                <a:latin typeface="Verdana Pro" panose="020B0604020202020204" pitchFamily="34" charset="0"/>
                <a:cs typeface="Times New Roman" panose="02020603050405020304" pitchFamily="18" charset="0"/>
              </a:rPr>
              <a:t>and justice from his saving God.</a:t>
            </a:r>
          </a:p>
          <a:p>
            <a:pPr marL="0" indent="0" algn="ctr">
              <a:spcBef>
                <a:spcPts val="0"/>
              </a:spcBef>
              <a:buNone/>
            </a:pPr>
            <a:endParaRPr lang="en-US" sz="1700" b="1" i="1" dirty="0">
              <a:latin typeface="Verdana Pro" panose="020B0604020202020204" pitchFamily="34" charset="0"/>
              <a:cs typeface="Times New Roman" panose="02020603050405020304" pitchFamily="18" charset="0"/>
            </a:endParaRPr>
          </a:p>
          <a:p>
            <a:pPr marL="0" indent="0" algn="ctr">
              <a:spcBef>
                <a:spcPts val="0"/>
              </a:spcBef>
              <a:buNone/>
            </a:pPr>
            <a:r>
              <a:rPr lang="en-US" sz="1700" b="1" i="1" dirty="0">
                <a:latin typeface="Verdana Pro" panose="020B0604020202020204" pitchFamily="34" charset="0"/>
                <a:cs typeface="Times New Roman" panose="02020603050405020304" pitchFamily="18" charset="0"/>
              </a:rPr>
              <a:t>Such is the generation that seeks him,</a:t>
            </a:r>
          </a:p>
          <a:p>
            <a:pPr marL="0" indent="0" algn="ctr">
              <a:spcBef>
                <a:spcPts val="0"/>
              </a:spcBef>
              <a:buNone/>
            </a:pPr>
            <a:endParaRPr lang="en-US" sz="1700" b="1" i="1" dirty="0">
              <a:latin typeface="Verdana Pro" panose="020B0604020202020204" pitchFamily="34" charset="0"/>
              <a:cs typeface="Times New Roman" panose="02020603050405020304" pitchFamily="18" charset="0"/>
            </a:endParaRPr>
          </a:p>
          <a:p>
            <a:pPr marL="0" indent="0" algn="ctr">
              <a:spcBef>
                <a:spcPts val="0"/>
              </a:spcBef>
              <a:buNone/>
            </a:pPr>
            <a:r>
              <a:rPr lang="en-US" sz="1700" b="1" i="1" dirty="0">
                <a:latin typeface="Verdana Pro" panose="020B0604020202020204" pitchFamily="34" charset="0"/>
                <a:cs typeface="Times New Roman" panose="02020603050405020304" pitchFamily="18" charset="0"/>
              </a:rPr>
              <a:t>that seeks the face of the God of Jacob.”</a:t>
            </a:r>
          </a:p>
          <a:p>
            <a:pPr marL="0" indent="0" algn="ctr">
              <a:spcBef>
                <a:spcPts val="0"/>
              </a:spcBef>
              <a:buNone/>
            </a:pPr>
            <a:endParaRPr lang="en-US" sz="1700" b="1" i="1" dirty="0">
              <a:latin typeface="Verdana Pro" panose="020B0604020202020204" pitchFamily="34" charset="0"/>
              <a:cs typeface="Times New Roman" panose="02020603050405020304" pitchFamily="18" charset="0"/>
            </a:endParaRPr>
          </a:p>
          <a:p>
            <a:pPr marL="0" indent="0" algn="ctr">
              <a:spcBef>
                <a:spcPts val="0"/>
              </a:spcBef>
              <a:buNone/>
            </a:pPr>
            <a:r>
              <a:rPr lang="en-US" sz="1700" b="1" i="1" dirty="0">
                <a:latin typeface="Verdana Pro" panose="020B0604020202020204" pitchFamily="34" charset="0"/>
                <a:cs typeface="Times New Roman" panose="02020603050405020304" pitchFamily="18" charset="0"/>
              </a:rPr>
              <a:t>Psalm 24:3-6</a:t>
            </a:r>
          </a:p>
          <a:p>
            <a:pPr marL="0" indent="0" algn="ctr">
              <a:spcBef>
                <a:spcPts val="0"/>
              </a:spcBef>
              <a:buNone/>
            </a:pPr>
            <a:endParaRPr lang="en-US" sz="1000" b="1" i="1" dirty="0">
              <a:latin typeface="Verdana Pro" panose="020B0604020202020204" pitchFamily="34" charset="0"/>
              <a:cs typeface="Times New Roman" panose="02020603050405020304" pitchFamily="18" charset="0"/>
            </a:endParaRPr>
          </a:p>
          <a:p>
            <a:pPr marL="0" indent="0" algn="ctr">
              <a:buNone/>
            </a:pPr>
            <a:endParaRPr lang="en-US" sz="1500" dirty="0">
              <a:latin typeface="Verdana Pro"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7145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371600"/>
          </a:xfrm>
        </p:spPr>
        <p:txBody>
          <a:bodyPr>
            <a:normAutofit fontScale="90000"/>
          </a:bodyPr>
          <a:lstStyle/>
          <a:p>
            <a:r>
              <a:rPr lang="en-US" sz="6000" i="1" dirty="0" err="1">
                <a:latin typeface="Times New Roman" panose="02020603050405020304" pitchFamily="18" charset="0"/>
                <a:cs typeface="Times New Roman" panose="02020603050405020304" pitchFamily="18" charset="0"/>
              </a:rPr>
              <a:t>Cor</a:t>
            </a:r>
            <a:r>
              <a:rPr lang="en-US" sz="6000" i="1" dirty="0">
                <a:latin typeface="Times New Roman" panose="02020603050405020304" pitchFamily="18" charset="0"/>
                <a:cs typeface="Times New Roman" panose="02020603050405020304" pitchFamily="18" charset="0"/>
              </a:rPr>
              <a:t> ad </a:t>
            </a:r>
            <a:r>
              <a:rPr lang="en-US" sz="6000" i="1" dirty="0" err="1">
                <a:latin typeface="Times New Roman" panose="02020603050405020304" pitchFamily="18" charset="0"/>
                <a:cs typeface="Times New Roman" panose="02020603050405020304" pitchFamily="18" charset="0"/>
              </a:rPr>
              <a:t>Cor</a:t>
            </a:r>
            <a:r>
              <a:rPr lang="en-US" sz="6000" i="1" dirty="0">
                <a:latin typeface="Times New Roman" panose="02020603050405020304" pitchFamily="18" charset="0"/>
                <a:cs typeface="Times New Roman" panose="02020603050405020304" pitchFamily="18" charset="0"/>
              </a:rPr>
              <a:t> Loquitur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Heart Speaks to Heart</a:t>
            </a:r>
          </a:p>
        </p:txBody>
      </p:sp>
      <p:sp>
        <p:nvSpPr>
          <p:cNvPr id="3" name="Content Placeholder 2"/>
          <p:cNvSpPr>
            <a:spLocks noGrp="1"/>
          </p:cNvSpPr>
          <p:nvPr>
            <p:ph idx="1"/>
          </p:nvPr>
        </p:nvSpPr>
        <p:spPr>
          <a:xfrm>
            <a:off x="457200" y="2362200"/>
            <a:ext cx="8229600" cy="3763963"/>
          </a:xfrm>
        </p:spPr>
        <p:txBody>
          <a:bodyPr>
            <a:normAutofit fontScale="77500" lnSpcReduction="20000"/>
          </a:bodyPr>
          <a:lstStyle/>
          <a:p>
            <a:pPr marL="0" indent="0" algn="ctr">
              <a:buNone/>
            </a:pPr>
            <a:r>
              <a:rPr lang="en-US" sz="6600" i="1" dirty="0">
                <a:latin typeface="Times New Roman" panose="02020603050405020304" pitchFamily="18" charset="0"/>
                <a:cs typeface="Times New Roman" panose="02020603050405020304" pitchFamily="18" charset="0"/>
              </a:rPr>
              <a:t>Take a few minutes to </a:t>
            </a:r>
          </a:p>
          <a:p>
            <a:pPr marL="0" indent="0" algn="ctr">
              <a:buNone/>
            </a:pPr>
            <a:r>
              <a:rPr lang="en-US" sz="6600" i="1" dirty="0">
                <a:latin typeface="Times New Roman" panose="02020603050405020304" pitchFamily="18" charset="0"/>
                <a:cs typeface="Times New Roman" panose="02020603050405020304" pitchFamily="18" charset="0"/>
              </a:rPr>
              <a:t>re-connect and share </a:t>
            </a:r>
          </a:p>
          <a:p>
            <a:pPr marL="0" indent="0" algn="ctr">
              <a:buNone/>
            </a:pPr>
            <a:r>
              <a:rPr lang="en-US" sz="6600" i="1" dirty="0">
                <a:latin typeface="Times New Roman" panose="02020603050405020304" pitchFamily="18" charset="0"/>
                <a:cs typeface="Times New Roman" panose="02020603050405020304" pitchFamily="18" charset="0"/>
              </a:rPr>
              <a:t>how the Spirit has moved you </a:t>
            </a:r>
          </a:p>
          <a:p>
            <a:pPr marL="0" indent="0" algn="ctr">
              <a:buNone/>
            </a:pPr>
            <a:r>
              <a:rPr lang="en-US" sz="6600" i="1" dirty="0">
                <a:latin typeface="Times New Roman" panose="02020603050405020304" pitchFamily="18" charset="0"/>
                <a:cs typeface="Times New Roman" panose="02020603050405020304" pitchFamily="18" charset="0"/>
              </a:rPr>
              <a:t>in the time since our last meeting. </a:t>
            </a:r>
          </a:p>
        </p:txBody>
      </p:sp>
    </p:spTree>
    <p:extLst>
      <p:ext uri="{BB962C8B-B14F-4D97-AF65-F5344CB8AC3E}">
        <p14:creationId xmlns:p14="http://schemas.microsoft.com/office/powerpoint/2010/main" val="151871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Introduction</a:t>
            </a:r>
          </a:p>
        </p:txBody>
      </p:sp>
      <p:sp>
        <p:nvSpPr>
          <p:cNvPr id="8" name="TextBox 7">
            <a:extLst>
              <a:ext uri="{FF2B5EF4-FFF2-40B4-BE49-F238E27FC236}">
                <a16:creationId xmlns:a16="http://schemas.microsoft.com/office/drawing/2014/main" id="{B86E3883-B326-A68E-4E63-ADD832D9D319}"/>
              </a:ext>
            </a:extLst>
          </p:cNvPr>
          <p:cNvSpPr txBox="1"/>
          <p:nvPr/>
        </p:nvSpPr>
        <p:spPr>
          <a:xfrm>
            <a:off x="5715000" y="6398696"/>
            <a:ext cx="3810000" cy="369332"/>
          </a:xfrm>
          <a:prstGeom prst="rect">
            <a:avLst/>
          </a:prstGeom>
          <a:noFill/>
        </p:spPr>
        <p:txBody>
          <a:bodyPr wrap="square" rtlCol="0">
            <a:spAutoFit/>
          </a:bodyPr>
          <a:lstStyle/>
          <a:p>
            <a:r>
              <a:rPr lang="en-US" dirty="0" err="1"/>
              <a:t>Workbk</a:t>
            </a:r>
            <a:r>
              <a:rPr lang="en-US" dirty="0"/>
              <a:t> p8</a:t>
            </a:r>
          </a:p>
        </p:txBody>
      </p:sp>
      <p:pic>
        <p:nvPicPr>
          <p:cNvPr id="10" name="Picture 9">
            <a:extLst>
              <a:ext uri="{FF2B5EF4-FFF2-40B4-BE49-F238E27FC236}">
                <a16:creationId xmlns:a16="http://schemas.microsoft.com/office/drawing/2014/main" id="{07B6989A-A61D-39D8-E340-13320B7D09B3}"/>
              </a:ext>
            </a:extLst>
          </p:cNvPr>
          <p:cNvPicPr>
            <a:picLocks noChangeAspect="1"/>
          </p:cNvPicPr>
          <p:nvPr/>
        </p:nvPicPr>
        <p:blipFill>
          <a:blip r:embed="rId2"/>
          <a:stretch>
            <a:fillRect/>
          </a:stretch>
        </p:blipFill>
        <p:spPr>
          <a:xfrm>
            <a:off x="76201" y="1285282"/>
            <a:ext cx="9067799" cy="5191718"/>
          </a:xfrm>
          <a:prstGeom prst="rect">
            <a:avLst/>
          </a:prstGeom>
        </p:spPr>
      </p:pic>
    </p:spTree>
    <p:extLst>
      <p:ext uri="{BB962C8B-B14F-4D97-AF65-F5344CB8AC3E}">
        <p14:creationId xmlns:p14="http://schemas.microsoft.com/office/powerpoint/2010/main" val="112446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2971800"/>
          </a:xfrm>
        </p:spPr>
        <p:txBody>
          <a:bodyPr/>
          <a:lstStyle/>
          <a:p>
            <a:r>
              <a:rPr lang="en-US" dirty="0">
                <a:latin typeface="Times New Roman" panose="02020603050405020304" pitchFamily="18" charset="0"/>
                <a:cs typeface="Times New Roman" panose="02020603050405020304" pitchFamily="18" charset="0"/>
              </a:rPr>
              <a:t>What are the biggest moral issues in our day?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which qualities do you wish to be remembered?</a:t>
            </a:r>
          </a:p>
        </p:txBody>
      </p:sp>
      <p:sp>
        <p:nvSpPr>
          <p:cNvPr id="2" name="TextBox 1"/>
          <p:cNvSpPr txBox="1"/>
          <p:nvPr/>
        </p:nvSpPr>
        <p:spPr>
          <a:xfrm>
            <a:off x="381000" y="457200"/>
            <a:ext cx="8305800" cy="677108"/>
          </a:xfrm>
          <a:prstGeom prst="rect">
            <a:avLst/>
          </a:prstGeom>
          <a:noFill/>
        </p:spPr>
        <p:txBody>
          <a:bodyPr wrap="square" rtlCol="0">
            <a:spAutoFit/>
          </a:bodyPr>
          <a:lstStyle/>
          <a:p>
            <a:pPr algn="ctr"/>
            <a:r>
              <a:rPr lang="en-US" sz="3800" b="1" dirty="0">
                <a:latin typeface="Times New Roman" panose="02020603050405020304" pitchFamily="18" charset="0"/>
                <a:cs typeface="Times New Roman" panose="02020603050405020304" pitchFamily="18" charset="0"/>
              </a:rPr>
              <a:t>JOURNAL QUESTIONS</a:t>
            </a:r>
          </a:p>
        </p:txBody>
      </p:sp>
    </p:spTree>
    <p:extLst>
      <p:ext uri="{BB962C8B-B14F-4D97-AF65-F5344CB8AC3E}">
        <p14:creationId xmlns:p14="http://schemas.microsoft.com/office/powerpoint/2010/main" val="379356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PART ONE</a:t>
            </a:r>
          </a:p>
        </p:txBody>
      </p:sp>
      <p:sp>
        <p:nvSpPr>
          <p:cNvPr id="3" name="Content Placeholder 2"/>
          <p:cNvSpPr>
            <a:spLocks noGrp="1"/>
          </p:cNvSpPr>
          <p:nvPr>
            <p:ph idx="1"/>
          </p:nvPr>
        </p:nvSpPr>
        <p:spPr/>
        <p:txBody>
          <a:bodyPr>
            <a:normAutofit/>
          </a:bodyPr>
          <a:lstStyle/>
          <a:p>
            <a:pPr marL="0" indent="0" algn="ctr">
              <a:buNone/>
            </a:pPr>
            <a:r>
              <a:rPr lang="en-US" dirty="0"/>
              <a:t>Please open FORMED and view </a:t>
            </a:r>
          </a:p>
          <a:p>
            <a:pPr marL="0" indent="0" algn="ctr">
              <a:buNone/>
            </a:pPr>
            <a:endParaRPr lang="en-US" dirty="0"/>
          </a:p>
          <a:p>
            <a:pPr marL="0" indent="0" algn="ctr">
              <a:buNone/>
            </a:pPr>
            <a:r>
              <a:rPr lang="en-US" sz="5400" i="1" dirty="0">
                <a:hlinkClick r:id="rId2"/>
              </a:rPr>
              <a:t>Who Am I to Judge?</a:t>
            </a:r>
          </a:p>
          <a:p>
            <a:pPr marL="0" indent="0" algn="ctr">
              <a:buNone/>
            </a:pPr>
            <a:r>
              <a:rPr lang="en-US" sz="4400" dirty="0">
                <a:hlinkClick r:id="rId2"/>
              </a:rPr>
              <a:t>Session 1</a:t>
            </a:r>
            <a:endParaRPr lang="en-US" sz="4400" dirty="0"/>
          </a:p>
          <a:p>
            <a:pPr marL="0" indent="0" algn="ctr">
              <a:buNone/>
            </a:pPr>
            <a:r>
              <a:rPr lang="en-US" sz="4000" dirty="0"/>
              <a:t>Don’t Impose Your Morality on Me!</a:t>
            </a:r>
          </a:p>
          <a:p>
            <a:pPr marL="0" indent="0" algn="ctr">
              <a:buNone/>
            </a:pPr>
            <a:r>
              <a:rPr lang="en-US" dirty="0"/>
              <a:t>Pausing at 14:04</a:t>
            </a:r>
          </a:p>
          <a:p>
            <a:pPr marL="0" indent="0" algn="ctr">
              <a:buNone/>
            </a:pPr>
            <a:endParaRPr lang="en-US" dirty="0"/>
          </a:p>
        </p:txBody>
      </p:sp>
    </p:spTree>
    <p:extLst>
      <p:ext uri="{BB962C8B-B14F-4D97-AF65-F5344CB8AC3E}">
        <p14:creationId xmlns:p14="http://schemas.microsoft.com/office/powerpoint/2010/main" val="325120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858" y="73573"/>
            <a:ext cx="8229600" cy="639762"/>
          </a:xfrm>
        </p:spPr>
        <p:txBody>
          <a:bodyPr>
            <a:noAutofit/>
          </a:bodyPr>
          <a:lstStyle/>
          <a:p>
            <a:r>
              <a:rPr lang="en-US" sz="4000" b="1"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457200" y="1371600"/>
            <a:ext cx="8229600" cy="4953000"/>
          </a:xfrm>
        </p:spPr>
        <p:txBody>
          <a:bodyPr>
            <a:noAutofit/>
          </a:bodyPr>
          <a:lstStyle/>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from </a:t>
            </a:r>
            <a:r>
              <a:rPr lang="en-US" sz="2000" i="1" dirty="0">
                <a:latin typeface="Times New Roman" panose="02020603050405020304" pitchFamily="18" charset="0"/>
                <a:cs typeface="Times New Roman" panose="02020603050405020304" pitchFamily="18" charset="0"/>
                <a:hlinkClick r:id="rId2"/>
              </a:rPr>
              <a:t>Who Am I To Judge </a:t>
            </a:r>
            <a:r>
              <a:rPr lang="en-US" sz="2000" dirty="0">
                <a:latin typeface="Times New Roman" panose="02020603050405020304" pitchFamily="18" charset="0"/>
                <a:cs typeface="Times New Roman" panose="02020603050405020304" pitchFamily="18" charset="0"/>
                <a:hlinkClick r:id="rId2"/>
              </a:rPr>
              <a:t>Study Guide </a:t>
            </a:r>
            <a:r>
              <a:rPr lang="en-US" sz="2000" dirty="0">
                <a:latin typeface="Times New Roman" panose="02020603050405020304" pitchFamily="18" charset="0"/>
                <a:cs typeface="Times New Roman" panose="02020603050405020304" pitchFamily="18" charset="0"/>
              </a:rPr>
              <a:t>p 9</a:t>
            </a: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1DC3008-2EB2-E2F4-7840-0D610B0C0630}"/>
              </a:ext>
            </a:extLst>
          </p:cNvPr>
          <p:cNvPicPr>
            <a:picLocks noChangeAspect="1"/>
          </p:cNvPicPr>
          <p:nvPr/>
        </p:nvPicPr>
        <p:blipFill>
          <a:blip r:embed="rId3"/>
          <a:stretch>
            <a:fillRect/>
          </a:stretch>
        </p:blipFill>
        <p:spPr>
          <a:xfrm>
            <a:off x="19575" y="914400"/>
            <a:ext cx="9010165" cy="5257800"/>
          </a:xfrm>
          <a:prstGeom prst="rect">
            <a:avLst/>
          </a:prstGeom>
        </p:spPr>
      </p:pic>
    </p:spTree>
    <p:extLst>
      <p:ext uri="{BB962C8B-B14F-4D97-AF65-F5344CB8AC3E}">
        <p14:creationId xmlns:p14="http://schemas.microsoft.com/office/powerpoint/2010/main" val="31206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1</a:t>
            </a:r>
          </a:p>
        </p:txBody>
      </p:sp>
      <p:sp>
        <p:nvSpPr>
          <p:cNvPr id="3" name="Content Placeholder 2"/>
          <p:cNvSpPr>
            <a:spLocks noGrp="1"/>
          </p:cNvSpPr>
          <p:nvPr>
            <p:ph idx="1"/>
          </p:nvPr>
        </p:nvSpPr>
        <p:spPr>
          <a:xfrm>
            <a:off x="457200" y="1166018"/>
            <a:ext cx="8229600" cy="4525963"/>
          </a:xfrm>
        </p:spPr>
        <p:txBody>
          <a:bodyPr>
            <a:normAutofit/>
          </a:bodyPr>
          <a:lstStyle/>
          <a:p>
            <a:pPr>
              <a:spcBef>
                <a:spcPts val="0"/>
              </a:spcBef>
            </a:pPr>
            <a:endParaRPr lang="en-US" sz="2800" dirty="0"/>
          </a:p>
          <a:p>
            <a:pPr marL="0" indent="0">
              <a:spcBef>
                <a:spcPts val="0"/>
              </a:spcBef>
              <a:buNone/>
            </a:pPr>
            <a:endParaRPr lang="en-US" dirty="0"/>
          </a:p>
        </p:txBody>
      </p:sp>
      <p:sp>
        <p:nvSpPr>
          <p:cNvPr id="4" name="TextBox 3">
            <a:extLst>
              <a:ext uri="{FF2B5EF4-FFF2-40B4-BE49-F238E27FC236}">
                <a16:creationId xmlns:a16="http://schemas.microsoft.com/office/drawing/2014/main" id="{91BACE39-53B5-4B55-B6DD-CEFAF3895CD1}"/>
              </a:ext>
            </a:extLst>
          </p:cNvPr>
          <p:cNvSpPr txBox="1"/>
          <p:nvPr/>
        </p:nvSpPr>
        <p:spPr>
          <a:xfrm>
            <a:off x="685800" y="1428148"/>
            <a:ext cx="7772400" cy="520142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What stood out for you as you watched Dr. Sri’s talk?</a:t>
            </a:r>
          </a:p>
          <a:p>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Do you think most people are relativists?</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What is your view of morality, is it 1) a system of rules to be followed, or 2) guidelines that allow for flexibility, or simply 3) “Do whatever you want, just don‘t hurt anyone else!”  Why?</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How was your “moral compass” influenced by your family growing up?  How was it influenced by the culture after you left home?</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Do you find it difficult to talk about moral issues with others who may not fundamentally agree with you?</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819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2679</TotalTime>
  <Words>932</Words>
  <Application>Microsoft Office PowerPoint</Application>
  <PresentationFormat>On-screen Show (4:3)</PresentationFormat>
  <Paragraphs>149</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cabin</vt:lpstr>
      <vt:lpstr>Calibri</vt:lpstr>
      <vt:lpstr>Times New Roman</vt:lpstr>
      <vt:lpstr>Verdana Pro</vt:lpstr>
      <vt:lpstr>Office Theme</vt:lpstr>
      <vt:lpstr>PLEASE SIGN IN</vt:lpstr>
      <vt:lpstr> Virtue:  The Art of Living Meeting 1 Don’t Impose Your  Rules on Me! </vt:lpstr>
      <vt:lpstr>Opening Prayer</vt:lpstr>
      <vt:lpstr>Cor ad Cor Loquitur Heart Speaks to Heart</vt:lpstr>
      <vt:lpstr>Introduction</vt:lpstr>
      <vt:lpstr>PowerPoint Presentation</vt:lpstr>
      <vt:lpstr>PART ONE</vt:lpstr>
      <vt:lpstr>OUTLINE</vt:lpstr>
      <vt:lpstr>Reflection 1</vt:lpstr>
      <vt:lpstr>PART TWO</vt:lpstr>
      <vt:lpstr>OUTLINE</vt:lpstr>
      <vt:lpstr>OUTLINE</vt:lpstr>
      <vt:lpstr>OUTLINE</vt:lpstr>
      <vt:lpstr>Reflection 2</vt:lpstr>
      <vt:lpstr>PowerPoint Presentation</vt:lpstr>
      <vt:lpstr>PowerPoint Presentation</vt:lpstr>
      <vt:lpstr>Prayer Partners</vt:lpstr>
      <vt:lpstr>BEFORE WE MEET AGAIN</vt:lpstr>
      <vt:lpstr>BEFORE WE MEET AGAIN</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Javier Benitez</dc:creator>
  <cp:lastModifiedBy>Javier Benitez</cp:lastModifiedBy>
  <cp:revision>109</cp:revision>
  <dcterms:created xsi:type="dcterms:W3CDTF">2019-07-05T15:45:36Z</dcterms:created>
  <dcterms:modified xsi:type="dcterms:W3CDTF">2023-09-03T18:29:24Z</dcterms:modified>
</cp:coreProperties>
</file>