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79" r:id="rId2"/>
    <p:sldId id="277" r:id="rId3"/>
    <p:sldId id="260" r:id="rId4"/>
    <p:sldId id="261" r:id="rId5"/>
    <p:sldId id="284" r:id="rId6"/>
    <p:sldId id="262" r:id="rId7"/>
    <p:sldId id="302" r:id="rId8"/>
    <p:sldId id="300" r:id="rId9"/>
    <p:sldId id="259" r:id="rId10"/>
    <p:sldId id="292" r:id="rId11"/>
    <p:sldId id="293" r:id="rId12"/>
    <p:sldId id="264" r:id="rId13"/>
    <p:sldId id="286" r:id="rId14"/>
    <p:sldId id="301" r:id="rId15"/>
    <p:sldId id="294" r:id="rId16"/>
    <p:sldId id="296" r:id="rId17"/>
    <p:sldId id="299" r:id="rId18"/>
    <p:sldId id="287" r:id="rId19"/>
    <p:sldId id="288" r:id="rId20"/>
    <p:sldId id="289" r:id="rId21"/>
    <p:sldId id="290"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1" d="100"/>
          <a:sy n="61" d="100"/>
        </p:scale>
        <p:origin x="1440"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DB7A22-0E4E-45CE-9630-97A2717F840B}" type="datetimeFigureOut">
              <a:rPr lang="en-US" smtClean="0"/>
              <a:t>9/3/2023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E1C5C-87E5-4C70-9E2C-F4E40732172B}" type="slidenum">
              <a:rPr lang="en-US" smtClean="0"/>
              <a:t>‹#›</a:t>
            </a:fld>
            <a:endParaRPr lang="en-US"/>
          </a:p>
        </p:txBody>
      </p:sp>
    </p:spTree>
    <p:extLst>
      <p:ext uri="{BB962C8B-B14F-4D97-AF65-F5344CB8AC3E}">
        <p14:creationId xmlns:p14="http://schemas.microsoft.com/office/powerpoint/2010/main" val="41784624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Leader could answer this one first to give </a:t>
            </a:r>
            <a:r>
              <a:rPr lang="en-US"/>
              <a:t>an example </a:t>
            </a:r>
            <a:r>
              <a:rPr lang="en-US" dirty="0"/>
              <a:t>of what this </a:t>
            </a:r>
            <a:r>
              <a:rPr lang="en-US"/>
              <a:t>part means.</a:t>
            </a:r>
            <a:endParaRPr lang="en-US" dirty="0"/>
          </a:p>
        </p:txBody>
      </p:sp>
      <p:sp>
        <p:nvSpPr>
          <p:cNvPr id="4" name="Slide Number Placeholder 3"/>
          <p:cNvSpPr>
            <a:spLocks noGrp="1"/>
          </p:cNvSpPr>
          <p:nvPr>
            <p:ph type="sldNum" sz="quarter" idx="10"/>
          </p:nvPr>
        </p:nvSpPr>
        <p:spPr/>
        <p:txBody>
          <a:bodyPr/>
          <a:lstStyle/>
          <a:p>
            <a:fld id="{26AE1C5C-87E5-4C70-9E2C-F4E40732172B}" type="slidenum">
              <a:rPr lang="en-US" smtClean="0"/>
              <a:t>4</a:t>
            </a:fld>
            <a:endParaRPr lang="en-US"/>
          </a:p>
        </p:txBody>
      </p:sp>
    </p:spTree>
    <p:extLst>
      <p:ext uri="{BB962C8B-B14F-4D97-AF65-F5344CB8AC3E}">
        <p14:creationId xmlns:p14="http://schemas.microsoft.com/office/powerpoint/2010/main" val="1807744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AE1C5C-87E5-4C70-9E2C-F4E40732172B}" type="slidenum">
              <a:rPr lang="en-US" smtClean="0"/>
              <a:t>6</a:t>
            </a:fld>
            <a:endParaRPr lang="en-US"/>
          </a:p>
        </p:txBody>
      </p:sp>
    </p:spTree>
    <p:extLst>
      <p:ext uri="{BB962C8B-B14F-4D97-AF65-F5344CB8AC3E}">
        <p14:creationId xmlns:p14="http://schemas.microsoft.com/office/powerpoint/2010/main" val="21100856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AE1C5C-87E5-4C70-9E2C-F4E40732172B}" type="slidenum">
              <a:rPr lang="en-US" smtClean="0"/>
              <a:t>7</a:t>
            </a:fld>
            <a:endParaRPr lang="en-US"/>
          </a:p>
        </p:txBody>
      </p:sp>
    </p:spTree>
    <p:extLst>
      <p:ext uri="{BB962C8B-B14F-4D97-AF65-F5344CB8AC3E}">
        <p14:creationId xmlns:p14="http://schemas.microsoft.com/office/powerpoint/2010/main" val="40996659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AE1C5C-87E5-4C70-9E2C-F4E40732172B}" type="slidenum">
              <a:rPr lang="en-US" smtClean="0"/>
              <a:t>20</a:t>
            </a:fld>
            <a:endParaRPr lang="en-US"/>
          </a:p>
        </p:txBody>
      </p:sp>
    </p:spTree>
    <p:extLst>
      <p:ext uri="{BB962C8B-B14F-4D97-AF65-F5344CB8AC3E}">
        <p14:creationId xmlns:p14="http://schemas.microsoft.com/office/powerpoint/2010/main" val="9474730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F950255-7746-4EFE-B2DF-1855E763FA49}" type="datetimeFigureOut">
              <a:rPr lang="en-US" smtClean="0"/>
              <a:t>9/3/2023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BE99F8-7A11-4436-850A-57FD68F29A15}" type="slidenum">
              <a:rPr lang="en-US" smtClean="0"/>
              <a:t>‹#›</a:t>
            </a:fld>
            <a:endParaRPr lang="en-US"/>
          </a:p>
        </p:txBody>
      </p:sp>
    </p:spTree>
    <p:extLst>
      <p:ext uri="{BB962C8B-B14F-4D97-AF65-F5344CB8AC3E}">
        <p14:creationId xmlns:p14="http://schemas.microsoft.com/office/powerpoint/2010/main" val="3904020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F950255-7746-4EFE-B2DF-1855E763FA49}" type="datetimeFigureOut">
              <a:rPr lang="en-US" smtClean="0"/>
              <a:t>9/3/2023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BE99F8-7A11-4436-850A-57FD68F29A15}" type="slidenum">
              <a:rPr lang="en-US" smtClean="0"/>
              <a:t>‹#›</a:t>
            </a:fld>
            <a:endParaRPr lang="en-US"/>
          </a:p>
        </p:txBody>
      </p:sp>
    </p:spTree>
    <p:extLst>
      <p:ext uri="{BB962C8B-B14F-4D97-AF65-F5344CB8AC3E}">
        <p14:creationId xmlns:p14="http://schemas.microsoft.com/office/powerpoint/2010/main" val="1648616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F950255-7746-4EFE-B2DF-1855E763FA49}" type="datetimeFigureOut">
              <a:rPr lang="en-US" smtClean="0"/>
              <a:t>9/3/2023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BE99F8-7A11-4436-850A-57FD68F29A15}" type="slidenum">
              <a:rPr lang="en-US" smtClean="0"/>
              <a:t>‹#›</a:t>
            </a:fld>
            <a:endParaRPr lang="en-US"/>
          </a:p>
        </p:txBody>
      </p:sp>
    </p:spTree>
    <p:extLst>
      <p:ext uri="{BB962C8B-B14F-4D97-AF65-F5344CB8AC3E}">
        <p14:creationId xmlns:p14="http://schemas.microsoft.com/office/powerpoint/2010/main" val="1145975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F950255-7746-4EFE-B2DF-1855E763FA49}" type="datetimeFigureOut">
              <a:rPr lang="en-US" smtClean="0"/>
              <a:t>9/3/2023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BE99F8-7A11-4436-850A-57FD68F29A15}" type="slidenum">
              <a:rPr lang="en-US" smtClean="0"/>
              <a:t>‹#›</a:t>
            </a:fld>
            <a:endParaRPr lang="en-US"/>
          </a:p>
        </p:txBody>
      </p:sp>
    </p:spTree>
    <p:extLst>
      <p:ext uri="{BB962C8B-B14F-4D97-AF65-F5344CB8AC3E}">
        <p14:creationId xmlns:p14="http://schemas.microsoft.com/office/powerpoint/2010/main" val="1783831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F950255-7746-4EFE-B2DF-1855E763FA49}" type="datetimeFigureOut">
              <a:rPr lang="en-US" smtClean="0"/>
              <a:t>9/3/2023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BE99F8-7A11-4436-850A-57FD68F29A15}" type="slidenum">
              <a:rPr lang="en-US" smtClean="0"/>
              <a:t>‹#›</a:t>
            </a:fld>
            <a:endParaRPr lang="en-US"/>
          </a:p>
        </p:txBody>
      </p:sp>
    </p:spTree>
    <p:extLst>
      <p:ext uri="{BB962C8B-B14F-4D97-AF65-F5344CB8AC3E}">
        <p14:creationId xmlns:p14="http://schemas.microsoft.com/office/powerpoint/2010/main" val="660358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F950255-7746-4EFE-B2DF-1855E763FA49}" type="datetimeFigureOut">
              <a:rPr lang="en-US" smtClean="0"/>
              <a:t>9/3/2023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BE99F8-7A11-4436-850A-57FD68F29A15}" type="slidenum">
              <a:rPr lang="en-US" smtClean="0"/>
              <a:t>‹#›</a:t>
            </a:fld>
            <a:endParaRPr lang="en-US"/>
          </a:p>
        </p:txBody>
      </p:sp>
    </p:spTree>
    <p:extLst>
      <p:ext uri="{BB962C8B-B14F-4D97-AF65-F5344CB8AC3E}">
        <p14:creationId xmlns:p14="http://schemas.microsoft.com/office/powerpoint/2010/main" val="3464342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F950255-7746-4EFE-B2DF-1855E763FA49}" type="datetimeFigureOut">
              <a:rPr lang="en-US" smtClean="0"/>
              <a:t>9/3/2023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BE99F8-7A11-4436-850A-57FD68F29A15}" type="slidenum">
              <a:rPr lang="en-US" smtClean="0"/>
              <a:t>‹#›</a:t>
            </a:fld>
            <a:endParaRPr lang="en-US"/>
          </a:p>
        </p:txBody>
      </p:sp>
    </p:spTree>
    <p:extLst>
      <p:ext uri="{BB962C8B-B14F-4D97-AF65-F5344CB8AC3E}">
        <p14:creationId xmlns:p14="http://schemas.microsoft.com/office/powerpoint/2010/main" val="1243323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F950255-7746-4EFE-B2DF-1855E763FA49}" type="datetimeFigureOut">
              <a:rPr lang="en-US" smtClean="0"/>
              <a:t>9/3/2023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BE99F8-7A11-4436-850A-57FD68F29A15}" type="slidenum">
              <a:rPr lang="en-US" smtClean="0"/>
              <a:t>‹#›</a:t>
            </a:fld>
            <a:endParaRPr lang="en-US"/>
          </a:p>
        </p:txBody>
      </p:sp>
    </p:spTree>
    <p:extLst>
      <p:ext uri="{BB962C8B-B14F-4D97-AF65-F5344CB8AC3E}">
        <p14:creationId xmlns:p14="http://schemas.microsoft.com/office/powerpoint/2010/main" val="528553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950255-7746-4EFE-B2DF-1855E763FA49}" type="datetimeFigureOut">
              <a:rPr lang="en-US" smtClean="0"/>
              <a:t>9/3/2023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BE99F8-7A11-4436-850A-57FD68F29A15}" type="slidenum">
              <a:rPr lang="en-US" smtClean="0"/>
              <a:t>‹#›</a:t>
            </a:fld>
            <a:endParaRPr lang="en-US"/>
          </a:p>
        </p:txBody>
      </p:sp>
    </p:spTree>
    <p:extLst>
      <p:ext uri="{BB962C8B-B14F-4D97-AF65-F5344CB8AC3E}">
        <p14:creationId xmlns:p14="http://schemas.microsoft.com/office/powerpoint/2010/main" val="2458171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F950255-7746-4EFE-B2DF-1855E763FA49}" type="datetimeFigureOut">
              <a:rPr lang="en-US" smtClean="0"/>
              <a:t>9/3/2023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BE99F8-7A11-4436-850A-57FD68F29A15}" type="slidenum">
              <a:rPr lang="en-US" smtClean="0"/>
              <a:t>‹#›</a:t>
            </a:fld>
            <a:endParaRPr lang="en-US"/>
          </a:p>
        </p:txBody>
      </p:sp>
    </p:spTree>
    <p:extLst>
      <p:ext uri="{BB962C8B-B14F-4D97-AF65-F5344CB8AC3E}">
        <p14:creationId xmlns:p14="http://schemas.microsoft.com/office/powerpoint/2010/main" val="1165977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F950255-7746-4EFE-B2DF-1855E763FA49}" type="datetimeFigureOut">
              <a:rPr lang="en-US" smtClean="0"/>
              <a:t>9/3/2023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BE99F8-7A11-4436-850A-57FD68F29A15}" type="slidenum">
              <a:rPr lang="en-US" smtClean="0"/>
              <a:t>‹#›</a:t>
            </a:fld>
            <a:endParaRPr lang="en-US"/>
          </a:p>
        </p:txBody>
      </p:sp>
    </p:spTree>
    <p:extLst>
      <p:ext uri="{BB962C8B-B14F-4D97-AF65-F5344CB8AC3E}">
        <p14:creationId xmlns:p14="http://schemas.microsoft.com/office/powerpoint/2010/main" val="2373877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950255-7746-4EFE-B2DF-1855E763FA49}" type="datetimeFigureOut">
              <a:rPr lang="en-US" smtClean="0"/>
              <a:t>9/3/2023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BE99F8-7A11-4436-850A-57FD68F29A15}" type="slidenum">
              <a:rPr lang="en-US" smtClean="0"/>
              <a:t>‹#›</a:t>
            </a:fld>
            <a:endParaRPr lang="en-US"/>
          </a:p>
        </p:txBody>
      </p:sp>
    </p:spTree>
    <p:extLst>
      <p:ext uri="{BB962C8B-B14F-4D97-AF65-F5344CB8AC3E}">
        <p14:creationId xmlns:p14="http://schemas.microsoft.com/office/powerpoint/2010/main" val="27891528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atch.formed.org/products/virtue-and-freedo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youtube.com/watch?v=8GRTQGoiqAg"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Virtue%20And%20Freedom/VirtueFreedomWorkbook.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wordonfire.org/study-programs/seven-deadly-sin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bookstore.wordonfire.org/products/seven-deadly-sins-seven-lively-virtues-1?_ga=2.248665038.875359234.1693094118-713486467.1627745757&amp;_gl=1*w7jupi*_ga*NzEzNDg2NDY3LjE2Mjc3NDU3NTc.*_ga_4081DYV3TL*MTY5MzA5NDExOC4zMy4wLjE2OTMwOTQxMTguNjAuMC4w" TargetMode="External"/><Relationship Id="rId2" Type="http://schemas.openxmlformats.org/officeDocument/2006/relationships/hyperlink" Target="https://watch.formed.org/seven-deadly-sins-seven-lively-virtues-by-bishop-robert-barron/videos/seven-deadly-sins-seven-lively-virtues-by-bishop-robert-barron"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43400"/>
            <a:ext cx="8229600" cy="1143000"/>
          </a:xfrm>
        </p:spPr>
        <p:txBody>
          <a:bodyPr>
            <a:noAutofit/>
          </a:bodyPr>
          <a:lstStyle/>
          <a:p>
            <a:r>
              <a:rPr lang="en-US" sz="10000" dirty="0"/>
              <a:t>PLEASE SIGN IN</a:t>
            </a:r>
          </a:p>
        </p:txBody>
      </p:sp>
      <p:sp>
        <p:nvSpPr>
          <p:cNvPr id="3" name="Content Placeholder 2"/>
          <p:cNvSpPr>
            <a:spLocks noGrp="1"/>
          </p:cNvSpPr>
          <p:nvPr>
            <p:ph idx="1"/>
          </p:nvPr>
        </p:nvSpPr>
        <p:spPr>
          <a:xfrm>
            <a:off x="457200" y="198436"/>
            <a:ext cx="8229600" cy="3352801"/>
          </a:xfrm>
        </p:spPr>
        <p:txBody>
          <a:bodyPr>
            <a:noAutofit/>
          </a:bodyPr>
          <a:lstStyle/>
          <a:p>
            <a:pPr marL="0" indent="0" algn="ctr">
              <a:buNone/>
            </a:pPr>
            <a:endParaRPr lang="en-US" sz="2000" dirty="0"/>
          </a:p>
          <a:p>
            <a:pPr marL="0" indent="0" algn="ctr">
              <a:buNone/>
            </a:pPr>
            <a:r>
              <a:rPr lang="en-US" sz="14500" b="1" i="1" dirty="0">
                <a:latin typeface="Times New Roman" panose="02020603050405020304" pitchFamily="18" charset="0"/>
                <a:cs typeface="Times New Roman" panose="02020603050405020304" pitchFamily="18" charset="0"/>
              </a:rPr>
              <a:t>Welcome!</a:t>
            </a:r>
          </a:p>
        </p:txBody>
      </p:sp>
    </p:spTree>
    <p:extLst>
      <p:ext uri="{BB962C8B-B14F-4D97-AF65-F5344CB8AC3E}">
        <p14:creationId xmlns:p14="http://schemas.microsoft.com/office/powerpoint/2010/main" val="35111832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953000"/>
          </a:xfrm>
        </p:spPr>
        <p:txBody>
          <a:bodyPr>
            <a:noAutofit/>
          </a:bodyPr>
          <a:lstStyle/>
          <a:p>
            <a:pPr marL="0" indent="0">
              <a:buNone/>
            </a:pPr>
            <a:endParaRPr lang="en-US" sz="2800" dirty="0">
              <a:latin typeface="Times New Roman" panose="02020603050405020304" pitchFamily="18" charset="0"/>
              <a:cs typeface="Times New Roman" panose="02020603050405020304" pitchFamily="18" charset="0"/>
            </a:endParaRPr>
          </a:p>
          <a:p>
            <a:pPr marL="0" indent="0">
              <a:buNone/>
            </a:pPr>
            <a:endParaRPr lang="en-US" sz="2800" dirty="0">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6BF31910-ADC5-CF08-9BC4-BEEBD609B606}"/>
              </a:ext>
            </a:extLst>
          </p:cNvPr>
          <p:cNvSpPr txBox="1"/>
          <p:nvPr/>
        </p:nvSpPr>
        <p:spPr>
          <a:xfrm>
            <a:off x="762000" y="289679"/>
            <a:ext cx="7924800" cy="6278642"/>
          </a:xfrm>
          <a:prstGeom prst="rect">
            <a:avLst/>
          </a:prstGeom>
          <a:noFill/>
        </p:spPr>
        <p:txBody>
          <a:bodyPr wrap="square" rtlCol="0">
            <a:spAutoFit/>
          </a:bodyPr>
          <a:lstStyle/>
          <a:p>
            <a:pPr algn="ctr"/>
            <a:r>
              <a:rPr lang="en-US" sz="3600" b="1" dirty="0">
                <a:latin typeface="Times New Roman" panose="02020603050405020304" pitchFamily="18" charset="0"/>
                <a:cs typeface="Times New Roman" panose="02020603050405020304" pitchFamily="18" charset="0"/>
              </a:rPr>
              <a:t>PART TWO</a:t>
            </a:r>
          </a:p>
          <a:p>
            <a:pPr algn="ctr"/>
            <a:r>
              <a:rPr lang="en-US" sz="3600" b="1" dirty="0">
                <a:latin typeface="Times New Roman" panose="02020603050405020304" pitchFamily="18" charset="0"/>
                <a:cs typeface="Times New Roman" panose="02020603050405020304" pitchFamily="18" charset="0"/>
              </a:rPr>
              <a:t>Temptation &amp; Sin</a:t>
            </a:r>
          </a:p>
          <a:p>
            <a:pPr algn="ctr"/>
            <a:r>
              <a:rPr lang="en-US" sz="2400" b="1" dirty="0">
                <a:latin typeface="Times New Roman" panose="02020603050405020304" pitchFamily="18" charset="0"/>
                <a:cs typeface="Times New Roman" panose="02020603050405020304" pitchFamily="18" charset="0"/>
              </a:rPr>
              <a:t>What the Tempter wants: </a:t>
            </a:r>
          </a:p>
          <a:p>
            <a:pPr algn="just"/>
            <a:r>
              <a:rPr lang="en-US" b="1" dirty="0">
                <a:latin typeface="Times New Roman" panose="02020603050405020304" pitchFamily="18" charset="0"/>
                <a:cs typeface="Times New Roman" panose="02020603050405020304" pitchFamily="18" charset="0"/>
              </a:rPr>
              <a:t>1. To make us unhappy </a:t>
            </a:r>
          </a:p>
          <a:p>
            <a:pPr algn="just"/>
            <a:r>
              <a:rPr lang="en-US" dirty="0">
                <a:latin typeface="Times New Roman" panose="02020603050405020304" pitchFamily="18" charset="0"/>
                <a:cs typeface="Times New Roman" panose="02020603050405020304" pitchFamily="18" charset="0"/>
              </a:rPr>
              <a:t>Temptation uses the promise of a shortcut to happiness, but after the sin we are left instead with the damage and the guilt. </a:t>
            </a:r>
          </a:p>
          <a:p>
            <a:pPr algn="just"/>
            <a:r>
              <a:rPr lang="en-US" b="1" dirty="0">
                <a:latin typeface="Times New Roman" panose="02020603050405020304" pitchFamily="18" charset="0"/>
                <a:cs typeface="Times New Roman" panose="02020603050405020304" pitchFamily="18" charset="0"/>
              </a:rPr>
              <a:t>2. To bring us to despair </a:t>
            </a:r>
          </a:p>
          <a:p>
            <a:pPr algn="just"/>
            <a:r>
              <a:rPr lang="en-US" dirty="0">
                <a:latin typeface="Times New Roman" panose="02020603050405020304" pitchFamily="18" charset="0"/>
                <a:cs typeface="Times New Roman" panose="02020603050405020304" pitchFamily="18" charset="0"/>
              </a:rPr>
              <a:t>Sin can draw us deeper into sin: we lie, then need to tell more lies to avoid exposure; we cheat on a test, then need more cheating to maintain the stolen grade; we indulge in addictive behaviors to avoid confronting pain, then need to increase the addiction to keep the pain repressed. Our conscience numbs; we don’t recognize ourselves; we feel we are in too deep, beyond help, and might as well keep sinning. We lose hope. </a:t>
            </a:r>
          </a:p>
          <a:p>
            <a:pPr algn="just"/>
            <a:r>
              <a:rPr lang="en-US" b="1" dirty="0">
                <a:latin typeface="Times New Roman" panose="02020603050405020304" pitchFamily="18" charset="0"/>
                <a:cs typeface="Times New Roman" panose="02020603050405020304" pitchFamily="18" charset="0"/>
              </a:rPr>
              <a:t>3. To reject God permanently </a:t>
            </a:r>
          </a:p>
          <a:p>
            <a:pPr algn="just"/>
            <a:r>
              <a:rPr lang="en-US" dirty="0">
                <a:latin typeface="Times New Roman" panose="02020603050405020304" pitchFamily="18" charset="0"/>
                <a:cs typeface="Times New Roman" panose="02020603050405020304" pitchFamily="18" charset="0"/>
              </a:rPr>
              <a:t>As with temptation, our guilt and despair can make us so defensive that we lash out with indignation and resentment against God, against our friends and mentors, against everything pointing us the way out of our isolation and back towards the light. The ultimate danger is that while we are struggling with despair, we also become so filled with resentment toward God that we can't see our way out—we choose the darkness and choose it forever.    </a:t>
            </a:r>
            <a:r>
              <a:rPr lang="en-US" dirty="0" err="1">
                <a:latin typeface="Times New Roman" panose="02020603050405020304" pitchFamily="18" charset="0"/>
                <a:cs typeface="Times New Roman" panose="02020603050405020304" pitchFamily="18" charset="0"/>
              </a:rPr>
              <a:t>Workbk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pg</a:t>
            </a:r>
            <a:r>
              <a:rPr lang="en-US" dirty="0">
                <a:latin typeface="Times New Roman" panose="02020603050405020304" pitchFamily="18" charset="0"/>
                <a:cs typeface="Times New Roman" panose="02020603050405020304" pitchFamily="18" charset="0"/>
              </a:rPr>
              <a:t> 6</a:t>
            </a:r>
          </a:p>
        </p:txBody>
      </p:sp>
    </p:spTree>
    <p:extLst>
      <p:ext uri="{BB962C8B-B14F-4D97-AF65-F5344CB8AC3E}">
        <p14:creationId xmlns:p14="http://schemas.microsoft.com/office/powerpoint/2010/main" val="7566277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953000"/>
          </a:xfrm>
        </p:spPr>
        <p:txBody>
          <a:bodyPr>
            <a:noAutofit/>
          </a:bodyPr>
          <a:lstStyle/>
          <a:p>
            <a:pPr marL="0" indent="0">
              <a:buNone/>
            </a:pPr>
            <a:endParaRPr lang="en-US" sz="2800" dirty="0">
              <a:latin typeface="Times New Roman" panose="02020603050405020304" pitchFamily="18" charset="0"/>
              <a:cs typeface="Times New Roman" panose="02020603050405020304" pitchFamily="18" charset="0"/>
            </a:endParaRPr>
          </a:p>
          <a:p>
            <a:pPr marL="0" indent="0">
              <a:buNone/>
            </a:pPr>
            <a:endParaRPr lang="en-US" sz="2800" dirty="0">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6BF31910-ADC5-CF08-9BC4-BEEBD609B606}"/>
              </a:ext>
            </a:extLst>
          </p:cNvPr>
          <p:cNvSpPr txBox="1"/>
          <p:nvPr/>
        </p:nvSpPr>
        <p:spPr>
          <a:xfrm>
            <a:off x="762000" y="228600"/>
            <a:ext cx="7924800" cy="5693866"/>
          </a:xfrm>
          <a:prstGeom prst="rect">
            <a:avLst/>
          </a:prstGeom>
          <a:noFill/>
        </p:spPr>
        <p:txBody>
          <a:bodyPr wrap="square" rtlCol="0">
            <a:spAutoFit/>
          </a:bodyPr>
          <a:lstStyle/>
          <a:p>
            <a:pPr algn="ctr"/>
            <a:r>
              <a:rPr lang="en-US" sz="3200" b="1" dirty="0">
                <a:latin typeface="Times New Roman" panose="02020603050405020304" pitchFamily="18" charset="0"/>
                <a:cs typeface="Times New Roman" panose="02020603050405020304" pitchFamily="18" charset="0"/>
              </a:rPr>
              <a:t>What God wants</a:t>
            </a:r>
          </a:p>
          <a:p>
            <a:pPr algn="ctr"/>
            <a:endParaRPr lang="en-US" sz="3200" b="1" dirty="0">
              <a:latin typeface="Times New Roman" panose="02020603050405020304" pitchFamily="18" charset="0"/>
              <a:cs typeface="Times New Roman" panose="02020603050405020304" pitchFamily="18" charset="0"/>
            </a:endParaRPr>
          </a:p>
          <a:p>
            <a:pPr algn="just"/>
            <a:r>
              <a:rPr lang="en-US" sz="2500" dirty="0">
                <a:latin typeface="Times New Roman" panose="02020603050405020304" pitchFamily="18" charset="0"/>
                <a:cs typeface="Times New Roman" panose="02020603050405020304" pitchFamily="18" charset="0"/>
              </a:rPr>
              <a:t>After we sin, the Tempter (“This is harmless”) turns into the Accuser (“That was unforgivable — you’re too far gone, it’s hopeless”).  </a:t>
            </a:r>
          </a:p>
          <a:p>
            <a:pPr algn="just"/>
            <a:r>
              <a:rPr lang="en-US" sz="2500" dirty="0">
                <a:latin typeface="Times New Roman" panose="02020603050405020304" pitchFamily="18" charset="0"/>
                <a:cs typeface="Times New Roman" panose="02020603050405020304" pitchFamily="18" charset="0"/>
              </a:rPr>
              <a:t>In contrast, God calls out to us that we always have the freedom to return to Him, no matter how greatly we’ve sinned.</a:t>
            </a:r>
          </a:p>
          <a:p>
            <a:pPr algn="just"/>
            <a:r>
              <a:rPr lang="en-US" sz="2500" dirty="0">
                <a:latin typeface="Times New Roman" panose="02020603050405020304" pitchFamily="18" charset="0"/>
                <a:cs typeface="Times New Roman" panose="02020603050405020304" pitchFamily="18" charset="0"/>
              </a:rPr>
              <a:t>Like the Father of the Prodigal Son, God loves us and will take us back with jubilation even if we have long delayed.</a:t>
            </a:r>
          </a:p>
          <a:p>
            <a:pPr algn="just"/>
            <a:r>
              <a:rPr lang="en-US" sz="2500" dirty="0">
                <a:latin typeface="Times New Roman" panose="02020603050405020304" pitchFamily="18" charset="0"/>
                <a:cs typeface="Times New Roman" panose="02020603050405020304" pitchFamily="18" charset="0"/>
              </a:rPr>
              <a:t>If you feel you are too far into the darkness to come out, call upon the name of Jesus—God’s mercy is infinite. </a:t>
            </a:r>
          </a:p>
          <a:p>
            <a:pPr algn="just"/>
            <a:endParaRPr lang="en-US" sz="2500" dirty="0">
              <a:latin typeface="Times New Roman" panose="02020603050405020304" pitchFamily="18" charset="0"/>
              <a:cs typeface="Times New Roman" panose="02020603050405020304" pitchFamily="18" charset="0"/>
            </a:endParaRPr>
          </a:p>
          <a:p>
            <a:pPr algn="just"/>
            <a:r>
              <a:rPr lang="en-US" sz="2500" dirty="0">
                <a:latin typeface="Times New Roman" panose="02020603050405020304" pitchFamily="18" charset="0"/>
                <a:cs typeface="Times New Roman" panose="02020603050405020304" pitchFamily="18" charset="0"/>
              </a:rPr>
              <a:t>There is always a way back.                  </a:t>
            </a:r>
            <a:r>
              <a:rPr lang="en-US" sz="2400" dirty="0" err="1">
                <a:latin typeface="Times New Roman" panose="02020603050405020304" pitchFamily="18" charset="0"/>
                <a:cs typeface="Times New Roman" panose="02020603050405020304" pitchFamily="18" charset="0"/>
              </a:rPr>
              <a:t>Workbk</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pg</a:t>
            </a:r>
            <a:r>
              <a:rPr lang="en-US" sz="2400" dirty="0">
                <a:latin typeface="Times New Roman" panose="02020603050405020304" pitchFamily="18" charset="0"/>
                <a:cs typeface="Times New Roman" panose="02020603050405020304" pitchFamily="18" charset="0"/>
              </a:rPr>
              <a:t> 7</a:t>
            </a:r>
            <a:endParaRPr lang="en-US" sz="2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905854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PART TWO</a:t>
            </a:r>
          </a:p>
        </p:txBody>
      </p:sp>
      <p:sp>
        <p:nvSpPr>
          <p:cNvPr id="11" name="TextBox 10">
            <a:extLst>
              <a:ext uri="{FF2B5EF4-FFF2-40B4-BE49-F238E27FC236}">
                <a16:creationId xmlns:a16="http://schemas.microsoft.com/office/drawing/2014/main" id="{A5E69CC6-7F27-2447-643D-6F1E2CD385F8}"/>
              </a:ext>
            </a:extLst>
          </p:cNvPr>
          <p:cNvSpPr txBox="1"/>
          <p:nvPr/>
        </p:nvSpPr>
        <p:spPr>
          <a:xfrm>
            <a:off x="1066800" y="1828800"/>
            <a:ext cx="7543800" cy="4401205"/>
          </a:xfrm>
          <a:prstGeom prst="rect">
            <a:avLst/>
          </a:prstGeom>
          <a:noFill/>
        </p:spPr>
        <p:txBody>
          <a:bodyPr wrap="square">
            <a:spAutoFit/>
          </a:bodyPr>
          <a:lstStyle/>
          <a:p>
            <a:pPr marL="0" indent="0" algn="ctr">
              <a:buNone/>
            </a:pPr>
            <a:r>
              <a:rPr lang="en-US" sz="3200" dirty="0"/>
              <a:t>Please open FORMED and view </a:t>
            </a:r>
          </a:p>
          <a:p>
            <a:pPr marL="0" indent="0" algn="ctr">
              <a:buNone/>
            </a:pPr>
            <a:endParaRPr lang="en-US" sz="3200" dirty="0"/>
          </a:p>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5400" i="1" dirty="0">
                <a:solidFill>
                  <a:prstClr val="black"/>
                </a:solidFill>
                <a:latin typeface="Calibri"/>
                <a:hlinkClick r:id="rId2"/>
              </a:rPr>
              <a:t>Virtue And Freedom</a:t>
            </a:r>
            <a:endParaRPr lang="en-US" sz="5400" i="1" dirty="0">
              <a:solidFill>
                <a:prstClr val="black"/>
              </a:solidFill>
              <a:latin typeface="Calibri"/>
            </a:endParaRPr>
          </a:p>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5400" b="0" i="1" u="none" strike="noStrike" kern="1200" cap="none" spc="0" normalizeH="0" baseline="0" noProof="0" dirty="0">
                <a:ln>
                  <a:noFill/>
                </a:ln>
                <a:solidFill>
                  <a:prstClr val="black"/>
                </a:solidFill>
                <a:effectLst/>
                <a:uLnTx/>
                <a:uFillTx/>
                <a:latin typeface="Calibri"/>
                <a:ea typeface="+mn-ea"/>
                <a:cs typeface="+mn-cs"/>
              </a:rPr>
              <a:t>Episode 2  part 2</a:t>
            </a:r>
            <a:endParaRPr kumimoji="0" lang="en-US" sz="44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4000" b="0" i="0" u="none" strike="noStrike" kern="1200" cap="none" spc="0" normalizeH="0" baseline="0" noProof="0" dirty="0">
                <a:ln>
                  <a:noFill/>
                </a:ln>
                <a:solidFill>
                  <a:prstClr val="black"/>
                </a:solidFill>
                <a:effectLst/>
                <a:uLnTx/>
                <a:uFillTx/>
                <a:latin typeface="Calibri"/>
                <a:ea typeface="+mn-ea"/>
                <a:cs typeface="+mn-cs"/>
              </a:rPr>
              <a:t>The Seven Deadly Sins in Literature</a:t>
            </a:r>
          </a:p>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3200" b="0" i="0" u="none" strike="noStrike" kern="1200" cap="none" spc="0" normalizeH="0" baseline="0" noProof="0" dirty="0">
                <a:ln>
                  <a:noFill/>
                </a:ln>
                <a:solidFill>
                  <a:prstClr val="black"/>
                </a:solidFill>
                <a:effectLst/>
                <a:uLnTx/>
                <a:uFillTx/>
                <a:latin typeface="Calibri"/>
                <a:ea typeface="+mn-ea"/>
                <a:cs typeface="+mn-cs"/>
              </a:rPr>
              <a:t>Beginning at 18:00</a:t>
            </a:r>
          </a:p>
        </p:txBody>
      </p:sp>
    </p:spTree>
    <p:extLst>
      <p:ext uri="{BB962C8B-B14F-4D97-AF65-F5344CB8AC3E}">
        <p14:creationId xmlns:p14="http://schemas.microsoft.com/office/powerpoint/2010/main" val="35439464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b="1" dirty="0">
                <a:latin typeface="Times New Roman" panose="02020603050405020304" pitchFamily="18" charset="0"/>
                <a:cs typeface="Times New Roman" panose="02020603050405020304" pitchFamily="18" charset="0"/>
              </a:rPr>
              <a:t>The Seven Deadly Sins</a:t>
            </a:r>
          </a:p>
        </p:txBody>
      </p:sp>
      <p:sp>
        <p:nvSpPr>
          <p:cNvPr id="3" name="Content Placeholder 2"/>
          <p:cNvSpPr>
            <a:spLocks noGrp="1"/>
          </p:cNvSpPr>
          <p:nvPr>
            <p:ph idx="1"/>
          </p:nvPr>
        </p:nvSpPr>
        <p:spPr>
          <a:xfrm>
            <a:off x="457200" y="1371600"/>
            <a:ext cx="8229600" cy="4724400"/>
          </a:xfrm>
        </p:spPr>
        <p:txBody>
          <a:bodyPr>
            <a:normAutofit lnSpcReduction="10000"/>
          </a:bodyPr>
          <a:lstStyle/>
          <a:p>
            <a:r>
              <a:rPr lang="en-US" sz="2400" b="1" dirty="0">
                <a:latin typeface="Times New Roman" panose="02020603050405020304" pitchFamily="18" charset="0"/>
                <a:cs typeface="Times New Roman" panose="02020603050405020304" pitchFamily="18" charset="0"/>
              </a:rPr>
              <a:t>Pride — Making ourselves God</a:t>
            </a:r>
          </a:p>
          <a:p>
            <a:r>
              <a:rPr lang="en-US" sz="2400" b="1" dirty="0">
                <a:latin typeface="Times New Roman" panose="02020603050405020304" pitchFamily="18" charset="0"/>
                <a:cs typeface="Times New Roman" panose="02020603050405020304" pitchFamily="18" charset="0"/>
              </a:rPr>
              <a:t>Envy— Pain at another’s good fortune, desiring that they suffer because they have what we want</a:t>
            </a:r>
          </a:p>
          <a:p>
            <a:r>
              <a:rPr lang="en-US" sz="2400" b="1" dirty="0">
                <a:latin typeface="Times New Roman" panose="02020603050405020304" pitchFamily="18" charset="0"/>
                <a:cs typeface="Times New Roman" panose="02020603050405020304" pitchFamily="18" charset="0"/>
              </a:rPr>
              <a:t>Wrath — Violent, hateful, or irrational actions motivated by anger</a:t>
            </a:r>
          </a:p>
          <a:p>
            <a:r>
              <a:rPr lang="en-US" sz="2400" b="1" dirty="0">
                <a:latin typeface="Times New Roman" panose="02020603050405020304" pitchFamily="18" charset="0"/>
                <a:cs typeface="Times New Roman" panose="02020603050405020304" pitchFamily="18" charset="0"/>
              </a:rPr>
              <a:t>Sloth — Declining to engage with the world around us</a:t>
            </a:r>
          </a:p>
          <a:p>
            <a:r>
              <a:rPr lang="en-US" sz="2400" b="1" dirty="0">
                <a:latin typeface="Times New Roman" panose="02020603050405020304" pitchFamily="18" charset="0"/>
                <a:cs typeface="Times New Roman" panose="02020603050405020304" pitchFamily="18" charset="0"/>
              </a:rPr>
              <a:t>Avarice/Greed— Grasping for more than we need or are entitled to</a:t>
            </a:r>
          </a:p>
          <a:p>
            <a:r>
              <a:rPr lang="en-US" sz="2400" b="1" dirty="0">
                <a:latin typeface="Times New Roman" panose="02020603050405020304" pitchFamily="18" charset="0"/>
                <a:cs typeface="Times New Roman" panose="02020603050405020304" pitchFamily="18" charset="0"/>
              </a:rPr>
              <a:t>Gluttony — Excessive consumption or overindulgence of appetites, especially for food/drink or wealth/luxury</a:t>
            </a:r>
          </a:p>
          <a:p>
            <a:r>
              <a:rPr lang="en-US" sz="2400" b="1" dirty="0">
                <a:latin typeface="Times New Roman" panose="02020603050405020304" pitchFamily="18" charset="0"/>
                <a:cs typeface="Times New Roman" panose="02020603050405020304" pitchFamily="18" charset="0"/>
              </a:rPr>
              <a:t>Lust—Objectifying ourselves or others through inappropriate sexual desires or acts   </a:t>
            </a:r>
            <a:r>
              <a:rPr lang="en-US" sz="2400" dirty="0" err="1">
                <a:latin typeface="Times New Roman" panose="02020603050405020304" pitchFamily="18" charset="0"/>
                <a:cs typeface="Times New Roman" panose="02020603050405020304" pitchFamily="18" charset="0"/>
              </a:rPr>
              <a:t>Wkbk</a:t>
            </a:r>
            <a:r>
              <a:rPr lang="en-US" sz="2400" dirty="0">
                <a:latin typeface="Times New Roman" panose="02020603050405020304" pitchFamily="18" charset="0"/>
                <a:cs typeface="Times New Roman" panose="02020603050405020304" pitchFamily="18" charset="0"/>
              </a:rPr>
              <a:t> pp 8-14</a:t>
            </a:r>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632926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5593" y="0"/>
            <a:ext cx="8229600" cy="1143000"/>
          </a:xfrm>
        </p:spPr>
        <p:txBody>
          <a:bodyPr/>
          <a:lstStyle/>
          <a:p>
            <a:r>
              <a:rPr lang="en-US" dirty="0">
                <a:latin typeface="Times New Roman" panose="02020603050405020304" pitchFamily="18" charset="0"/>
                <a:cs typeface="Times New Roman" panose="02020603050405020304" pitchFamily="18" charset="0"/>
              </a:rPr>
              <a:t>Reflection 2</a:t>
            </a:r>
          </a:p>
        </p:txBody>
      </p:sp>
      <p:sp>
        <p:nvSpPr>
          <p:cNvPr id="3" name="Content Placeholder 2"/>
          <p:cNvSpPr>
            <a:spLocks noGrp="1"/>
          </p:cNvSpPr>
          <p:nvPr>
            <p:ph idx="1"/>
          </p:nvPr>
        </p:nvSpPr>
        <p:spPr>
          <a:xfrm>
            <a:off x="457200" y="990600"/>
            <a:ext cx="8229600" cy="5486400"/>
          </a:xfrm>
        </p:spPr>
        <p:txBody>
          <a:bodyPr>
            <a:noAutofit/>
          </a:bodyPr>
          <a:lstStyle/>
          <a:p>
            <a:r>
              <a:rPr lang="en-US" dirty="0">
                <a:latin typeface="Times New Roman" panose="02020603050405020304" pitchFamily="18" charset="0"/>
                <a:cs typeface="Times New Roman" panose="02020603050405020304" pitchFamily="18" charset="0"/>
              </a:rPr>
              <a:t>What modern stories (from books, movies, or shows) exemplify the deadly sins for you?</a:t>
            </a:r>
          </a:p>
          <a:p>
            <a:endParaRPr lang="en-US" sz="1400"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What character do you find especially loathsome?  Why?</a:t>
            </a:r>
          </a:p>
          <a:p>
            <a:endParaRPr lang="en-US" sz="1400"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How do the “good guys” overcome evil in the stories told in movies and shows today?  </a:t>
            </a:r>
          </a:p>
          <a:p>
            <a:endParaRPr lang="en-US" sz="1400"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What does it mean for you to overcome evil with virtue?</a:t>
            </a:r>
          </a:p>
        </p:txBody>
      </p:sp>
    </p:spTree>
    <p:extLst>
      <p:ext uri="{BB962C8B-B14F-4D97-AF65-F5344CB8AC3E}">
        <p14:creationId xmlns:p14="http://schemas.microsoft.com/office/powerpoint/2010/main" val="7284070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2634"/>
            <a:ext cx="8229600" cy="1143000"/>
          </a:xfrm>
        </p:spPr>
        <p:txBody>
          <a:bodyPr>
            <a:normAutofit fontScale="90000"/>
          </a:bodyPr>
          <a:lstStyle/>
          <a:p>
            <a:r>
              <a:rPr lang="en-US" dirty="0">
                <a:latin typeface="Times New Roman" panose="02020603050405020304" pitchFamily="18" charset="0"/>
                <a:cs typeface="Times New Roman" panose="02020603050405020304" pitchFamily="18" charset="0"/>
              </a:rPr>
              <a:t>PART THREE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(optional)</a:t>
            </a:r>
          </a:p>
        </p:txBody>
      </p:sp>
      <p:sp>
        <p:nvSpPr>
          <p:cNvPr id="11" name="TextBox 10">
            <a:extLst>
              <a:ext uri="{FF2B5EF4-FFF2-40B4-BE49-F238E27FC236}">
                <a16:creationId xmlns:a16="http://schemas.microsoft.com/office/drawing/2014/main" id="{A5E69CC6-7F27-2447-643D-6F1E2CD385F8}"/>
              </a:ext>
            </a:extLst>
          </p:cNvPr>
          <p:cNvSpPr txBox="1"/>
          <p:nvPr/>
        </p:nvSpPr>
        <p:spPr>
          <a:xfrm>
            <a:off x="1135117" y="2299460"/>
            <a:ext cx="7543800" cy="2880789"/>
          </a:xfrm>
          <a:prstGeom prst="rect">
            <a:avLst/>
          </a:prstGeom>
          <a:noFill/>
        </p:spPr>
        <p:txBody>
          <a:bodyPr wrap="square">
            <a:spAutoFit/>
          </a:bodyPr>
          <a:lstStyle/>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6600" b="0" i="0" u="none" strike="noStrike" kern="1200" cap="none" spc="0" normalizeH="0" baseline="0" noProof="0" dirty="0">
                <a:ln>
                  <a:noFill/>
                </a:ln>
                <a:solidFill>
                  <a:prstClr val="black"/>
                </a:solidFill>
                <a:effectLst/>
                <a:uLnTx/>
                <a:uFillTx/>
                <a:latin typeface="Calibri"/>
                <a:hlinkClick r:id="rId2"/>
              </a:rPr>
              <a:t>Marie Miller</a:t>
            </a:r>
          </a:p>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9600" i="1" dirty="0">
                <a:solidFill>
                  <a:prstClr val="black"/>
                </a:solidFill>
                <a:latin typeface="Calibri"/>
                <a:hlinkClick r:id="rId2"/>
              </a:rPr>
              <a:t>Glitter Gold</a:t>
            </a:r>
            <a:endParaRPr kumimoji="0" lang="en-US" sz="9600" b="0" i="1"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396260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953000"/>
          </a:xfrm>
        </p:spPr>
        <p:txBody>
          <a:bodyPr>
            <a:noAutofit/>
          </a:bodyPr>
          <a:lstStyle/>
          <a:p>
            <a:pPr marL="0" indent="0">
              <a:buNone/>
            </a:pPr>
            <a:endParaRPr lang="en-US" sz="2800" dirty="0">
              <a:latin typeface="Times New Roman" panose="02020603050405020304" pitchFamily="18" charset="0"/>
              <a:cs typeface="Times New Roman" panose="02020603050405020304" pitchFamily="18" charset="0"/>
            </a:endParaRPr>
          </a:p>
          <a:p>
            <a:pPr marL="0" indent="0">
              <a:buNone/>
            </a:pPr>
            <a:endParaRPr lang="en-US" sz="2800" dirty="0">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6BF31910-ADC5-CF08-9BC4-BEEBD609B606}"/>
              </a:ext>
            </a:extLst>
          </p:cNvPr>
          <p:cNvSpPr txBox="1"/>
          <p:nvPr/>
        </p:nvSpPr>
        <p:spPr>
          <a:xfrm>
            <a:off x="762000" y="377459"/>
            <a:ext cx="7924800" cy="5707909"/>
          </a:xfrm>
          <a:prstGeom prst="rect">
            <a:avLst/>
          </a:prstGeom>
          <a:noFill/>
        </p:spPr>
        <p:txBody>
          <a:bodyPr wrap="square" rtlCol="0">
            <a:spAutoFit/>
          </a:bodyPr>
          <a:lstStyle/>
          <a:p>
            <a:pPr marL="0" marR="0">
              <a:lnSpc>
                <a:spcPct val="107000"/>
              </a:lnSpc>
              <a:spcBef>
                <a:spcPts val="0"/>
              </a:spcBef>
              <a:spcAft>
                <a:spcPts val="800"/>
              </a:spcAft>
            </a:pPr>
            <a:r>
              <a:rPr lang="en-US" sz="2400" dirty="0">
                <a:solidFill>
                  <a:srgbClr val="333333"/>
                </a:solidFill>
                <a:effectLst/>
                <a:latin typeface="Times New Roman" panose="02020603050405020304" pitchFamily="18" charset="0"/>
                <a:ea typeface="Calibri" panose="020F0502020204030204" pitchFamily="34" charset="0"/>
                <a:cs typeface="Times New Roman" panose="02020603050405020304" pitchFamily="18" charset="0"/>
              </a:rPr>
              <a:t>Singer/songwriter Marie Miller wrote the song “Glitter Gold” about “how many of us can be lured in, tempted by the glitter, the glamour of sin.” It follows someone giving in to the appeal of temptation: at first it feels liberating, but over time the sins gradually take over his life, and this new lifestyle leaves no room for the things he used to love, the truly good things like family, faith, and authentic relationships. The gold things in life have been forced out for the glitter of sinful, addictive pleasures. As Marie explains: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i="1" dirty="0">
                <a:solidFill>
                  <a:srgbClr val="333333"/>
                </a:solidFill>
                <a:effectLst/>
                <a:latin typeface="Times New Roman" panose="02020603050405020304" pitchFamily="18" charset="0"/>
                <a:ea typeface="Calibri" panose="020F0502020204030204" pitchFamily="34" charset="0"/>
                <a:cs typeface="Times New Roman" panose="02020603050405020304" pitchFamily="18" charset="0"/>
              </a:rPr>
              <a:t>On our best days, we want to get out, we want to have that good life that we used to have, but we’re addicted to that empty pleasure, that thing that promised so much, and gave so little, we’re still holding onto, almost in hopes that somehow it will fulfill the promises that it never will.      </a:t>
            </a:r>
            <a:r>
              <a:rPr lang="en-US" sz="2400" dirty="0" err="1">
                <a:solidFill>
                  <a:srgbClr val="333333"/>
                </a:solidFill>
                <a:effectLst/>
                <a:latin typeface="Times New Roman" panose="02020603050405020304" pitchFamily="18" charset="0"/>
                <a:ea typeface="Calibri" panose="020F0502020204030204" pitchFamily="34" charset="0"/>
                <a:cs typeface="Times New Roman" panose="02020603050405020304" pitchFamily="18" charset="0"/>
              </a:rPr>
              <a:t>Workbk</a:t>
            </a:r>
            <a:r>
              <a:rPr lang="en-US" sz="2400" dirty="0">
                <a:solidFill>
                  <a:srgbClr val="333333"/>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333333"/>
                </a:solidFill>
                <a:effectLst/>
                <a:latin typeface="Times New Roman" panose="02020603050405020304" pitchFamily="18" charset="0"/>
                <a:ea typeface="Calibri" panose="020F0502020204030204" pitchFamily="34" charset="0"/>
                <a:cs typeface="Times New Roman" panose="02020603050405020304" pitchFamily="18" charset="0"/>
              </a:rPr>
              <a:t>pg</a:t>
            </a:r>
            <a:r>
              <a:rPr lang="en-US" sz="2400" dirty="0">
                <a:solidFill>
                  <a:srgbClr val="333333"/>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a:solidFill>
                  <a:srgbClr val="333333"/>
                </a:solidFill>
                <a:latin typeface="Times New Roman" panose="02020603050405020304" pitchFamily="18" charset="0"/>
                <a:ea typeface="Calibri" panose="020F0502020204030204" pitchFamily="34" charset="0"/>
                <a:cs typeface="Times New Roman" panose="02020603050405020304" pitchFamily="18" charset="0"/>
              </a:rPr>
              <a:t>15</a:t>
            </a:r>
            <a:r>
              <a:rPr lang="en-US" sz="2400" dirty="0">
                <a:solidFill>
                  <a:srgbClr val="333333"/>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898105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a:latin typeface="Times New Roman" panose="02020603050405020304" pitchFamily="18" charset="0"/>
                <a:cs typeface="Times New Roman" panose="02020603050405020304" pitchFamily="18" charset="0"/>
              </a:rPr>
              <a:t>Reflection 3</a:t>
            </a:r>
          </a:p>
        </p:txBody>
      </p:sp>
      <p:sp>
        <p:nvSpPr>
          <p:cNvPr id="3" name="Content Placeholder 2"/>
          <p:cNvSpPr>
            <a:spLocks noGrp="1"/>
          </p:cNvSpPr>
          <p:nvPr>
            <p:ph idx="1"/>
          </p:nvPr>
        </p:nvSpPr>
        <p:spPr>
          <a:xfrm>
            <a:off x="457200" y="1371600"/>
            <a:ext cx="8229600" cy="4724400"/>
          </a:xfrm>
        </p:spPr>
        <p:txBody>
          <a:bodyPr>
            <a:normAutofit lnSpcReduction="10000"/>
          </a:bodyPr>
          <a:lstStyle/>
          <a:p>
            <a:endParaRPr lang="en-US" sz="24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How did </a:t>
            </a:r>
            <a:r>
              <a:rPr lang="en-US" sz="3600" i="1" dirty="0">
                <a:latin typeface="Times New Roman" panose="02020603050405020304" pitchFamily="18" charset="0"/>
                <a:cs typeface="Times New Roman" panose="02020603050405020304" pitchFamily="18" charset="0"/>
              </a:rPr>
              <a:t>Glitter Gold </a:t>
            </a:r>
            <a:r>
              <a:rPr lang="en-US" sz="3600" dirty="0">
                <a:latin typeface="Times New Roman" panose="02020603050405020304" pitchFamily="18" charset="0"/>
                <a:cs typeface="Times New Roman" panose="02020603050405020304" pitchFamily="18" charset="0"/>
              </a:rPr>
              <a:t>make you feel? </a:t>
            </a:r>
          </a:p>
          <a:p>
            <a:endParaRPr lang="en-US" sz="36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Do you know someone who traded gold for glitter in their life?</a:t>
            </a:r>
          </a:p>
          <a:p>
            <a:endParaRPr lang="en-US" sz="36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Why is the glitter of a sinful life so alluring?</a:t>
            </a:r>
          </a:p>
        </p:txBody>
      </p:sp>
    </p:spTree>
    <p:extLst>
      <p:ext uri="{BB962C8B-B14F-4D97-AF65-F5344CB8AC3E}">
        <p14:creationId xmlns:p14="http://schemas.microsoft.com/office/powerpoint/2010/main" val="40719080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Prayer Partners</a:t>
            </a:r>
          </a:p>
        </p:txBody>
      </p:sp>
      <p:sp>
        <p:nvSpPr>
          <p:cNvPr id="3" name="Content Placeholder 2"/>
          <p:cNvSpPr>
            <a:spLocks noGrp="1"/>
          </p:cNvSpPr>
          <p:nvPr>
            <p:ph idx="1"/>
          </p:nvPr>
        </p:nvSpPr>
        <p:spPr>
          <a:xfrm>
            <a:off x="457200" y="2514600"/>
            <a:ext cx="8229600" cy="2971799"/>
          </a:xfrm>
        </p:spPr>
        <p:txBody>
          <a:bodyPr/>
          <a:lstStyle/>
          <a:p>
            <a:pPr marL="0" indent="0" algn="ctr">
              <a:buNone/>
            </a:pPr>
            <a:r>
              <a:rPr lang="en-US" dirty="0"/>
              <a:t>Put your name and your petitions on a slip of paper or a card.  Fold and throw your cards into a basket, then choose the card of a group member for whom, and for whose intentions, you will pray before we meet again.</a:t>
            </a:r>
          </a:p>
        </p:txBody>
      </p:sp>
    </p:spTree>
    <p:extLst>
      <p:ext uri="{BB962C8B-B14F-4D97-AF65-F5344CB8AC3E}">
        <p14:creationId xmlns:p14="http://schemas.microsoft.com/office/powerpoint/2010/main" val="34850591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Homework</a:t>
            </a:r>
          </a:p>
        </p:txBody>
      </p:sp>
      <p:sp>
        <p:nvSpPr>
          <p:cNvPr id="3" name="Content Placeholder 2"/>
          <p:cNvSpPr>
            <a:spLocks noGrp="1"/>
          </p:cNvSpPr>
          <p:nvPr>
            <p:ph idx="1"/>
          </p:nvPr>
        </p:nvSpPr>
        <p:spPr>
          <a:xfrm>
            <a:off x="609600" y="1600200"/>
            <a:ext cx="8229600" cy="4724400"/>
          </a:xfrm>
        </p:spPr>
        <p:txBody>
          <a:bodyPr>
            <a:normAutofit lnSpcReduction="10000"/>
          </a:bodyPr>
          <a:lstStyle/>
          <a:p>
            <a:r>
              <a:rPr lang="en-US" dirty="0">
                <a:latin typeface="Times New Roman" panose="02020603050405020304" pitchFamily="18" charset="0"/>
                <a:cs typeface="Times New Roman" panose="02020603050405020304" pitchFamily="18" charset="0"/>
                <a:hlinkClick r:id="rId2" action="ppaction://hlinkfile"/>
              </a:rPr>
              <a:t>Download the Workbook here</a:t>
            </a: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Consider your own life, how have the seven deadly sins limited your freedom to flourish?</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Prayerfully discern the deadly sin that is most tempting in your life.  Consider ways to better combat these temptations and put them into action.</a:t>
            </a:r>
          </a:p>
        </p:txBody>
      </p:sp>
    </p:spTree>
    <p:extLst>
      <p:ext uri="{BB962C8B-B14F-4D97-AF65-F5344CB8AC3E}">
        <p14:creationId xmlns:p14="http://schemas.microsoft.com/office/powerpoint/2010/main" val="3721297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4343400"/>
          </a:xfrm>
        </p:spPr>
        <p:txBody>
          <a:bodyPr>
            <a:normAutofit/>
          </a:bodyPr>
          <a:lstStyle/>
          <a:p>
            <a:r>
              <a:rPr lang="en-US" sz="6700" b="1" dirty="0">
                <a:latin typeface="Times New Roman" panose="02020603050405020304" pitchFamily="18" charset="0"/>
                <a:cs typeface="Times New Roman" panose="02020603050405020304" pitchFamily="18" charset="0"/>
              </a:rPr>
              <a:t>Virtue: </a:t>
            </a:r>
            <a:br>
              <a:rPr lang="en-US" sz="6700" b="1" dirty="0">
                <a:latin typeface="Times New Roman" panose="02020603050405020304" pitchFamily="18" charset="0"/>
                <a:cs typeface="Times New Roman" panose="02020603050405020304" pitchFamily="18" charset="0"/>
              </a:rPr>
            </a:br>
            <a:r>
              <a:rPr lang="en-US" sz="6700" b="1" i="1" dirty="0">
                <a:latin typeface="Times New Roman" panose="02020603050405020304" pitchFamily="18" charset="0"/>
                <a:cs typeface="Times New Roman" panose="02020603050405020304" pitchFamily="18" charset="0"/>
              </a:rPr>
              <a:t>The Art of Living</a:t>
            </a:r>
            <a:br>
              <a:rPr lang="en-US" sz="8000" b="1">
                <a:latin typeface="Times New Roman" panose="02020603050405020304" pitchFamily="18" charset="0"/>
                <a:cs typeface="Times New Roman" panose="02020603050405020304" pitchFamily="18" charset="0"/>
              </a:rPr>
            </a:br>
            <a:r>
              <a:rPr lang="en-US" sz="4800">
                <a:latin typeface="Times New Roman" panose="02020603050405020304" pitchFamily="18" charset="0"/>
                <a:cs typeface="Times New Roman" panose="02020603050405020304" pitchFamily="18" charset="0"/>
              </a:rPr>
              <a:t>Meeting </a:t>
            </a:r>
            <a:r>
              <a:rPr lang="en-US" sz="4800" dirty="0">
                <a:latin typeface="Times New Roman" panose="02020603050405020304" pitchFamily="18" charset="0"/>
                <a:cs typeface="Times New Roman" panose="02020603050405020304" pitchFamily="18" charset="0"/>
              </a:rPr>
              <a:t>2</a:t>
            </a:r>
            <a:br>
              <a:rPr lang="en-US" sz="4800" dirty="0">
                <a:latin typeface="Times New Roman" panose="02020603050405020304" pitchFamily="18" charset="0"/>
                <a:cs typeface="Times New Roman" panose="02020603050405020304" pitchFamily="18" charset="0"/>
              </a:rPr>
            </a:br>
            <a:r>
              <a:rPr lang="en-US" sz="5300" i="1" dirty="0">
                <a:latin typeface="Times New Roman" panose="02020603050405020304" pitchFamily="18" charset="0"/>
                <a:cs typeface="Times New Roman" panose="02020603050405020304" pitchFamily="18" charset="0"/>
              </a:rPr>
              <a:t>Seven Deadly Sins</a:t>
            </a:r>
            <a:endParaRPr lang="en-US" sz="60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447800" y="4876800"/>
            <a:ext cx="6400800" cy="1752600"/>
          </a:xfrm>
        </p:spPr>
        <p:txBody>
          <a:bodyPr/>
          <a:lstStyle/>
          <a:p>
            <a:r>
              <a:rPr lang="en-US" i="1" dirty="0">
                <a:solidFill>
                  <a:schemeClr val="tx1"/>
                </a:solidFill>
              </a:rPr>
              <a:t>Nativity Communities of Faith</a:t>
            </a:r>
          </a:p>
          <a:p>
            <a:r>
              <a:rPr lang="en-US" dirty="0">
                <a:solidFill>
                  <a:schemeClr val="tx1"/>
                </a:solidFill>
              </a:rPr>
              <a:t>Spring 2023</a:t>
            </a:r>
          </a:p>
        </p:txBody>
      </p:sp>
    </p:spTree>
    <p:extLst>
      <p:ext uri="{BB962C8B-B14F-4D97-AF65-F5344CB8AC3E}">
        <p14:creationId xmlns:p14="http://schemas.microsoft.com/office/powerpoint/2010/main" val="1588863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BEFORE WE MEET AGAIN</a:t>
            </a:r>
          </a:p>
        </p:txBody>
      </p:sp>
      <p:sp>
        <p:nvSpPr>
          <p:cNvPr id="3" name="Content Placeholder 2"/>
          <p:cNvSpPr>
            <a:spLocks noGrp="1"/>
          </p:cNvSpPr>
          <p:nvPr>
            <p:ph idx="1"/>
          </p:nvPr>
        </p:nvSpPr>
        <p:spPr>
          <a:xfrm>
            <a:off x="457200" y="2590800"/>
            <a:ext cx="8229600" cy="3535363"/>
          </a:xfrm>
        </p:spPr>
        <p:txBody>
          <a:bodyPr>
            <a:normAutofit/>
          </a:bodyPr>
          <a:lstStyle/>
          <a:p>
            <a:pPr marL="0" indent="0">
              <a:buNone/>
            </a:pPr>
            <a:endParaRPr lang="en-US" sz="4000" dirty="0"/>
          </a:p>
          <a:p>
            <a:r>
              <a:rPr lang="en-US" sz="4000" dirty="0"/>
              <a:t>Pray for you prayer partner’s needs</a:t>
            </a:r>
          </a:p>
          <a:p>
            <a:endParaRPr lang="en-US" sz="4000" dirty="0"/>
          </a:p>
        </p:txBody>
      </p:sp>
    </p:spTree>
    <p:extLst>
      <p:ext uri="{BB962C8B-B14F-4D97-AF65-F5344CB8AC3E}">
        <p14:creationId xmlns:p14="http://schemas.microsoft.com/office/powerpoint/2010/main" val="4965066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a:t>CLOSING PRAYER</a:t>
            </a:r>
          </a:p>
        </p:txBody>
      </p:sp>
      <p:sp>
        <p:nvSpPr>
          <p:cNvPr id="7" name="Content Placeholder 6">
            <a:extLst>
              <a:ext uri="{FF2B5EF4-FFF2-40B4-BE49-F238E27FC236}">
                <a16:creationId xmlns:a16="http://schemas.microsoft.com/office/drawing/2014/main" id="{64860FD2-C71C-CCF2-CA58-0D1E03E3E5E4}"/>
              </a:ext>
            </a:extLst>
          </p:cNvPr>
          <p:cNvSpPr>
            <a:spLocks noGrp="1"/>
          </p:cNvSpPr>
          <p:nvPr>
            <p:ph idx="1"/>
          </p:nvPr>
        </p:nvSpPr>
        <p:spPr>
          <a:xfrm>
            <a:off x="266700" y="1455683"/>
            <a:ext cx="8610600" cy="5097517"/>
          </a:xfrm>
        </p:spPr>
        <p:txBody>
          <a:bodyPr>
            <a:normAutofit fontScale="85000" lnSpcReduction="20000"/>
          </a:bodyPr>
          <a:lstStyle/>
          <a:p>
            <a:pPr marL="0" indent="0" algn="ctr">
              <a:spcBef>
                <a:spcPts val="0"/>
              </a:spcBef>
              <a:buNone/>
            </a:pPr>
            <a:r>
              <a:rPr lang="en-US" sz="3000" dirty="0">
                <a:solidFill>
                  <a:srgbClr val="333333"/>
                </a:solidFill>
                <a:effectLst/>
                <a:latin typeface="Arial" panose="020B0604020202020204" pitchFamily="34" charset="0"/>
                <a:ea typeface="Calibri" panose="020F0502020204030204" pitchFamily="34" charset="0"/>
              </a:rPr>
              <a:t>O Almighty and all-knowing God,</a:t>
            </a:r>
            <a:br>
              <a:rPr lang="en-US" sz="3000" dirty="0">
                <a:solidFill>
                  <a:srgbClr val="333333"/>
                </a:solidFill>
                <a:effectLst/>
                <a:latin typeface="Arial" panose="020B0604020202020204" pitchFamily="34" charset="0"/>
                <a:ea typeface="Calibri" panose="020F0502020204030204" pitchFamily="34" charset="0"/>
              </a:rPr>
            </a:br>
            <a:r>
              <a:rPr lang="en-US" sz="3000" dirty="0">
                <a:solidFill>
                  <a:srgbClr val="333333"/>
                </a:solidFill>
                <a:effectLst/>
                <a:latin typeface="Arial" panose="020B0604020202020204" pitchFamily="34" charset="0"/>
                <a:ea typeface="Calibri" panose="020F0502020204030204" pitchFamily="34" charset="0"/>
              </a:rPr>
              <a:t>without beginning or end,</a:t>
            </a:r>
            <a:br>
              <a:rPr lang="en-US" sz="3000" dirty="0">
                <a:solidFill>
                  <a:srgbClr val="333333"/>
                </a:solidFill>
                <a:effectLst/>
                <a:latin typeface="Arial" panose="020B0604020202020204" pitchFamily="34" charset="0"/>
                <a:ea typeface="Calibri" panose="020F0502020204030204" pitchFamily="34" charset="0"/>
              </a:rPr>
            </a:br>
            <a:r>
              <a:rPr lang="en-US" sz="3000" dirty="0">
                <a:solidFill>
                  <a:srgbClr val="333333"/>
                </a:solidFill>
                <a:effectLst/>
                <a:latin typeface="Arial" panose="020B0604020202020204" pitchFamily="34" charset="0"/>
                <a:ea typeface="Calibri" panose="020F0502020204030204" pitchFamily="34" charset="0"/>
              </a:rPr>
              <a:t>who are the giver, preserver, and rewarder of all virtue:</a:t>
            </a:r>
          </a:p>
          <a:p>
            <a:pPr marL="0" indent="0" algn="ctr">
              <a:spcBef>
                <a:spcPts val="0"/>
              </a:spcBef>
              <a:buNone/>
            </a:pPr>
            <a:br>
              <a:rPr lang="en-US" sz="3000" dirty="0">
                <a:solidFill>
                  <a:srgbClr val="333333"/>
                </a:solidFill>
                <a:effectLst/>
                <a:latin typeface="Arial" panose="020B0604020202020204" pitchFamily="34" charset="0"/>
                <a:ea typeface="Calibri" panose="020F0502020204030204" pitchFamily="34" charset="0"/>
              </a:rPr>
            </a:br>
            <a:r>
              <a:rPr lang="en-US" sz="3000" dirty="0">
                <a:solidFill>
                  <a:srgbClr val="333333"/>
                </a:solidFill>
                <a:effectLst/>
                <a:latin typeface="Arial" panose="020B0604020202020204" pitchFamily="34" charset="0"/>
                <a:ea typeface="Calibri" panose="020F0502020204030204" pitchFamily="34" charset="0"/>
              </a:rPr>
              <a:t>Grant me to stand firm on the solid foundation of Faith,</a:t>
            </a:r>
            <a:br>
              <a:rPr lang="en-US" sz="3000" dirty="0">
                <a:solidFill>
                  <a:srgbClr val="333333"/>
                </a:solidFill>
                <a:effectLst/>
                <a:latin typeface="Arial" panose="020B0604020202020204" pitchFamily="34" charset="0"/>
                <a:ea typeface="Calibri" panose="020F0502020204030204" pitchFamily="34" charset="0"/>
              </a:rPr>
            </a:br>
            <a:r>
              <a:rPr lang="en-US" sz="3000" dirty="0">
                <a:solidFill>
                  <a:srgbClr val="333333"/>
                </a:solidFill>
                <a:effectLst/>
                <a:latin typeface="Arial" panose="020B0604020202020204" pitchFamily="34" charset="0"/>
                <a:ea typeface="Calibri" panose="020F0502020204030204" pitchFamily="34" charset="0"/>
              </a:rPr>
              <a:t>be protected by the invincible shield of Hope,</a:t>
            </a:r>
            <a:br>
              <a:rPr lang="en-US" sz="3000" dirty="0">
                <a:solidFill>
                  <a:srgbClr val="333333"/>
                </a:solidFill>
                <a:effectLst/>
                <a:latin typeface="Arial" panose="020B0604020202020204" pitchFamily="34" charset="0"/>
                <a:ea typeface="Calibri" panose="020F0502020204030204" pitchFamily="34" charset="0"/>
              </a:rPr>
            </a:br>
            <a:r>
              <a:rPr lang="en-US" sz="3000" dirty="0">
                <a:solidFill>
                  <a:srgbClr val="333333"/>
                </a:solidFill>
                <a:effectLst/>
                <a:latin typeface="Arial" panose="020B0604020202020204" pitchFamily="34" charset="0"/>
                <a:ea typeface="Calibri" panose="020F0502020204030204" pitchFamily="34" charset="0"/>
              </a:rPr>
              <a:t>and be adorned by the nuptial garment of Charity;</a:t>
            </a:r>
            <a:br>
              <a:rPr lang="en-US" sz="3000" dirty="0">
                <a:solidFill>
                  <a:srgbClr val="333333"/>
                </a:solidFill>
                <a:effectLst/>
                <a:latin typeface="Arial" panose="020B0604020202020204" pitchFamily="34" charset="0"/>
                <a:ea typeface="Calibri" panose="020F0502020204030204" pitchFamily="34" charset="0"/>
              </a:rPr>
            </a:br>
            <a:br>
              <a:rPr lang="en-US" sz="3000" dirty="0">
                <a:solidFill>
                  <a:srgbClr val="333333"/>
                </a:solidFill>
                <a:effectLst/>
                <a:latin typeface="Arial" panose="020B0604020202020204" pitchFamily="34" charset="0"/>
                <a:ea typeface="Calibri" panose="020F0502020204030204" pitchFamily="34" charset="0"/>
              </a:rPr>
            </a:br>
            <a:r>
              <a:rPr lang="en-US" sz="3000" dirty="0">
                <a:solidFill>
                  <a:srgbClr val="333333"/>
                </a:solidFill>
                <a:effectLst/>
                <a:latin typeface="Arial" panose="020B0604020202020204" pitchFamily="34" charset="0"/>
                <a:ea typeface="Calibri" panose="020F0502020204030204" pitchFamily="34" charset="0"/>
              </a:rPr>
              <a:t>Grant me by </a:t>
            </a:r>
            <a:r>
              <a:rPr lang="en-US" sz="3000" dirty="0">
                <a:solidFill>
                  <a:srgbClr val="333333"/>
                </a:solidFill>
                <a:latin typeface="Arial" panose="020B0604020202020204" pitchFamily="34" charset="0"/>
                <a:ea typeface="Calibri" panose="020F0502020204030204" pitchFamily="34" charset="0"/>
              </a:rPr>
              <a:t>J</a:t>
            </a:r>
            <a:r>
              <a:rPr lang="en-US" sz="3000" dirty="0">
                <a:solidFill>
                  <a:srgbClr val="333333"/>
                </a:solidFill>
                <a:effectLst/>
                <a:latin typeface="Arial" panose="020B0604020202020204" pitchFamily="34" charset="0"/>
                <a:ea typeface="Calibri" panose="020F0502020204030204" pitchFamily="34" charset="0"/>
              </a:rPr>
              <a:t>ustice to </a:t>
            </a:r>
            <a:r>
              <a:rPr lang="en-US" sz="3000">
                <a:solidFill>
                  <a:srgbClr val="333333"/>
                </a:solidFill>
                <a:effectLst/>
                <a:latin typeface="Arial" panose="020B0604020202020204" pitchFamily="34" charset="0"/>
                <a:ea typeface="Calibri" panose="020F0502020204030204" pitchFamily="34" charset="0"/>
              </a:rPr>
              <a:t>obey You,</a:t>
            </a:r>
            <a:br>
              <a:rPr lang="en-US" sz="3000" dirty="0">
                <a:solidFill>
                  <a:srgbClr val="333333"/>
                </a:solidFill>
                <a:effectLst/>
                <a:latin typeface="Arial" panose="020B0604020202020204" pitchFamily="34" charset="0"/>
                <a:ea typeface="Calibri" panose="020F0502020204030204" pitchFamily="34" charset="0"/>
              </a:rPr>
            </a:br>
            <a:r>
              <a:rPr lang="en-US" sz="3000" dirty="0">
                <a:solidFill>
                  <a:srgbClr val="333333"/>
                </a:solidFill>
                <a:effectLst/>
                <a:latin typeface="Arial" panose="020B0604020202020204" pitchFamily="34" charset="0"/>
                <a:ea typeface="Calibri" panose="020F0502020204030204" pitchFamily="34" charset="0"/>
              </a:rPr>
              <a:t>by Prudence to resist the crafts of the Devil,</a:t>
            </a:r>
            <a:br>
              <a:rPr lang="en-US" sz="3000" dirty="0">
                <a:solidFill>
                  <a:srgbClr val="333333"/>
                </a:solidFill>
                <a:effectLst/>
                <a:latin typeface="Arial" panose="020B0604020202020204" pitchFamily="34" charset="0"/>
                <a:ea typeface="Calibri" panose="020F0502020204030204" pitchFamily="34" charset="0"/>
              </a:rPr>
            </a:br>
            <a:r>
              <a:rPr lang="en-US" sz="3000" dirty="0">
                <a:solidFill>
                  <a:srgbClr val="333333"/>
                </a:solidFill>
                <a:effectLst/>
                <a:latin typeface="Arial" panose="020B0604020202020204" pitchFamily="34" charset="0"/>
                <a:ea typeface="Calibri" panose="020F0502020204030204" pitchFamily="34" charset="0"/>
              </a:rPr>
              <a:t>by Temperance to hold to moderation, [and]</a:t>
            </a:r>
            <a:br>
              <a:rPr lang="en-US" sz="3000" dirty="0">
                <a:solidFill>
                  <a:srgbClr val="333333"/>
                </a:solidFill>
                <a:effectLst/>
                <a:latin typeface="Arial" panose="020B0604020202020204" pitchFamily="34" charset="0"/>
                <a:ea typeface="Calibri" panose="020F0502020204030204" pitchFamily="34" charset="0"/>
              </a:rPr>
            </a:br>
            <a:r>
              <a:rPr lang="en-US" sz="3000" dirty="0">
                <a:solidFill>
                  <a:srgbClr val="333333"/>
                </a:solidFill>
                <a:effectLst/>
                <a:latin typeface="Arial" panose="020B0604020202020204" pitchFamily="34" charset="0"/>
                <a:ea typeface="Calibri" panose="020F0502020204030204" pitchFamily="34" charset="0"/>
              </a:rPr>
              <a:t>by Fortitude to bear adversity with patience</a:t>
            </a:r>
          </a:p>
          <a:p>
            <a:pPr marL="0" indent="0" algn="ctr">
              <a:spcBef>
                <a:spcPts val="0"/>
              </a:spcBef>
              <a:buNone/>
            </a:pPr>
            <a:endParaRPr lang="en-US" sz="3000" dirty="0">
              <a:solidFill>
                <a:srgbClr val="333333"/>
              </a:solidFill>
              <a:effectLst/>
              <a:latin typeface="Arial" panose="020B0604020202020204" pitchFamily="34" charset="0"/>
              <a:ea typeface="Calibri" panose="020F0502020204030204" pitchFamily="34" charset="0"/>
            </a:endParaRPr>
          </a:p>
          <a:p>
            <a:pPr marL="0" indent="0" algn="ctr">
              <a:buNone/>
            </a:pPr>
            <a:r>
              <a:rPr lang="en-US" sz="3000" dirty="0">
                <a:solidFill>
                  <a:srgbClr val="333333"/>
                </a:solidFill>
                <a:effectLst/>
                <a:latin typeface="Arial" panose="020B0604020202020204" pitchFamily="34" charset="0"/>
                <a:ea typeface="Calibri" panose="020F0502020204030204" pitchFamily="34" charset="0"/>
              </a:rPr>
              <a:t>Amen</a:t>
            </a:r>
            <a:br>
              <a:rPr lang="en-US" sz="2000" dirty="0">
                <a:solidFill>
                  <a:srgbClr val="333333"/>
                </a:solidFill>
                <a:effectLst/>
                <a:latin typeface="Arial" panose="020B0604020202020204" pitchFamily="34" charset="0"/>
                <a:ea typeface="Calibri" panose="020F0502020204030204" pitchFamily="34" charset="0"/>
              </a:rPr>
            </a:br>
            <a:endParaRPr lang="en-US" sz="2000" dirty="0">
              <a:solidFill>
                <a:srgbClr val="333333"/>
              </a:solidFill>
              <a:effectLst/>
              <a:latin typeface="Arial" panose="020B0604020202020204" pitchFamily="34" charset="0"/>
              <a:ea typeface="Calibri" panose="020F0502020204030204" pitchFamily="34" charset="0"/>
            </a:endParaRPr>
          </a:p>
          <a:p>
            <a:pPr marL="0" indent="0" algn="ctr">
              <a:buNone/>
            </a:pPr>
            <a:r>
              <a:rPr lang="en-US" sz="2000" dirty="0">
                <a:solidFill>
                  <a:srgbClr val="333333"/>
                </a:solidFill>
                <a:effectLst/>
                <a:latin typeface="Arial" panose="020B0604020202020204" pitchFamily="34" charset="0"/>
                <a:ea typeface="Calibri" panose="020F0502020204030204" pitchFamily="34" charset="0"/>
              </a:rPr>
              <a:t>St Thomas Aquinas</a:t>
            </a:r>
            <a:endParaRPr lang="en-US" sz="2000" dirty="0"/>
          </a:p>
        </p:txBody>
      </p:sp>
    </p:spTree>
    <p:extLst>
      <p:ext uri="{BB962C8B-B14F-4D97-AF65-F5344CB8AC3E}">
        <p14:creationId xmlns:p14="http://schemas.microsoft.com/office/powerpoint/2010/main" val="3069207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8229600" cy="838200"/>
          </a:xfrm>
        </p:spPr>
        <p:txBody>
          <a:bodyPr>
            <a:normAutofit/>
          </a:bodyPr>
          <a:lstStyle/>
          <a:p>
            <a:r>
              <a:rPr lang="en-US" sz="3400" dirty="0">
                <a:latin typeface="Times New Roman" panose="02020603050405020304" pitchFamily="18" charset="0"/>
                <a:cs typeface="Times New Roman" panose="02020603050405020304" pitchFamily="18" charset="0"/>
              </a:rPr>
              <a:t>Opening Prayer</a:t>
            </a:r>
          </a:p>
        </p:txBody>
      </p:sp>
      <p:sp>
        <p:nvSpPr>
          <p:cNvPr id="3" name="Content Placeholder 2"/>
          <p:cNvSpPr>
            <a:spLocks noGrp="1"/>
          </p:cNvSpPr>
          <p:nvPr>
            <p:ph idx="1"/>
          </p:nvPr>
        </p:nvSpPr>
        <p:spPr>
          <a:xfrm>
            <a:off x="533400" y="894693"/>
            <a:ext cx="8153400" cy="5562600"/>
          </a:xfrm>
        </p:spPr>
        <p:txBody>
          <a:bodyPr>
            <a:noAutofit/>
          </a:bodyPr>
          <a:lstStyle/>
          <a:p>
            <a:pPr marL="0" indent="0" fontAlgn="base">
              <a:buNone/>
            </a:pPr>
            <a:endParaRPr lang="en-US" sz="1400" b="0" i="0" dirty="0">
              <a:solidFill>
                <a:srgbClr val="363936"/>
              </a:solidFill>
              <a:effectLst/>
              <a:latin typeface="Roboto" panose="02000000000000000000" pitchFamily="2" charset="0"/>
            </a:endParaRPr>
          </a:p>
          <a:p>
            <a:pPr marL="0" indent="0" algn="ctr">
              <a:buNone/>
            </a:pPr>
            <a:r>
              <a:rPr lang="en-US" sz="2800" b="1" i="0" dirty="0">
                <a:solidFill>
                  <a:srgbClr val="000000"/>
                </a:solidFill>
                <a:effectLst/>
                <a:latin typeface="Open Sans" panose="020B0606030504020204" pitchFamily="34" charset="0"/>
              </a:rPr>
              <a:t>&gt;&gt;Prayers for Times of Temptation&lt;&lt;</a:t>
            </a:r>
          </a:p>
          <a:p>
            <a:pPr marL="0" indent="0" algn="l">
              <a:buNone/>
            </a:pPr>
            <a:endParaRPr lang="en-US" sz="1000" dirty="0">
              <a:solidFill>
                <a:srgbClr val="000000"/>
              </a:solidFill>
              <a:latin typeface="Open Sans" panose="020B0606030504020204" pitchFamily="34" charset="0"/>
            </a:endParaRPr>
          </a:p>
          <a:p>
            <a:pPr marL="0" indent="0" algn="l">
              <a:spcBef>
                <a:spcPts val="0"/>
              </a:spcBef>
              <a:buNone/>
            </a:pPr>
            <a:r>
              <a:rPr lang="en-US" sz="2100" b="1" i="1" dirty="0">
                <a:solidFill>
                  <a:srgbClr val="000000"/>
                </a:solidFill>
                <a:effectLst/>
                <a:latin typeface="Times New Roman" panose="02020603050405020304" pitchFamily="18" charset="0"/>
                <a:cs typeface="Times New Roman" panose="02020603050405020304" pitchFamily="18" charset="0"/>
              </a:rPr>
              <a:t>Remember, O most gracious Virgin Mary, that never was it known that anyone who fled to thy protection, implored thy help, or sought thine intercession was left unaided.</a:t>
            </a:r>
          </a:p>
          <a:p>
            <a:pPr marL="0" indent="0" algn="l">
              <a:spcBef>
                <a:spcPts val="0"/>
              </a:spcBef>
              <a:buNone/>
            </a:pPr>
            <a:r>
              <a:rPr lang="en-US" sz="2100" b="1" i="1" dirty="0">
                <a:solidFill>
                  <a:srgbClr val="000000"/>
                </a:solidFill>
                <a:effectLst/>
                <a:latin typeface="Times New Roman" panose="02020603050405020304" pitchFamily="18" charset="0"/>
                <a:cs typeface="Times New Roman" panose="02020603050405020304" pitchFamily="18" charset="0"/>
              </a:rPr>
              <a:t>Inspired by this confidence, I fly unto thee, O Virgin of virgins, my mother; to thee do I come, before thee I stand, sinful and sorrowful. O Mother of the Word Incarnate, despise not my petitions, but in thy mercy hear and answer me.</a:t>
            </a:r>
            <a:r>
              <a:rPr lang="en-US" sz="2100" b="1" i="0" dirty="0">
                <a:solidFill>
                  <a:srgbClr val="000000"/>
                </a:solidFill>
                <a:effectLst/>
                <a:latin typeface="Times New Roman" panose="02020603050405020304" pitchFamily="18" charset="0"/>
                <a:cs typeface="Times New Roman" panose="02020603050405020304" pitchFamily="18" charset="0"/>
              </a:rPr>
              <a:t>  Amen.</a:t>
            </a:r>
          </a:p>
          <a:p>
            <a:pPr marL="0" indent="0" algn="l">
              <a:spcBef>
                <a:spcPts val="0"/>
              </a:spcBef>
              <a:buNone/>
            </a:pPr>
            <a:endParaRPr lang="en-US" sz="1000" b="1" dirty="0">
              <a:solidFill>
                <a:srgbClr val="000000"/>
              </a:solidFill>
              <a:latin typeface="Times New Roman" panose="02020603050405020304" pitchFamily="18" charset="0"/>
              <a:cs typeface="Times New Roman" panose="02020603050405020304" pitchFamily="18" charset="0"/>
            </a:endParaRPr>
          </a:p>
          <a:p>
            <a:pPr marL="0" indent="0" algn="l">
              <a:spcBef>
                <a:spcPts val="0"/>
              </a:spcBef>
              <a:buNone/>
            </a:pPr>
            <a:r>
              <a:rPr lang="en-US" sz="2100" b="1" i="1" dirty="0">
                <a:solidFill>
                  <a:srgbClr val="000000"/>
                </a:solidFill>
                <a:effectLst/>
                <a:latin typeface="Times New Roman" panose="02020603050405020304" pitchFamily="18" charset="0"/>
                <a:cs typeface="Times New Roman" panose="02020603050405020304" pitchFamily="18" charset="0"/>
              </a:rPr>
              <a:t>St. Michael the Archangel, defend us in battle. </a:t>
            </a:r>
            <a:br>
              <a:rPr lang="en-US" sz="2100" b="1" i="1" dirty="0">
                <a:latin typeface="Times New Roman" panose="02020603050405020304" pitchFamily="18" charset="0"/>
                <a:cs typeface="Times New Roman" panose="02020603050405020304" pitchFamily="18" charset="0"/>
              </a:rPr>
            </a:br>
            <a:r>
              <a:rPr lang="en-US" sz="2100" b="1" i="1" dirty="0">
                <a:solidFill>
                  <a:srgbClr val="000000"/>
                </a:solidFill>
                <a:effectLst/>
                <a:latin typeface="Times New Roman" panose="02020603050405020304" pitchFamily="18" charset="0"/>
                <a:cs typeface="Times New Roman" panose="02020603050405020304" pitchFamily="18" charset="0"/>
              </a:rPr>
              <a:t>Be our defense against the wickedness and snares of the Devil. </a:t>
            </a:r>
            <a:br>
              <a:rPr lang="en-US" sz="2100" b="1" i="1" dirty="0">
                <a:latin typeface="Times New Roman" panose="02020603050405020304" pitchFamily="18" charset="0"/>
                <a:cs typeface="Times New Roman" panose="02020603050405020304" pitchFamily="18" charset="0"/>
              </a:rPr>
            </a:br>
            <a:r>
              <a:rPr lang="en-US" sz="2100" b="1" i="1" dirty="0">
                <a:solidFill>
                  <a:srgbClr val="000000"/>
                </a:solidFill>
                <a:effectLst/>
                <a:latin typeface="Times New Roman" panose="02020603050405020304" pitchFamily="18" charset="0"/>
                <a:cs typeface="Times New Roman" panose="02020603050405020304" pitchFamily="18" charset="0"/>
              </a:rPr>
              <a:t>May God rebuke him, we humbly pray, and do thou, </a:t>
            </a:r>
          </a:p>
          <a:p>
            <a:pPr marL="0" indent="0" algn="l">
              <a:spcBef>
                <a:spcPts val="0"/>
              </a:spcBef>
              <a:buNone/>
            </a:pPr>
            <a:r>
              <a:rPr lang="en-US" sz="2100" b="1" i="1" dirty="0">
                <a:solidFill>
                  <a:srgbClr val="000000"/>
                </a:solidFill>
                <a:effectLst/>
                <a:latin typeface="Times New Roman" panose="02020603050405020304" pitchFamily="18" charset="0"/>
                <a:cs typeface="Times New Roman" panose="02020603050405020304" pitchFamily="18" charset="0"/>
              </a:rPr>
              <a:t>O Prince of the heavenly hosts, by the power of God, thrust into hell Satan, and all the evil spirits, who prowl about the world </a:t>
            </a:r>
          </a:p>
          <a:p>
            <a:pPr marL="0" indent="0" algn="l">
              <a:spcBef>
                <a:spcPts val="0"/>
              </a:spcBef>
              <a:buNone/>
            </a:pPr>
            <a:r>
              <a:rPr lang="en-US" sz="2100" b="1" i="1" dirty="0">
                <a:solidFill>
                  <a:srgbClr val="000000"/>
                </a:solidFill>
                <a:effectLst/>
                <a:latin typeface="Times New Roman" panose="02020603050405020304" pitchFamily="18" charset="0"/>
                <a:cs typeface="Times New Roman" panose="02020603050405020304" pitchFamily="18" charset="0"/>
              </a:rPr>
              <a:t>seeking the ruin of souls.  </a:t>
            </a:r>
            <a:r>
              <a:rPr lang="en-US" sz="2100" b="1" i="0" dirty="0">
                <a:solidFill>
                  <a:srgbClr val="000000"/>
                </a:solidFill>
                <a:effectLst/>
                <a:latin typeface="Times New Roman" panose="02020603050405020304" pitchFamily="18" charset="0"/>
                <a:cs typeface="Times New Roman" panose="02020603050405020304" pitchFamily="18" charset="0"/>
              </a:rPr>
              <a:t>Amen.</a:t>
            </a:r>
            <a:endParaRPr lang="en-US" sz="2100" b="1" i="0" dirty="0">
              <a:solidFill>
                <a:srgbClr val="363936"/>
              </a:solidFill>
              <a:effectLst/>
              <a:latin typeface="Times New Roman" panose="02020603050405020304" pitchFamily="18" charset="0"/>
              <a:cs typeface="Times New Roman" panose="02020603050405020304" pitchFamily="18" charset="0"/>
            </a:endParaRPr>
          </a:p>
          <a:p>
            <a:pPr marL="0" indent="0" algn="ctr">
              <a:buNone/>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714571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371600"/>
          </a:xfrm>
        </p:spPr>
        <p:txBody>
          <a:bodyPr>
            <a:normAutofit fontScale="90000"/>
          </a:bodyPr>
          <a:lstStyle/>
          <a:p>
            <a:r>
              <a:rPr lang="en-US" sz="6000" i="1" dirty="0" err="1">
                <a:latin typeface="Times New Roman" panose="02020603050405020304" pitchFamily="18" charset="0"/>
                <a:cs typeface="Times New Roman" panose="02020603050405020304" pitchFamily="18" charset="0"/>
              </a:rPr>
              <a:t>Cor</a:t>
            </a:r>
            <a:r>
              <a:rPr lang="en-US" sz="6000" i="1" dirty="0">
                <a:latin typeface="Times New Roman" panose="02020603050405020304" pitchFamily="18" charset="0"/>
                <a:cs typeface="Times New Roman" panose="02020603050405020304" pitchFamily="18" charset="0"/>
              </a:rPr>
              <a:t> ad </a:t>
            </a:r>
            <a:r>
              <a:rPr lang="en-US" sz="6000" i="1" dirty="0" err="1">
                <a:latin typeface="Times New Roman" panose="02020603050405020304" pitchFamily="18" charset="0"/>
                <a:cs typeface="Times New Roman" panose="02020603050405020304" pitchFamily="18" charset="0"/>
              </a:rPr>
              <a:t>Cor</a:t>
            </a:r>
            <a:r>
              <a:rPr lang="en-US" sz="6000" i="1" dirty="0">
                <a:latin typeface="Times New Roman" panose="02020603050405020304" pitchFamily="18" charset="0"/>
                <a:cs typeface="Times New Roman" panose="02020603050405020304" pitchFamily="18" charset="0"/>
              </a:rPr>
              <a:t> Loquitur</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Heart Speaks to Heart</a:t>
            </a:r>
          </a:p>
        </p:txBody>
      </p:sp>
      <p:sp>
        <p:nvSpPr>
          <p:cNvPr id="3" name="Content Placeholder 2"/>
          <p:cNvSpPr>
            <a:spLocks noGrp="1"/>
          </p:cNvSpPr>
          <p:nvPr>
            <p:ph idx="1"/>
          </p:nvPr>
        </p:nvSpPr>
        <p:spPr>
          <a:xfrm>
            <a:off x="457200" y="2362200"/>
            <a:ext cx="8229600" cy="3763963"/>
          </a:xfrm>
        </p:spPr>
        <p:txBody>
          <a:bodyPr>
            <a:normAutofit fontScale="77500" lnSpcReduction="20000"/>
          </a:bodyPr>
          <a:lstStyle/>
          <a:p>
            <a:pPr marL="0" indent="0" algn="ctr">
              <a:buNone/>
            </a:pPr>
            <a:r>
              <a:rPr lang="en-US" sz="6600" i="1" dirty="0">
                <a:latin typeface="Times New Roman" panose="02020603050405020304" pitchFamily="18" charset="0"/>
                <a:cs typeface="Times New Roman" panose="02020603050405020304" pitchFamily="18" charset="0"/>
              </a:rPr>
              <a:t>Take a few minutes to </a:t>
            </a:r>
          </a:p>
          <a:p>
            <a:pPr marL="0" indent="0" algn="ctr">
              <a:buNone/>
            </a:pPr>
            <a:r>
              <a:rPr lang="en-US" sz="6600" i="1" dirty="0">
                <a:latin typeface="Times New Roman" panose="02020603050405020304" pitchFamily="18" charset="0"/>
                <a:cs typeface="Times New Roman" panose="02020603050405020304" pitchFamily="18" charset="0"/>
              </a:rPr>
              <a:t>re-connect and share </a:t>
            </a:r>
          </a:p>
          <a:p>
            <a:pPr marL="0" indent="0" algn="ctr">
              <a:buNone/>
            </a:pPr>
            <a:r>
              <a:rPr lang="en-US" sz="6600" i="1" dirty="0">
                <a:latin typeface="Times New Roman" panose="02020603050405020304" pitchFamily="18" charset="0"/>
                <a:cs typeface="Times New Roman" panose="02020603050405020304" pitchFamily="18" charset="0"/>
              </a:rPr>
              <a:t>how the Spirit has moved you </a:t>
            </a:r>
          </a:p>
          <a:p>
            <a:pPr marL="0" indent="0" algn="ctr">
              <a:buNone/>
            </a:pPr>
            <a:r>
              <a:rPr lang="en-US" sz="6600" i="1" dirty="0">
                <a:latin typeface="Times New Roman" panose="02020603050405020304" pitchFamily="18" charset="0"/>
                <a:cs typeface="Times New Roman" panose="02020603050405020304" pitchFamily="18" charset="0"/>
              </a:rPr>
              <a:t>in the time since our last meeting. </a:t>
            </a:r>
          </a:p>
        </p:txBody>
      </p:sp>
    </p:spTree>
    <p:extLst>
      <p:ext uri="{BB962C8B-B14F-4D97-AF65-F5344CB8AC3E}">
        <p14:creationId xmlns:p14="http://schemas.microsoft.com/office/powerpoint/2010/main" val="1518715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Introduction</a:t>
            </a:r>
          </a:p>
        </p:txBody>
      </p:sp>
      <p:sp>
        <p:nvSpPr>
          <p:cNvPr id="3" name="Content Placeholder 2"/>
          <p:cNvSpPr>
            <a:spLocks noGrp="1"/>
          </p:cNvSpPr>
          <p:nvPr>
            <p:ph idx="1"/>
          </p:nvPr>
        </p:nvSpPr>
        <p:spPr>
          <a:xfrm>
            <a:off x="457200" y="1401762"/>
            <a:ext cx="8229600" cy="5181600"/>
          </a:xfrm>
        </p:spPr>
        <p:txBody>
          <a:bodyPr>
            <a:noAutofit/>
          </a:bodyPr>
          <a:lstStyle/>
          <a:p>
            <a:pPr marL="400050" lvl="1" indent="0" algn="just">
              <a:buNone/>
            </a:pPr>
            <a:r>
              <a:rPr lang="en-US" sz="2000" i="1" dirty="0">
                <a:latin typeface="Times New Roman" panose="02020603050405020304" pitchFamily="18" charset="0"/>
                <a:cs typeface="Times New Roman" panose="02020603050405020304" pitchFamily="18" charset="0"/>
              </a:rPr>
              <a:t>If anyone sees his brother sinning, if the sin is not deadly, he should pray to God and he will give him life. This is only for those whose sin is not deadly. There is such a thing as deadly sin, about which I do not say that you should pray.  All wrongdoing is sin, but there is sin that is not deadly.  1 Jn 5:16-17</a:t>
            </a:r>
          </a:p>
          <a:p>
            <a:pPr marL="0" indent="0" algn="just">
              <a:buNone/>
            </a:pPr>
            <a:r>
              <a:rPr lang="en-US" sz="2400" dirty="0">
                <a:latin typeface="Times New Roman" panose="02020603050405020304" pitchFamily="18" charset="0"/>
                <a:cs typeface="Times New Roman" panose="02020603050405020304" pitchFamily="18" charset="0"/>
              </a:rPr>
              <a:t>Catholic tradition discerns seven “deadly” (or capital) sins capable of separating us from our loving God</a:t>
            </a:r>
          </a:p>
          <a:p>
            <a:pPr marL="400050" lvl="1" indent="0" algn="just">
              <a:buNone/>
            </a:pPr>
            <a:r>
              <a:rPr lang="en-US" sz="2000" b="0" i="1" dirty="0">
                <a:solidFill>
                  <a:srgbClr val="000000"/>
                </a:solidFill>
                <a:effectLst/>
                <a:latin typeface="Times New Roman" panose="02020603050405020304" pitchFamily="18" charset="0"/>
                <a:cs typeface="Times New Roman" panose="02020603050405020304" pitchFamily="18" charset="0"/>
              </a:rPr>
              <a:t>They are called "capital" because they engender other sins, other vices. They are pride, avarice, envy, wrath, lust, gluttony, and sloth or acedia.  CCC1866</a:t>
            </a:r>
            <a:endParaRPr lang="en-US" sz="2000" i="1" dirty="0">
              <a:solidFill>
                <a:srgbClr val="000000"/>
              </a:solidFill>
              <a:latin typeface="Times New Roman" panose="02020603050405020304" pitchFamily="18" charset="0"/>
              <a:cs typeface="Times New Roman" panose="02020603050405020304" pitchFamily="18" charset="0"/>
            </a:endParaRPr>
          </a:p>
          <a:p>
            <a:pPr marL="0" indent="0" algn="just">
              <a:buNone/>
            </a:pPr>
            <a:r>
              <a:rPr lang="en-US" sz="2400" dirty="0">
                <a:solidFill>
                  <a:srgbClr val="000000"/>
                </a:solidFill>
                <a:latin typeface="Times New Roman" panose="02020603050405020304" pitchFamily="18" charset="0"/>
                <a:cs typeface="Times New Roman" panose="02020603050405020304" pitchFamily="18" charset="0"/>
              </a:rPr>
              <a:t>These sins trap us in our own selfish desires and prevent us from flourishing as the children of God that we are.  Today we will learn about the deadly sins from Bishop Robert Barron and from The </a:t>
            </a:r>
            <a:r>
              <a:rPr lang="en-US" sz="2400" dirty="0" err="1">
                <a:solidFill>
                  <a:srgbClr val="000000"/>
                </a:solidFill>
                <a:latin typeface="Times New Roman" panose="02020603050405020304" pitchFamily="18" charset="0"/>
                <a:cs typeface="Times New Roman" panose="02020603050405020304" pitchFamily="18" charset="0"/>
              </a:rPr>
              <a:t>Magis</a:t>
            </a:r>
            <a:r>
              <a:rPr lang="en-US" sz="2400" dirty="0">
                <a:solidFill>
                  <a:srgbClr val="000000"/>
                </a:solidFill>
                <a:latin typeface="Times New Roman" panose="02020603050405020304" pitchFamily="18" charset="0"/>
                <a:cs typeface="Times New Roman" panose="02020603050405020304" pitchFamily="18" charset="0"/>
              </a:rPr>
              <a:t> Institute’s </a:t>
            </a:r>
            <a:r>
              <a:rPr lang="en-US" sz="2400" i="1" dirty="0">
                <a:solidFill>
                  <a:srgbClr val="000000"/>
                </a:solidFill>
                <a:latin typeface="Times New Roman" panose="02020603050405020304" pitchFamily="18" charset="0"/>
                <a:cs typeface="Times New Roman" panose="02020603050405020304" pitchFamily="18" charset="0"/>
              </a:rPr>
              <a:t>Virtue and Freedom </a:t>
            </a:r>
            <a:r>
              <a:rPr lang="en-US" sz="2400" dirty="0">
                <a:solidFill>
                  <a:srgbClr val="000000"/>
                </a:solidFill>
                <a:latin typeface="Times New Roman" panose="02020603050405020304" pitchFamily="18" charset="0"/>
                <a:cs typeface="Times New Roman" panose="02020603050405020304" pitchFamily="18" charset="0"/>
              </a:rPr>
              <a:t>program.</a:t>
            </a:r>
            <a:endParaRPr lang="en-US" sz="2400" b="0" dirty="0">
              <a:solidFill>
                <a:srgbClr val="0000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4466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2971800"/>
          </a:xfrm>
        </p:spPr>
        <p:txBody>
          <a:bodyPr>
            <a:normAutofit lnSpcReduction="10000"/>
          </a:bodyPr>
          <a:lstStyle/>
          <a:p>
            <a:r>
              <a:rPr lang="en-US" sz="3600" dirty="0">
                <a:latin typeface="Times New Roman" panose="02020603050405020304" pitchFamily="18" charset="0"/>
                <a:cs typeface="Times New Roman" panose="02020603050405020304" pitchFamily="18" charset="0"/>
              </a:rPr>
              <a:t>Were you ever taught what the seven deadly sins are?  Can you name them?</a:t>
            </a:r>
          </a:p>
          <a:p>
            <a:endParaRPr lang="en-US" sz="36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What virtue do you most admire in a person?</a:t>
            </a:r>
          </a:p>
          <a:p>
            <a:pPr marL="0" indent="0">
              <a:buNone/>
            </a:pPr>
            <a:endParaRPr lang="en-US" dirty="0">
              <a:latin typeface="Times New Roman" panose="02020603050405020304" pitchFamily="18" charset="0"/>
              <a:cs typeface="Times New Roman" panose="02020603050405020304" pitchFamily="18" charset="0"/>
            </a:endParaRPr>
          </a:p>
        </p:txBody>
      </p:sp>
      <p:sp>
        <p:nvSpPr>
          <p:cNvPr id="2" name="TextBox 1"/>
          <p:cNvSpPr txBox="1"/>
          <p:nvPr/>
        </p:nvSpPr>
        <p:spPr>
          <a:xfrm>
            <a:off x="381000" y="457200"/>
            <a:ext cx="8305800" cy="677108"/>
          </a:xfrm>
          <a:prstGeom prst="rect">
            <a:avLst/>
          </a:prstGeom>
          <a:noFill/>
        </p:spPr>
        <p:txBody>
          <a:bodyPr wrap="square" rtlCol="0">
            <a:spAutoFit/>
          </a:bodyPr>
          <a:lstStyle/>
          <a:p>
            <a:pPr algn="ctr"/>
            <a:r>
              <a:rPr lang="en-US" sz="3800" b="1" dirty="0">
                <a:latin typeface="Times New Roman" panose="02020603050405020304" pitchFamily="18" charset="0"/>
                <a:cs typeface="Times New Roman" panose="02020603050405020304" pitchFamily="18" charset="0"/>
              </a:rPr>
              <a:t>JOURNAL QUESTIONS</a:t>
            </a:r>
          </a:p>
        </p:txBody>
      </p:sp>
    </p:spTree>
    <p:extLst>
      <p:ext uri="{BB962C8B-B14F-4D97-AF65-F5344CB8AC3E}">
        <p14:creationId xmlns:p14="http://schemas.microsoft.com/office/powerpoint/2010/main" val="37935674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normAutofit/>
          </a:bodyPr>
          <a:lstStyle/>
          <a:p>
            <a:pPr marL="0" indent="0" algn="just">
              <a:buNone/>
            </a:pPr>
            <a:r>
              <a:rPr lang="en-US" sz="4000" dirty="0">
                <a:latin typeface="Times New Roman" panose="02020603050405020304" pitchFamily="18" charset="0"/>
                <a:cs typeface="Times New Roman" panose="02020603050405020304" pitchFamily="18" charset="0"/>
              </a:rPr>
              <a:t>God’s economy is different than the world’s – the more you give God’s love and gifts away, the more you get. But we don’t know this because we have forgotten who we are, and how we came into existence through God’s love.  This forgetfulness creates fear and fear leads to sin.    </a:t>
            </a:r>
            <a:r>
              <a:rPr lang="en-US" sz="4000" dirty="0">
                <a:latin typeface="Times New Roman" panose="02020603050405020304" pitchFamily="18" charset="0"/>
                <a:cs typeface="Times New Roman" panose="02020603050405020304" pitchFamily="18" charset="0"/>
                <a:hlinkClick r:id="rId3"/>
              </a:rPr>
              <a:t>Bishop Barron</a:t>
            </a: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49678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PART ONE</a:t>
            </a:r>
          </a:p>
        </p:txBody>
      </p:sp>
      <p:sp>
        <p:nvSpPr>
          <p:cNvPr id="11" name="TextBox 10">
            <a:extLst>
              <a:ext uri="{FF2B5EF4-FFF2-40B4-BE49-F238E27FC236}">
                <a16:creationId xmlns:a16="http://schemas.microsoft.com/office/drawing/2014/main" id="{A5E69CC6-7F27-2447-643D-6F1E2CD385F8}"/>
              </a:ext>
            </a:extLst>
          </p:cNvPr>
          <p:cNvSpPr txBox="1"/>
          <p:nvPr/>
        </p:nvSpPr>
        <p:spPr>
          <a:xfrm>
            <a:off x="381000" y="1828800"/>
            <a:ext cx="8458200" cy="3785652"/>
          </a:xfrm>
          <a:prstGeom prst="rect">
            <a:avLst/>
          </a:prstGeom>
          <a:noFill/>
        </p:spPr>
        <p:txBody>
          <a:bodyPr wrap="square">
            <a:spAutoFit/>
          </a:bodyPr>
          <a:lstStyle/>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4800" i="1" dirty="0">
                <a:solidFill>
                  <a:prstClr val="black"/>
                </a:solidFill>
                <a:latin typeface="Calibri"/>
              </a:rPr>
              <a:t>Seven Deadly Sins </a:t>
            </a:r>
          </a:p>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4800" i="1" dirty="0">
                <a:solidFill>
                  <a:prstClr val="black"/>
                </a:solidFill>
                <a:latin typeface="Calibri"/>
              </a:rPr>
              <a:t>Seven Lively Virtues: </a:t>
            </a:r>
          </a:p>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4800" i="1" dirty="0">
                <a:solidFill>
                  <a:prstClr val="black"/>
                </a:solidFill>
                <a:latin typeface="Calibri"/>
              </a:rPr>
              <a:t>Introduction</a:t>
            </a:r>
          </a:p>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3200" dirty="0">
                <a:solidFill>
                  <a:prstClr val="black"/>
                </a:solidFill>
                <a:latin typeface="Calibri"/>
                <a:hlinkClick r:id="rId2"/>
              </a:rPr>
              <a:t>Audio only click </a:t>
            </a:r>
            <a:r>
              <a:rPr lang="en-US" sz="3200" b="1" dirty="0">
                <a:solidFill>
                  <a:prstClr val="black"/>
                </a:solidFill>
                <a:latin typeface="Calibri"/>
                <a:hlinkClick r:id="rId2"/>
              </a:rPr>
              <a:t>HERE</a:t>
            </a:r>
            <a:r>
              <a:rPr lang="en-US" sz="3200" b="1" dirty="0">
                <a:solidFill>
                  <a:prstClr val="black"/>
                </a:solidFill>
                <a:latin typeface="Calibri"/>
              </a:rPr>
              <a:t> on FORMED</a:t>
            </a:r>
          </a:p>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3200" dirty="0">
                <a:solidFill>
                  <a:prstClr val="black"/>
                </a:solidFill>
                <a:latin typeface="Calibri"/>
                <a:hlinkClick r:id="rId3"/>
              </a:rPr>
              <a:t>Video click </a:t>
            </a:r>
            <a:r>
              <a:rPr lang="en-US" sz="3200" b="1" dirty="0">
                <a:solidFill>
                  <a:prstClr val="black"/>
                </a:solidFill>
                <a:latin typeface="Calibri"/>
                <a:hlinkClick r:id="rId3"/>
              </a:rPr>
              <a:t>HERE</a:t>
            </a:r>
            <a:r>
              <a:rPr lang="en-US" sz="3200" b="1" dirty="0">
                <a:solidFill>
                  <a:prstClr val="black"/>
                </a:solidFill>
                <a:latin typeface="Calibri"/>
              </a:rPr>
              <a:t> for purchase option</a:t>
            </a:r>
            <a:endParaRPr kumimoji="0" lang="en-US" sz="3200" b="1"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029555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Reflection 1</a:t>
            </a:r>
          </a:p>
        </p:txBody>
      </p:sp>
      <p:sp>
        <p:nvSpPr>
          <p:cNvPr id="3" name="Content Placeholder 2"/>
          <p:cNvSpPr>
            <a:spLocks noGrp="1"/>
          </p:cNvSpPr>
          <p:nvPr>
            <p:ph idx="1"/>
          </p:nvPr>
        </p:nvSpPr>
        <p:spPr>
          <a:xfrm>
            <a:off x="457200" y="1166018"/>
            <a:ext cx="8229600" cy="4525963"/>
          </a:xfrm>
        </p:spPr>
        <p:txBody>
          <a:bodyPr>
            <a:normAutofit/>
          </a:bodyPr>
          <a:lstStyle/>
          <a:p>
            <a:pPr>
              <a:spcBef>
                <a:spcPts val="0"/>
              </a:spcBef>
            </a:pPr>
            <a:endParaRPr lang="en-US" sz="2800" dirty="0"/>
          </a:p>
          <a:p>
            <a:pPr marL="0" indent="0">
              <a:spcBef>
                <a:spcPts val="0"/>
              </a:spcBef>
              <a:buNone/>
            </a:pPr>
            <a:endParaRPr lang="en-US" dirty="0"/>
          </a:p>
        </p:txBody>
      </p:sp>
      <p:sp>
        <p:nvSpPr>
          <p:cNvPr id="4" name="TextBox 3">
            <a:extLst>
              <a:ext uri="{FF2B5EF4-FFF2-40B4-BE49-F238E27FC236}">
                <a16:creationId xmlns:a16="http://schemas.microsoft.com/office/drawing/2014/main" id="{91BACE39-53B5-4B55-B6DD-CEFAF3895CD1}"/>
              </a:ext>
            </a:extLst>
          </p:cNvPr>
          <p:cNvSpPr txBox="1"/>
          <p:nvPr/>
        </p:nvSpPr>
        <p:spPr>
          <a:xfrm>
            <a:off x="685800" y="1428148"/>
            <a:ext cx="7772400" cy="4524315"/>
          </a:xfrm>
          <a:prstGeom prst="rect">
            <a:avLst/>
          </a:prstGeom>
          <a:noFill/>
        </p:spPr>
        <p:txBody>
          <a:bodyPr wrap="square" rtlCol="0">
            <a:spAutoFit/>
          </a:bodyPr>
          <a:lstStyle/>
          <a:p>
            <a:pPr marL="285750" indent="-28575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In what ways do we act ask if God </a:t>
            </a:r>
            <a:r>
              <a:rPr lang="en-US" sz="3200" i="1" dirty="0">
                <a:latin typeface="Times New Roman" panose="02020603050405020304" pitchFamily="18" charset="0"/>
                <a:cs typeface="Times New Roman" panose="02020603050405020304" pitchFamily="18" charset="0"/>
              </a:rPr>
              <a:t>does</a:t>
            </a:r>
            <a:r>
              <a:rPr lang="en-US" sz="3200" dirty="0">
                <a:latin typeface="Times New Roman" panose="02020603050405020304" pitchFamily="18" charset="0"/>
                <a:cs typeface="Times New Roman" panose="02020603050405020304" pitchFamily="18" charset="0"/>
              </a:rPr>
              <a:t> need us?</a:t>
            </a:r>
          </a:p>
          <a:p>
            <a:pPr marL="285750" indent="-285750">
              <a:buFont typeface="Arial" panose="020B0604020202020204" pitchFamily="34" charset="0"/>
              <a:buChar char="•"/>
            </a:pPr>
            <a:endParaRPr lang="en-US" sz="32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What makes someone a conduit of God’s love?</a:t>
            </a:r>
          </a:p>
          <a:p>
            <a:pPr marL="285750" indent="-285750">
              <a:buFont typeface="Arial" panose="020B0604020202020204" pitchFamily="34" charset="0"/>
              <a:buChar char="•"/>
            </a:pPr>
            <a:endParaRPr lang="en-US" sz="32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How do our sins wrap us into our own egos?</a:t>
            </a:r>
          </a:p>
          <a:p>
            <a:pPr marL="285750" indent="-285750">
              <a:buFont typeface="Arial" panose="020B0604020202020204" pitchFamily="34" charset="0"/>
              <a:buChar char="•"/>
            </a:pPr>
            <a:endParaRPr lang="en-US" sz="32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What does God want for you?  Why?</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48195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3438</TotalTime>
  <Words>1543</Words>
  <Application>Microsoft Office PowerPoint</Application>
  <PresentationFormat>On-screen Show (4:3)</PresentationFormat>
  <Paragraphs>119</Paragraphs>
  <Slides>21</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Open Sans</vt:lpstr>
      <vt:lpstr>Roboto</vt:lpstr>
      <vt:lpstr>Times New Roman</vt:lpstr>
      <vt:lpstr>Office Theme</vt:lpstr>
      <vt:lpstr>PLEASE SIGN IN</vt:lpstr>
      <vt:lpstr>Virtue:  The Art of Living Meeting 2 Seven Deadly Sins</vt:lpstr>
      <vt:lpstr>Opening Prayer</vt:lpstr>
      <vt:lpstr>Cor ad Cor Loquitur Heart Speaks to Heart</vt:lpstr>
      <vt:lpstr>Introduction</vt:lpstr>
      <vt:lpstr>PowerPoint Presentation</vt:lpstr>
      <vt:lpstr>PowerPoint Presentation</vt:lpstr>
      <vt:lpstr>PART ONE</vt:lpstr>
      <vt:lpstr>Reflection 1</vt:lpstr>
      <vt:lpstr>PowerPoint Presentation</vt:lpstr>
      <vt:lpstr>PowerPoint Presentation</vt:lpstr>
      <vt:lpstr>PART TWO</vt:lpstr>
      <vt:lpstr>The Seven Deadly Sins</vt:lpstr>
      <vt:lpstr>Reflection 2</vt:lpstr>
      <vt:lpstr>PART THREE   (optional)</vt:lpstr>
      <vt:lpstr>PowerPoint Presentation</vt:lpstr>
      <vt:lpstr>Reflection 3</vt:lpstr>
      <vt:lpstr>Prayer Partners</vt:lpstr>
      <vt:lpstr>Homework</vt:lpstr>
      <vt:lpstr>BEFORE WE MEET AGAIN</vt:lpstr>
      <vt:lpstr>CLOSING PRAYER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Javier Benitez</dc:creator>
  <cp:lastModifiedBy>Javier Benitez</cp:lastModifiedBy>
  <cp:revision>134</cp:revision>
  <dcterms:created xsi:type="dcterms:W3CDTF">2019-07-05T15:45:36Z</dcterms:created>
  <dcterms:modified xsi:type="dcterms:W3CDTF">2023-09-03T18:30:09Z</dcterms:modified>
</cp:coreProperties>
</file>