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9" r:id="rId2"/>
    <p:sldId id="277" r:id="rId3"/>
    <p:sldId id="260" r:id="rId4"/>
    <p:sldId id="261" r:id="rId5"/>
    <p:sldId id="284" r:id="rId6"/>
    <p:sldId id="262" r:id="rId7"/>
    <p:sldId id="304" r:id="rId8"/>
    <p:sldId id="300" r:id="rId9"/>
    <p:sldId id="259" r:id="rId10"/>
    <p:sldId id="301" r:id="rId11"/>
    <p:sldId id="285" r:id="rId12"/>
    <p:sldId id="302" r:id="rId13"/>
    <p:sldId id="303" r:id="rId14"/>
    <p:sldId id="286" r:id="rId15"/>
    <p:sldId id="287" r:id="rId16"/>
    <p:sldId id="288" r:id="rId17"/>
    <p:sldId id="289" r:id="rId18"/>
    <p:sldId id="29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440"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DB7A22-0E4E-45CE-9630-97A2717F840B}" type="datetimeFigureOut">
              <a:rPr lang="en-US" smtClean="0"/>
              <a:t>9/3/2023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E1C5C-87E5-4C70-9E2C-F4E40732172B}" type="slidenum">
              <a:rPr lang="en-US" smtClean="0"/>
              <a:t>‹#›</a:t>
            </a:fld>
            <a:endParaRPr lang="en-US"/>
          </a:p>
        </p:txBody>
      </p:sp>
    </p:spTree>
    <p:extLst>
      <p:ext uri="{BB962C8B-B14F-4D97-AF65-F5344CB8AC3E}">
        <p14:creationId xmlns:p14="http://schemas.microsoft.com/office/powerpoint/2010/main" val="4178462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Leader could answer this one first to give </a:t>
            </a:r>
            <a:r>
              <a:rPr lang="en-US"/>
              <a:t>an example </a:t>
            </a:r>
            <a:r>
              <a:rPr lang="en-US" dirty="0"/>
              <a:t>of what this </a:t>
            </a:r>
            <a:r>
              <a:rPr lang="en-US"/>
              <a:t>part means.</a:t>
            </a:r>
            <a:endParaRPr lang="en-US" dirty="0"/>
          </a:p>
        </p:txBody>
      </p:sp>
      <p:sp>
        <p:nvSpPr>
          <p:cNvPr id="4" name="Slide Number Placeholder 3"/>
          <p:cNvSpPr>
            <a:spLocks noGrp="1"/>
          </p:cNvSpPr>
          <p:nvPr>
            <p:ph type="sldNum" sz="quarter" idx="10"/>
          </p:nvPr>
        </p:nvSpPr>
        <p:spPr/>
        <p:txBody>
          <a:bodyPr/>
          <a:lstStyle/>
          <a:p>
            <a:fld id="{26AE1C5C-87E5-4C70-9E2C-F4E40732172B}" type="slidenum">
              <a:rPr lang="en-US" smtClean="0"/>
              <a:t>4</a:t>
            </a:fld>
            <a:endParaRPr lang="en-US"/>
          </a:p>
        </p:txBody>
      </p:sp>
    </p:spTree>
    <p:extLst>
      <p:ext uri="{BB962C8B-B14F-4D97-AF65-F5344CB8AC3E}">
        <p14:creationId xmlns:p14="http://schemas.microsoft.com/office/powerpoint/2010/main" val="180774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AE1C5C-87E5-4C70-9E2C-F4E40732172B}" type="slidenum">
              <a:rPr lang="en-US" smtClean="0"/>
              <a:t>6</a:t>
            </a:fld>
            <a:endParaRPr lang="en-US"/>
          </a:p>
        </p:txBody>
      </p:sp>
    </p:spTree>
    <p:extLst>
      <p:ext uri="{BB962C8B-B14F-4D97-AF65-F5344CB8AC3E}">
        <p14:creationId xmlns:p14="http://schemas.microsoft.com/office/powerpoint/2010/main" val="2110085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AE1C5C-87E5-4C70-9E2C-F4E40732172B}" type="slidenum">
              <a:rPr lang="en-US" smtClean="0"/>
              <a:t>7</a:t>
            </a:fld>
            <a:endParaRPr lang="en-US"/>
          </a:p>
        </p:txBody>
      </p:sp>
    </p:spTree>
    <p:extLst>
      <p:ext uri="{BB962C8B-B14F-4D97-AF65-F5344CB8AC3E}">
        <p14:creationId xmlns:p14="http://schemas.microsoft.com/office/powerpoint/2010/main" val="4099665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AE1C5C-87E5-4C70-9E2C-F4E40732172B}" type="slidenum">
              <a:rPr lang="en-US" smtClean="0"/>
              <a:t>17</a:t>
            </a:fld>
            <a:endParaRPr lang="en-US"/>
          </a:p>
        </p:txBody>
      </p:sp>
    </p:spTree>
    <p:extLst>
      <p:ext uri="{BB962C8B-B14F-4D97-AF65-F5344CB8AC3E}">
        <p14:creationId xmlns:p14="http://schemas.microsoft.com/office/powerpoint/2010/main" val="947473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F950255-7746-4EFE-B2DF-1855E763FA49}" type="datetimeFigureOut">
              <a:rPr lang="en-US" smtClean="0"/>
              <a:t>9/3/2023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3904020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950255-7746-4EFE-B2DF-1855E763FA49}" type="datetimeFigureOut">
              <a:rPr lang="en-US" smtClean="0"/>
              <a:t>9/3/2023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1648616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950255-7746-4EFE-B2DF-1855E763FA49}" type="datetimeFigureOut">
              <a:rPr lang="en-US" smtClean="0"/>
              <a:t>9/3/2023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1145975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950255-7746-4EFE-B2DF-1855E763FA49}" type="datetimeFigureOut">
              <a:rPr lang="en-US" smtClean="0"/>
              <a:t>9/3/2023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1783831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950255-7746-4EFE-B2DF-1855E763FA49}" type="datetimeFigureOut">
              <a:rPr lang="en-US" smtClean="0"/>
              <a:t>9/3/2023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660358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F950255-7746-4EFE-B2DF-1855E763FA49}" type="datetimeFigureOut">
              <a:rPr lang="en-US" smtClean="0"/>
              <a:t>9/3/2023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3464342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F950255-7746-4EFE-B2DF-1855E763FA49}" type="datetimeFigureOut">
              <a:rPr lang="en-US" smtClean="0"/>
              <a:t>9/3/2023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1243323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F950255-7746-4EFE-B2DF-1855E763FA49}" type="datetimeFigureOut">
              <a:rPr lang="en-US" smtClean="0"/>
              <a:t>9/3/2023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528553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950255-7746-4EFE-B2DF-1855E763FA49}" type="datetimeFigureOut">
              <a:rPr lang="en-US" smtClean="0"/>
              <a:t>9/3/2023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2458171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F950255-7746-4EFE-B2DF-1855E763FA49}" type="datetimeFigureOut">
              <a:rPr lang="en-US" smtClean="0"/>
              <a:t>9/3/2023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1165977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F950255-7746-4EFE-B2DF-1855E763FA49}" type="datetimeFigureOut">
              <a:rPr lang="en-US" smtClean="0"/>
              <a:t>9/3/2023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2373877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950255-7746-4EFE-B2DF-1855E763FA49}" type="datetimeFigureOut">
              <a:rPr lang="en-US" smtClean="0"/>
              <a:t>9/3/2023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BE99F8-7A11-4436-850A-57FD68F29A15}" type="slidenum">
              <a:rPr lang="en-US" smtClean="0"/>
              <a:t>‹#›</a:t>
            </a:fld>
            <a:endParaRPr lang="en-US"/>
          </a:p>
        </p:txBody>
      </p:sp>
    </p:spTree>
    <p:extLst>
      <p:ext uri="{BB962C8B-B14F-4D97-AF65-F5344CB8AC3E}">
        <p14:creationId xmlns:p14="http://schemas.microsoft.com/office/powerpoint/2010/main" val="27891528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watch.formed.org/products/virtue-and-freed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atch.formed.org/who-am-i-to-judge-with-dr-edward-sri/season:1/videos/real-freedom-real-lov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wordonfire.org/study-programs/seven-deadly-sin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bookstore.wordonfire.org/products/seven-deadly-sins-seven-lively-virtues-1?_ga=2.248665038.875359234.1693094118-713486467.1627745757&amp;_gl=1*w7jupi*_ga*NzEzNDg2NDY3LjE2Mjc3NDU3NTc.*_ga_4081DYV3TL*MTY5MzA5NDExOC4zMy4wLjE2OTMwOTQxMTguNjAuMC4w" TargetMode="External"/><Relationship Id="rId2" Type="http://schemas.openxmlformats.org/officeDocument/2006/relationships/hyperlink" Target="https://watch.formed.org/seven-deadly-sins-seven-lively-virtues-by-bishop-robert-barron/videos/seven-deadly-sins-seven-lively-virtues-by-bishop-robert-barro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43400"/>
            <a:ext cx="8229600" cy="1143000"/>
          </a:xfrm>
        </p:spPr>
        <p:txBody>
          <a:bodyPr>
            <a:noAutofit/>
          </a:bodyPr>
          <a:lstStyle/>
          <a:p>
            <a:r>
              <a:rPr lang="en-US" sz="10000" dirty="0"/>
              <a:t>PLEASE SIGN IN</a:t>
            </a:r>
          </a:p>
        </p:txBody>
      </p:sp>
      <p:sp>
        <p:nvSpPr>
          <p:cNvPr id="3" name="Content Placeholder 2"/>
          <p:cNvSpPr>
            <a:spLocks noGrp="1"/>
          </p:cNvSpPr>
          <p:nvPr>
            <p:ph idx="1"/>
          </p:nvPr>
        </p:nvSpPr>
        <p:spPr>
          <a:xfrm>
            <a:off x="457200" y="198436"/>
            <a:ext cx="8229600" cy="3352801"/>
          </a:xfrm>
        </p:spPr>
        <p:txBody>
          <a:bodyPr>
            <a:noAutofit/>
          </a:bodyPr>
          <a:lstStyle/>
          <a:p>
            <a:pPr marL="0" indent="0" algn="ctr">
              <a:buNone/>
            </a:pPr>
            <a:endParaRPr lang="en-US" sz="2000" dirty="0"/>
          </a:p>
          <a:p>
            <a:pPr marL="0" indent="0" algn="ctr">
              <a:buNone/>
            </a:pPr>
            <a:r>
              <a:rPr lang="en-US" sz="14500" b="1" i="1" dirty="0">
                <a:latin typeface="Times New Roman" panose="02020603050405020304" pitchFamily="18" charset="0"/>
                <a:cs typeface="Times New Roman" panose="02020603050405020304" pitchFamily="18" charset="0"/>
              </a:rPr>
              <a:t>Welcome!</a:t>
            </a:r>
          </a:p>
        </p:txBody>
      </p:sp>
    </p:spTree>
    <p:extLst>
      <p:ext uri="{BB962C8B-B14F-4D97-AF65-F5344CB8AC3E}">
        <p14:creationId xmlns:p14="http://schemas.microsoft.com/office/powerpoint/2010/main" val="3511183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PART TWO</a:t>
            </a:r>
          </a:p>
        </p:txBody>
      </p:sp>
      <p:sp>
        <p:nvSpPr>
          <p:cNvPr id="11" name="TextBox 10">
            <a:extLst>
              <a:ext uri="{FF2B5EF4-FFF2-40B4-BE49-F238E27FC236}">
                <a16:creationId xmlns:a16="http://schemas.microsoft.com/office/drawing/2014/main" id="{A5E69CC6-7F27-2447-643D-6F1E2CD385F8}"/>
              </a:ext>
            </a:extLst>
          </p:cNvPr>
          <p:cNvSpPr txBox="1"/>
          <p:nvPr/>
        </p:nvSpPr>
        <p:spPr>
          <a:xfrm>
            <a:off x="1066800" y="1828800"/>
            <a:ext cx="7543800" cy="4339650"/>
          </a:xfrm>
          <a:prstGeom prst="rect">
            <a:avLst/>
          </a:prstGeom>
          <a:noFill/>
        </p:spPr>
        <p:txBody>
          <a:bodyPr wrap="square">
            <a:spAutoFit/>
          </a:bodyPr>
          <a:lstStyle/>
          <a:p>
            <a:pPr marL="0" indent="0" algn="ctr">
              <a:buNone/>
            </a:pPr>
            <a:r>
              <a:rPr lang="en-US" sz="3200" dirty="0"/>
              <a:t>Please open FORMED and view </a:t>
            </a:r>
          </a:p>
          <a:p>
            <a:pPr marL="0" indent="0" algn="ctr">
              <a:buNone/>
            </a:pPr>
            <a:endParaRPr lang="en-US" sz="3200" dirty="0"/>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5400" i="1" dirty="0">
                <a:solidFill>
                  <a:prstClr val="black"/>
                </a:solidFill>
                <a:latin typeface="Calibri"/>
                <a:hlinkClick r:id="rId2"/>
              </a:rPr>
              <a:t>Virtue And Freedom</a:t>
            </a:r>
            <a:endParaRPr lang="en-US" sz="5400" i="1" dirty="0">
              <a:solidFill>
                <a:prstClr val="black"/>
              </a:solidFill>
              <a:latin typeface="Calibri"/>
            </a:endParaRP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4400" b="0" i="1" u="none" strike="noStrike" kern="1200" cap="none" spc="0" normalizeH="0" baseline="0" noProof="0" dirty="0">
                <a:ln>
                  <a:noFill/>
                </a:ln>
                <a:solidFill>
                  <a:prstClr val="black"/>
                </a:solidFill>
                <a:effectLst/>
                <a:uLnTx/>
                <a:uFillTx/>
                <a:latin typeface="Calibri"/>
                <a:ea typeface="+mn-ea"/>
                <a:cs typeface="+mn-cs"/>
              </a:rPr>
              <a:t>Episode 3 Contending With Evil Through the Spiritual Life</a:t>
            </a: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Beginning at  9:51</a:t>
            </a:r>
            <a:endParaRPr kumimoji="0" lang="en-US" sz="36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62272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966" y="166917"/>
            <a:ext cx="8229600" cy="639762"/>
          </a:xfrm>
        </p:spPr>
        <p:txBody>
          <a:bodyPr>
            <a:noAutofit/>
          </a:bodyPr>
          <a:lstStyle/>
          <a:p>
            <a:r>
              <a:rPr lang="en-US" sz="4000" b="1" dirty="0">
                <a:latin typeface="Times New Roman" panose="02020603050405020304" pitchFamily="18" charset="0"/>
                <a:cs typeface="Times New Roman" panose="02020603050405020304" pitchFamily="18" charset="0"/>
              </a:rPr>
              <a:t>OUTLINE</a:t>
            </a:r>
          </a:p>
        </p:txBody>
      </p:sp>
      <p:sp>
        <p:nvSpPr>
          <p:cNvPr id="3" name="Content Placeholder 2"/>
          <p:cNvSpPr>
            <a:spLocks noGrp="1"/>
          </p:cNvSpPr>
          <p:nvPr>
            <p:ph idx="1"/>
          </p:nvPr>
        </p:nvSpPr>
        <p:spPr>
          <a:xfrm>
            <a:off x="457200" y="1371600"/>
            <a:ext cx="8229600" cy="4953000"/>
          </a:xfrm>
        </p:spPr>
        <p:txBody>
          <a:bodyPr>
            <a:noAutofit/>
          </a:bodyPr>
          <a:lstStyle/>
          <a:p>
            <a:pPr marL="0" indent="0">
              <a:buNone/>
            </a:pPr>
            <a:endParaRPr lang="en-US" sz="2800" dirty="0">
              <a:latin typeface="Times New Roman" panose="02020603050405020304" pitchFamily="18" charset="0"/>
              <a:cs typeface="Times New Roman" panose="02020603050405020304" pitchFamily="18" charset="0"/>
            </a:endParaRPr>
          </a:p>
          <a:p>
            <a:pPr marL="0" indent="0">
              <a:buNone/>
            </a:pPr>
            <a:endParaRPr lang="en-US" sz="28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09B83B6B-27BC-B899-998B-C7A4850AB37C}"/>
              </a:ext>
            </a:extLst>
          </p:cNvPr>
          <p:cNvSpPr txBox="1"/>
          <p:nvPr/>
        </p:nvSpPr>
        <p:spPr>
          <a:xfrm>
            <a:off x="609600" y="806679"/>
            <a:ext cx="7924800" cy="5876352"/>
          </a:xfrm>
          <a:prstGeom prst="rect">
            <a:avLst/>
          </a:prstGeom>
          <a:noFill/>
        </p:spPr>
        <p:txBody>
          <a:bodyPr wrap="square" rtlCol="0">
            <a:spAutoFit/>
          </a:bodyPr>
          <a:lstStyle/>
          <a:p>
            <a:pPr marL="0" marR="0" algn="ctr">
              <a:lnSpc>
                <a:spcPct val="107000"/>
              </a:lnSpc>
              <a:spcBef>
                <a:spcPts val="0"/>
              </a:spcBef>
              <a:spcAft>
                <a:spcPts val="800"/>
              </a:spcAft>
            </a:pPr>
            <a:r>
              <a:rPr lang="en-US" sz="2800" b="1"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The 3 Spontaneous Defenses Against Temptation</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2400" b="1" i="1"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Prudence and Fear</a:t>
            </a:r>
            <a:endParaRPr lang="en-US" sz="2400" b="1" i="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pPr>
            <a:r>
              <a:rPr lang="en-US" sz="2400"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Prudence involves weighing the consequences of an action and comparing it to what we want our lives to be.  Fear of negative consequences can help push us to resist a temptation. For all this to work, we need to actively ask ourselves questions before we act, so we are in the habit of thinking about consequences, calling it to mind before it is too late.</a:t>
            </a:r>
          </a:p>
          <a:p>
            <a:pPr marL="0" marR="0">
              <a:lnSpc>
                <a:spcPct val="107000"/>
              </a:lnSpc>
              <a:spcBef>
                <a:spcPts val="0"/>
              </a:spcBef>
            </a:pPr>
            <a:r>
              <a:rPr lang="en-US" sz="2400" dirty="0">
                <a:solidFill>
                  <a:srgbClr val="333333"/>
                </a:solidFill>
                <a:latin typeface="Times New Roman" panose="02020603050405020304" pitchFamily="18" charset="0"/>
                <a:ea typeface="Calibri" panose="020F0502020204030204" pitchFamily="34" charset="0"/>
                <a:cs typeface="Times New Roman" panose="02020603050405020304" pitchFamily="18" charset="0"/>
              </a:rPr>
              <a:t>On the positive side, we want to ask ourselves about what we</a:t>
            </a:r>
          </a:p>
          <a:p>
            <a:pPr marL="0" marR="0">
              <a:lnSpc>
                <a:spcPct val="107000"/>
              </a:lnSpc>
              <a:spcBef>
                <a:spcPts val="0"/>
              </a:spcBef>
            </a:pPr>
            <a:r>
              <a:rPr lang="en-US" sz="2400" dirty="0">
                <a:solidFill>
                  <a:srgbClr val="333333"/>
                </a:solidFill>
                <a:latin typeface="Times New Roman" panose="02020603050405020304" pitchFamily="18" charset="0"/>
                <a:ea typeface="Calibri" panose="020F0502020204030204" pitchFamily="34" charset="0"/>
                <a:cs typeface="Times New Roman" panose="02020603050405020304" pitchFamily="18" charset="0"/>
              </a:rPr>
              <a:t>want to accomplish with our lives, and if our actions are going</a:t>
            </a:r>
          </a:p>
          <a:p>
            <a:pPr marL="0" marR="0">
              <a:lnSpc>
                <a:spcPct val="107000"/>
              </a:lnSpc>
              <a:spcBef>
                <a:spcPts val="0"/>
              </a:spcBef>
            </a:pPr>
            <a:r>
              <a:rPr lang="en-US" sz="2400" dirty="0">
                <a:solidFill>
                  <a:srgbClr val="333333"/>
                </a:solidFill>
                <a:latin typeface="Times New Roman" panose="02020603050405020304" pitchFamily="18" charset="0"/>
                <a:ea typeface="Calibri" panose="020F0502020204030204" pitchFamily="34" charset="0"/>
                <a:cs typeface="Times New Roman" panose="02020603050405020304" pitchFamily="18" charset="0"/>
              </a:rPr>
              <a:t>to have the effects we want. Contribution is a key aspect of</a:t>
            </a:r>
          </a:p>
          <a:p>
            <a:pPr marL="0" marR="0">
              <a:lnSpc>
                <a:spcPct val="107000"/>
              </a:lnSpc>
              <a:spcBef>
                <a:spcPts val="0"/>
              </a:spcBef>
            </a:pPr>
            <a:r>
              <a:rPr lang="en-US" sz="2400" dirty="0">
                <a:solidFill>
                  <a:srgbClr val="333333"/>
                </a:solidFill>
                <a:latin typeface="Times New Roman" panose="02020603050405020304" pitchFamily="18" charset="0"/>
                <a:ea typeface="Calibri" panose="020F0502020204030204" pitchFamily="34" charset="0"/>
                <a:cs typeface="Times New Roman" panose="02020603050405020304" pitchFamily="18" charset="0"/>
              </a:rPr>
              <a:t>happiness – we want to think about the legacy we are creating</a:t>
            </a:r>
          </a:p>
          <a:p>
            <a:pPr marL="0" marR="0">
              <a:lnSpc>
                <a:spcPct val="107000"/>
              </a:lnSpc>
              <a:spcBef>
                <a:spcPts val="0"/>
              </a:spcBef>
            </a:pPr>
            <a:r>
              <a:rPr lang="en-US" sz="2400" dirty="0">
                <a:solidFill>
                  <a:srgbClr val="333333"/>
                </a:solidFill>
                <a:latin typeface="Times New Roman" panose="02020603050405020304" pitchFamily="18" charset="0"/>
                <a:ea typeface="Calibri" panose="020F0502020204030204" pitchFamily="34" charset="0"/>
                <a:cs typeface="Times New Roman" panose="02020603050405020304" pitchFamily="18" charset="0"/>
              </a:rPr>
              <a:t>with our lives, and ask if our actions are living up to that.</a:t>
            </a:r>
          </a:p>
          <a:p>
            <a:pPr marL="0" marR="0">
              <a:lnSpc>
                <a:spcPct val="107000"/>
              </a:lnSpc>
              <a:spcBef>
                <a:spcPts val="0"/>
              </a:spcBef>
            </a:pPr>
            <a:r>
              <a:rPr lang="en-US" sz="2400" dirty="0">
                <a:solidFill>
                  <a:srgbClr val="333333"/>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333333"/>
                </a:solidFill>
                <a:latin typeface="Times New Roman" panose="02020603050405020304" pitchFamily="18" charset="0"/>
                <a:ea typeface="Calibri" panose="020F0502020204030204" pitchFamily="34" charset="0"/>
                <a:cs typeface="Times New Roman" panose="02020603050405020304" pitchFamily="18" charset="0"/>
              </a:rPr>
              <a:t>Workbk</a:t>
            </a:r>
            <a:r>
              <a:rPr lang="en-US" sz="2400" dirty="0">
                <a:solidFill>
                  <a:srgbClr val="333333"/>
                </a:solidFill>
                <a:latin typeface="Times New Roman" panose="02020603050405020304" pitchFamily="18" charset="0"/>
                <a:ea typeface="Calibri" panose="020F0502020204030204" pitchFamily="34" charset="0"/>
                <a:cs typeface="Times New Roman" panose="02020603050405020304" pitchFamily="18" charset="0"/>
              </a:rPr>
              <a:t> Lesson 3 </a:t>
            </a:r>
            <a:r>
              <a:rPr lang="en-US" sz="2400" dirty="0" err="1">
                <a:solidFill>
                  <a:srgbClr val="333333"/>
                </a:solidFill>
                <a:latin typeface="Times New Roman" panose="02020603050405020304" pitchFamily="18" charset="0"/>
                <a:ea typeface="Calibri" panose="020F0502020204030204" pitchFamily="34" charset="0"/>
                <a:cs typeface="Times New Roman" panose="02020603050405020304" pitchFamily="18" charset="0"/>
              </a:rPr>
              <a:t>pg</a:t>
            </a:r>
            <a:r>
              <a:rPr lang="en-US" sz="2400" dirty="0">
                <a:solidFill>
                  <a:srgbClr val="333333"/>
                </a:solidFill>
                <a:latin typeface="Times New Roman" panose="02020603050405020304" pitchFamily="18" charset="0"/>
                <a:ea typeface="Calibri" panose="020F0502020204030204" pitchFamily="34" charset="0"/>
                <a:cs typeface="Times New Roman" panose="02020603050405020304" pitchFamily="18" charset="0"/>
              </a:rPr>
              <a:t> 4</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0275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953000"/>
          </a:xfrm>
        </p:spPr>
        <p:txBody>
          <a:bodyPr>
            <a:noAutofit/>
          </a:bodyPr>
          <a:lstStyle/>
          <a:p>
            <a:pPr marL="0" indent="0">
              <a:buNone/>
            </a:pPr>
            <a:endParaRPr lang="en-US" sz="2800" dirty="0">
              <a:latin typeface="Times New Roman" panose="02020603050405020304" pitchFamily="18" charset="0"/>
              <a:cs typeface="Times New Roman" panose="02020603050405020304" pitchFamily="18" charset="0"/>
            </a:endParaRPr>
          </a:p>
          <a:p>
            <a:pPr marL="0" indent="0">
              <a:buNone/>
            </a:pPr>
            <a:endParaRPr lang="en-US" sz="28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09B83B6B-27BC-B899-998B-C7A4850AB37C}"/>
              </a:ext>
            </a:extLst>
          </p:cNvPr>
          <p:cNvSpPr txBox="1"/>
          <p:nvPr/>
        </p:nvSpPr>
        <p:spPr>
          <a:xfrm>
            <a:off x="472966" y="538655"/>
            <a:ext cx="8198068" cy="5444504"/>
          </a:xfrm>
          <a:prstGeom prst="rect">
            <a:avLst/>
          </a:prstGeom>
          <a:noFill/>
        </p:spPr>
        <p:txBody>
          <a:bodyPr wrap="square" rtlCol="0">
            <a:spAutoFit/>
          </a:bodyPr>
          <a:lstStyle/>
          <a:p>
            <a:pPr marL="0" marR="0" algn="ctr">
              <a:lnSpc>
                <a:spcPct val="107000"/>
              </a:lnSpc>
              <a:spcBef>
                <a:spcPts val="0"/>
              </a:spcBef>
              <a:spcAft>
                <a:spcPts val="800"/>
              </a:spcAft>
            </a:pPr>
            <a:r>
              <a:rPr lang="en-US" sz="3200" b="1" i="1"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Conscience </a:t>
            </a:r>
            <a:endParaRPr lang="en-US" sz="2400" i="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Thinking about our legacy can also help build up our conscience. Conscience has a negative role, activating feelings of foreboding, discomfort, and shame when we are tempted to doing something wrong. But conscience also has a positive role—we have a strong desire even from childhood to be noble and heroic, to lead a life worth living and fight on the side of cosmic good against cosmic evil. We want to be willing to sacrifice for others and fight against injustice. Conscience gives us strong positive feelings when we are moving toward the light, and if we reflect on this and keep it in our minds, it can motivate us before we act, making it easier to make the right choice and less desirable to give in to temptation. </a:t>
            </a:r>
            <a:r>
              <a:rPr lang="en-US" sz="2400" dirty="0">
                <a:solidFill>
                  <a:srgbClr val="333333"/>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333333"/>
                </a:solidFill>
                <a:latin typeface="Times New Roman" panose="02020603050405020304" pitchFamily="18" charset="0"/>
                <a:ea typeface="Calibri" panose="020F0502020204030204" pitchFamily="34" charset="0"/>
                <a:cs typeface="Times New Roman" panose="02020603050405020304" pitchFamily="18" charset="0"/>
              </a:rPr>
              <a:t>Workbk</a:t>
            </a:r>
            <a:r>
              <a:rPr lang="en-US" sz="2400" dirty="0">
                <a:solidFill>
                  <a:srgbClr val="333333"/>
                </a:solidFill>
                <a:latin typeface="Times New Roman" panose="02020603050405020304" pitchFamily="18" charset="0"/>
                <a:ea typeface="Calibri" panose="020F0502020204030204" pitchFamily="34" charset="0"/>
                <a:cs typeface="Times New Roman" panose="02020603050405020304" pitchFamily="18" charset="0"/>
              </a:rPr>
              <a:t> Lesson 3 </a:t>
            </a:r>
            <a:r>
              <a:rPr lang="en-US" sz="2400" dirty="0" err="1">
                <a:solidFill>
                  <a:srgbClr val="333333"/>
                </a:solidFill>
                <a:latin typeface="Times New Roman" panose="02020603050405020304" pitchFamily="18" charset="0"/>
                <a:ea typeface="Calibri" panose="020F0502020204030204" pitchFamily="34" charset="0"/>
                <a:cs typeface="Times New Roman" panose="02020603050405020304" pitchFamily="18" charset="0"/>
              </a:rPr>
              <a:t>pg</a:t>
            </a:r>
            <a:r>
              <a:rPr lang="en-US" sz="2400" dirty="0">
                <a:solidFill>
                  <a:srgbClr val="333333"/>
                </a:solidFill>
                <a:latin typeface="Times New Roman" panose="02020603050405020304" pitchFamily="18" charset="0"/>
                <a:ea typeface="Calibri" panose="020F0502020204030204" pitchFamily="34" charset="0"/>
                <a:cs typeface="Times New Roman" panose="02020603050405020304" pitchFamily="18" charset="0"/>
              </a:rPr>
              <a:t> 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96481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953000"/>
          </a:xfrm>
        </p:spPr>
        <p:txBody>
          <a:bodyPr>
            <a:noAutofit/>
          </a:bodyPr>
          <a:lstStyle/>
          <a:p>
            <a:pPr marL="0" indent="0">
              <a:buNone/>
            </a:pPr>
            <a:endParaRPr lang="en-US" sz="2800" dirty="0">
              <a:latin typeface="Times New Roman" panose="02020603050405020304" pitchFamily="18" charset="0"/>
              <a:cs typeface="Times New Roman" panose="02020603050405020304" pitchFamily="18" charset="0"/>
            </a:endParaRPr>
          </a:p>
          <a:p>
            <a:pPr marL="0" indent="0">
              <a:buNone/>
            </a:pPr>
            <a:endParaRPr lang="en-US" sz="28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09B83B6B-27BC-B899-998B-C7A4850AB37C}"/>
              </a:ext>
            </a:extLst>
          </p:cNvPr>
          <p:cNvSpPr txBox="1"/>
          <p:nvPr/>
        </p:nvSpPr>
        <p:spPr>
          <a:xfrm>
            <a:off x="457200" y="509752"/>
            <a:ext cx="8229600" cy="5909888"/>
          </a:xfrm>
          <a:prstGeom prst="rect">
            <a:avLst/>
          </a:prstGeom>
          <a:noFill/>
        </p:spPr>
        <p:txBody>
          <a:bodyPr wrap="square" rtlCol="0">
            <a:spAutoFit/>
          </a:bodyPr>
          <a:lstStyle/>
          <a:p>
            <a:pPr marL="0" marR="0" algn="ctr">
              <a:lnSpc>
                <a:spcPct val="107000"/>
              </a:lnSpc>
              <a:spcBef>
                <a:spcPts val="0"/>
              </a:spcBef>
              <a:spcAft>
                <a:spcPts val="800"/>
              </a:spcAft>
            </a:pPr>
            <a:r>
              <a:rPr lang="en-US" sz="2800" b="1" i="1"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Relationship with God </a:t>
            </a:r>
            <a:endParaRPr lang="en-US" sz="2800" i="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200"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When we have a close relationship with someone, we are more likely to want to avoid doing something that could hurt them. How can we develop our relationship with God?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200"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Communication is essential for any relationship, so the first way is to talk to God—prayer….</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200"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We also strengthen the relationship by simply trying to connect with God in some way on a daily basis. Something as simple as taking a moment to remember that God is present, stopping to think about God’s love for us, giving praise to God by thanking him for what he has given us in our lives. Keeping these thoughts in mind every day will make our relationship with God more real. Even a short prayer, like a decade of the rosary, can build that daily connection, and we can call God to mind with a simple phrase like “Lord, I know you are here and I know you love me”.                                                       </a:t>
            </a:r>
            <a:r>
              <a:rPr lang="en-US" sz="2200" dirty="0" err="1">
                <a:solidFill>
                  <a:srgbClr val="333333"/>
                </a:solidFill>
                <a:latin typeface="Times New Roman" panose="02020603050405020304" pitchFamily="18" charset="0"/>
                <a:ea typeface="Calibri" panose="020F0502020204030204" pitchFamily="34" charset="0"/>
                <a:cs typeface="Times New Roman" panose="02020603050405020304" pitchFamily="18" charset="0"/>
              </a:rPr>
              <a:t>Workbk</a:t>
            </a:r>
            <a:r>
              <a:rPr lang="en-US" sz="2200" dirty="0">
                <a:solidFill>
                  <a:srgbClr val="333333"/>
                </a:solidFill>
                <a:latin typeface="Times New Roman" panose="02020603050405020304" pitchFamily="18" charset="0"/>
                <a:ea typeface="Calibri" panose="020F0502020204030204" pitchFamily="34" charset="0"/>
                <a:cs typeface="Times New Roman" panose="02020603050405020304" pitchFamily="18" charset="0"/>
              </a:rPr>
              <a:t> Lesson 3 </a:t>
            </a:r>
            <a:r>
              <a:rPr lang="en-US" sz="2200" dirty="0" err="1">
                <a:solidFill>
                  <a:srgbClr val="333333"/>
                </a:solidFill>
                <a:latin typeface="Times New Roman" panose="02020603050405020304" pitchFamily="18" charset="0"/>
                <a:ea typeface="Calibri" panose="020F0502020204030204" pitchFamily="34" charset="0"/>
                <a:cs typeface="Times New Roman" panose="02020603050405020304" pitchFamily="18" charset="0"/>
              </a:rPr>
              <a:t>pg</a:t>
            </a:r>
            <a:r>
              <a:rPr lang="en-US" sz="2200" dirty="0">
                <a:solidFill>
                  <a:srgbClr val="333333"/>
                </a:solidFill>
                <a:latin typeface="Times New Roman" panose="02020603050405020304" pitchFamily="18" charset="0"/>
                <a:ea typeface="Calibri" panose="020F0502020204030204" pitchFamily="34" charset="0"/>
                <a:cs typeface="Times New Roman" panose="02020603050405020304" pitchFamily="18" charset="0"/>
              </a:rPr>
              <a:t> 7</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84974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a:latin typeface="Times New Roman" panose="02020603050405020304" pitchFamily="18" charset="0"/>
                <a:cs typeface="Times New Roman" panose="02020603050405020304" pitchFamily="18" charset="0"/>
              </a:rPr>
              <a:t>Reflection 2</a:t>
            </a:r>
          </a:p>
        </p:txBody>
      </p:sp>
      <p:sp>
        <p:nvSpPr>
          <p:cNvPr id="3" name="Content Placeholder 2"/>
          <p:cNvSpPr>
            <a:spLocks noGrp="1"/>
          </p:cNvSpPr>
          <p:nvPr>
            <p:ph idx="1"/>
          </p:nvPr>
        </p:nvSpPr>
        <p:spPr>
          <a:xfrm>
            <a:off x="457200" y="1676400"/>
            <a:ext cx="8229600" cy="4876800"/>
          </a:xfrm>
        </p:spPr>
        <p:txBody>
          <a:bodyPr>
            <a:normAutofit fontScale="70000" lnSpcReduction="20000"/>
          </a:bodyPr>
          <a:lstStyle/>
          <a:p>
            <a:pPr algn="just"/>
            <a:r>
              <a:rPr lang="en-US" sz="3600" dirty="0">
                <a:latin typeface="Times New Roman" panose="02020603050405020304" pitchFamily="18" charset="0"/>
                <a:cs typeface="Times New Roman" panose="02020603050405020304" pitchFamily="18" charset="0"/>
              </a:rPr>
              <a:t>What do you really want from your life?  How do you want to be remembered?</a:t>
            </a:r>
          </a:p>
          <a:p>
            <a:pPr algn="just"/>
            <a:endParaRPr lang="en-US" sz="3600" dirty="0">
              <a:latin typeface="Times New Roman" panose="02020603050405020304" pitchFamily="18" charset="0"/>
              <a:cs typeface="Times New Roman" panose="02020603050405020304" pitchFamily="18" charset="0"/>
            </a:endParaRPr>
          </a:p>
          <a:p>
            <a:pPr algn="just"/>
            <a:r>
              <a:rPr lang="en-US" sz="3600" dirty="0">
                <a:latin typeface="Times New Roman" panose="02020603050405020304" pitchFamily="18" charset="0"/>
                <a:cs typeface="Times New Roman" panose="02020603050405020304" pitchFamily="18" charset="0"/>
              </a:rPr>
              <a:t>How can fear of losing your legacy be a positive force in making life decisions?  How can it hold you back?</a:t>
            </a:r>
          </a:p>
          <a:p>
            <a:pPr algn="just"/>
            <a:endParaRPr lang="en-US" sz="3600" dirty="0">
              <a:latin typeface="Times New Roman" panose="02020603050405020304" pitchFamily="18" charset="0"/>
              <a:cs typeface="Times New Roman" panose="02020603050405020304" pitchFamily="18" charset="0"/>
            </a:endParaRPr>
          </a:p>
          <a:p>
            <a:pPr algn="just"/>
            <a:r>
              <a:rPr lang="en-US" sz="3600" dirty="0">
                <a:latin typeface="Times New Roman" panose="02020603050405020304" pitchFamily="18" charset="0"/>
                <a:cs typeface="Times New Roman" panose="02020603050405020304" pitchFamily="18" charset="0"/>
              </a:rPr>
              <a:t>How does your conscience help you make good decisions?  </a:t>
            </a:r>
          </a:p>
          <a:p>
            <a:pPr algn="just"/>
            <a:endParaRPr lang="en-US" sz="3600" dirty="0">
              <a:latin typeface="Times New Roman" panose="02020603050405020304" pitchFamily="18" charset="0"/>
              <a:cs typeface="Times New Roman" panose="02020603050405020304" pitchFamily="18" charset="0"/>
            </a:endParaRPr>
          </a:p>
          <a:p>
            <a:pPr algn="just"/>
            <a:r>
              <a:rPr lang="en-US" sz="3600" dirty="0">
                <a:latin typeface="Times New Roman" panose="02020603050405020304" pitchFamily="18" charset="0"/>
                <a:cs typeface="Times New Roman" panose="02020603050405020304" pitchFamily="18" charset="0"/>
              </a:rPr>
              <a:t>How many ways can think of to form your conscience?  </a:t>
            </a:r>
          </a:p>
          <a:p>
            <a:pPr algn="just"/>
            <a:endParaRPr lang="en-US" sz="3600" dirty="0">
              <a:latin typeface="Times New Roman" panose="02020603050405020304" pitchFamily="18" charset="0"/>
              <a:cs typeface="Times New Roman" panose="02020603050405020304" pitchFamily="18" charset="0"/>
            </a:endParaRPr>
          </a:p>
          <a:p>
            <a:pPr algn="just"/>
            <a:r>
              <a:rPr lang="en-US" sz="3600" dirty="0">
                <a:latin typeface="Times New Roman" panose="02020603050405020304" pitchFamily="18" charset="0"/>
                <a:cs typeface="Times New Roman" panose="02020603050405020304" pitchFamily="18" charset="0"/>
              </a:rPr>
              <a:t>What is your idea of a healthy prayer life?  How are you doing with that?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3292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Prayer Partners</a:t>
            </a:r>
          </a:p>
        </p:txBody>
      </p:sp>
      <p:sp>
        <p:nvSpPr>
          <p:cNvPr id="3" name="Content Placeholder 2"/>
          <p:cNvSpPr>
            <a:spLocks noGrp="1"/>
          </p:cNvSpPr>
          <p:nvPr>
            <p:ph idx="1"/>
          </p:nvPr>
        </p:nvSpPr>
        <p:spPr>
          <a:xfrm>
            <a:off x="457200" y="2514600"/>
            <a:ext cx="8229600" cy="2971799"/>
          </a:xfrm>
        </p:spPr>
        <p:txBody>
          <a:bodyPr/>
          <a:lstStyle/>
          <a:p>
            <a:pPr marL="0" indent="0" algn="ctr">
              <a:buNone/>
            </a:pPr>
            <a:r>
              <a:rPr lang="en-US" dirty="0"/>
              <a:t>Put your name and your petitions on a slip of paper or a card.  Fold and throw your cards into a basket, then choose the card of a group member for whom, and for whose intentions, you will pray in the coming weeks.</a:t>
            </a:r>
          </a:p>
        </p:txBody>
      </p:sp>
    </p:spTree>
    <p:extLst>
      <p:ext uri="{BB962C8B-B14F-4D97-AF65-F5344CB8AC3E}">
        <p14:creationId xmlns:p14="http://schemas.microsoft.com/office/powerpoint/2010/main" val="34850591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Homework</a:t>
            </a:r>
          </a:p>
        </p:txBody>
      </p:sp>
      <p:sp>
        <p:nvSpPr>
          <p:cNvPr id="3" name="Content Placeholder 2"/>
          <p:cNvSpPr>
            <a:spLocks noGrp="1"/>
          </p:cNvSpPr>
          <p:nvPr>
            <p:ph idx="1"/>
          </p:nvPr>
        </p:nvSpPr>
        <p:spPr>
          <a:xfrm>
            <a:off x="609600" y="1600200"/>
            <a:ext cx="8229600" cy="4724400"/>
          </a:xfrm>
        </p:spPr>
        <p:txBody>
          <a:bodyPr>
            <a:normAutofit fontScale="92500" lnSpcReduction="10000"/>
          </a:bodyPr>
          <a:lstStyle/>
          <a:p>
            <a:r>
              <a:rPr lang="en-US" dirty="0"/>
              <a:t>Consider the three spontaneous defenses against temptation:</a:t>
            </a:r>
          </a:p>
          <a:p>
            <a:pPr lvl="2"/>
            <a:r>
              <a:rPr lang="en-US" dirty="0"/>
              <a:t>Prudence and Fear</a:t>
            </a:r>
          </a:p>
          <a:p>
            <a:pPr lvl="2"/>
            <a:r>
              <a:rPr lang="en-US" dirty="0"/>
              <a:t>Conscience</a:t>
            </a:r>
          </a:p>
          <a:p>
            <a:pPr lvl="2"/>
            <a:r>
              <a:rPr lang="en-US" dirty="0"/>
              <a:t>Relationship with God</a:t>
            </a:r>
          </a:p>
          <a:p>
            <a:pPr marL="114300" indent="0">
              <a:buNone/>
            </a:pPr>
            <a:r>
              <a:rPr lang="en-US" dirty="0"/>
              <a:t>Which one do you rely on most?  Which one do you wish to build up during these sessions?</a:t>
            </a:r>
          </a:p>
          <a:p>
            <a:pPr marL="114300" indent="0">
              <a:buNone/>
            </a:pPr>
            <a:r>
              <a:rPr lang="en-US" dirty="0"/>
              <a:t>How can you begin to work on your chosen defense?  Create a plan of action and commit to your plan.  Prepare to share your progress to the group.</a:t>
            </a:r>
          </a:p>
        </p:txBody>
      </p:sp>
    </p:spTree>
    <p:extLst>
      <p:ext uri="{BB962C8B-B14F-4D97-AF65-F5344CB8AC3E}">
        <p14:creationId xmlns:p14="http://schemas.microsoft.com/office/powerpoint/2010/main" val="37212977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BEFORE WE MEET AGAIN</a:t>
            </a:r>
          </a:p>
        </p:txBody>
      </p:sp>
      <p:sp>
        <p:nvSpPr>
          <p:cNvPr id="3" name="Content Placeholder 2"/>
          <p:cNvSpPr>
            <a:spLocks noGrp="1"/>
          </p:cNvSpPr>
          <p:nvPr>
            <p:ph idx="1"/>
          </p:nvPr>
        </p:nvSpPr>
        <p:spPr>
          <a:xfrm>
            <a:off x="478221" y="1417638"/>
            <a:ext cx="8229600" cy="3535363"/>
          </a:xfrm>
        </p:spPr>
        <p:txBody>
          <a:bodyPr>
            <a:normAutofit/>
          </a:bodyPr>
          <a:lstStyle/>
          <a:p>
            <a:pPr marL="0" indent="0">
              <a:buNone/>
            </a:pPr>
            <a:endParaRPr lang="en-US" sz="4000" dirty="0"/>
          </a:p>
          <a:p>
            <a:r>
              <a:rPr lang="en-US" sz="4000" dirty="0"/>
              <a:t>Pray for you prayer partner’s needs</a:t>
            </a:r>
          </a:p>
          <a:p>
            <a:endParaRPr lang="en-US" sz="4000" dirty="0"/>
          </a:p>
          <a:p>
            <a:r>
              <a:rPr lang="en-US" sz="4000"/>
              <a:t>Watch </a:t>
            </a:r>
            <a:r>
              <a:rPr lang="en-US" sz="4000" i="1"/>
              <a:t>Who Am I To Judge</a:t>
            </a:r>
            <a:r>
              <a:rPr lang="en-US" sz="4000"/>
              <a:t>, </a:t>
            </a:r>
            <a:r>
              <a:rPr lang="en-US" sz="4000">
                <a:hlinkClick r:id="rId3"/>
              </a:rPr>
              <a:t>episode 3</a:t>
            </a:r>
            <a:r>
              <a:rPr lang="en-US" sz="4000"/>
              <a:t> on FORMED</a:t>
            </a:r>
          </a:p>
          <a:p>
            <a:pPr marL="0" indent="0">
              <a:buNone/>
            </a:pPr>
            <a:endParaRPr lang="en-US" sz="4000" dirty="0"/>
          </a:p>
        </p:txBody>
      </p:sp>
    </p:spTree>
    <p:extLst>
      <p:ext uri="{BB962C8B-B14F-4D97-AF65-F5344CB8AC3E}">
        <p14:creationId xmlns:p14="http://schemas.microsoft.com/office/powerpoint/2010/main" val="4965066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a:t>CLOSING PRAYER</a:t>
            </a:r>
          </a:p>
        </p:txBody>
      </p:sp>
      <p:sp>
        <p:nvSpPr>
          <p:cNvPr id="7" name="Content Placeholder 6">
            <a:extLst>
              <a:ext uri="{FF2B5EF4-FFF2-40B4-BE49-F238E27FC236}">
                <a16:creationId xmlns:a16="http://schemas.microsoft.com/office/drawing/2014/main" id="{64860FD2-C71C-CCF2-CA58-0D1E03E3E5E4}"/>
              </a:ext>
            </a:extLst>
          </p:cNvPr>
          <p:cNvSpPr>
            <a:spLocks noGrp="1"/>
          </p:cNvSpPr>
          <p:nvPr>
            <p:ph idx="1"/>
          </p:nvPr>
        </p:nvSpPr>
        <p:spPr>
          <a:xfrm>
            <a:off x="266700" y="1455683"/>
            <a:ext cx="8610600" cy="5097517"/>
          </a:xfrm>
        </p:spPr>
        <p:txBody>
          <a:bodyPr>
            <a:normAutofit fontScale="85000" lnSpcReduction="20000"/>
          </a:bodyPr>
          <a:lstStyle/>
          <a:p>
            <a:pPr marL="0" indent="0" algn="ctr">
              <a:spcBef>
                <a:spcPts val="0"/>
              </a:spcBef>
              <a:buNone/>
            </a:pPr>
            <a:r>
              <a:rPr lang="en-US" sz="3000" dirty="0">
                <a:solidFill>
                  <a:srgbClr val="333333"/>
                </a:solidFill>
                <a:effectLst/>
                <a:latin typeface="Arial" panose="020B0604020202020204" pitchFamily="34" charset="0"/>
                <a:ea typeface="Calibri" panose="020F0502020204030204" pitchFamily="34" charset="0"/>
              </a:rPr>
              <a:t>O Almighty and all-knowing God,</a:t>
            </a:r>
            <a:br>
              <a:rPr lang="en-US" sz="3000" dirty="0">
                <a:solidFill>
                  <a:srgbClr val="333333"/>
                </a:solidFill>
                <a:effectLst/>
                <a:latin typeface="Arial" panose="020B0604020202020204" pitchFamily="34" charset="0"/>
                <a:ea typeface="Calibri" panose="020F0502020204030204" pitchFamily="34" charset="0"/>
              </a:rPr>
            </a:br>
            <a:r>
              <a:rPr lang="en-US" sz="3000" dirty="0">
                <a:solidFill>
                  <a:srgbClr val="333333"/>
                </a:solidFill>
                <a:effectLst/>
                <a:latin typeface="Arial" panose="020B0604020202020204" pitchFamily="34" charset="0"/>
                <a:ea typeface="Calibri" panose="020F0502020204030204" pitchFamily="34" charset="0"/>
              </a:rPr>
              <a:t>without beginning or end,</a:t>
            </a:r>
            <a:br>
              <a:rPr lang="en-US" sz="3000" dirty="0">
                <a:solidFill>
                  <a:srgbClr val="333333"/>
                </a:solidFill>
                <a:effectLst/>
                <a:latin typeface="Arial" panose="020B0604020202020204" pitchFamily="34" charset="0"/>
                <a:ea typeface="Calibri" panose="020F0502020204030204" pitchFamily="34" charset="0"/>
              </a:rPr>
            </a:br>
            <a:r>
              <a:rPr lang="en-US" sz="3000" dirty="0">
                <a:solidFill>
                  <a:srgbClr val="333333"/>
                </a:solidFill>
                <a:effectLst/>
                <a:latin typeface="Arial" panose="020B0604020202020204" pitchFamily="34" charset="0"/>
                <a:ea typeface="Calibri" panose="020F0502020204030204" pitchFamily="34" charset="0"/>
              </a:rPr>
              <a:t>who are the giver, preserver, and rewarder of all virtue:</a:t>
            </a:r>
          </a:p>
          <a:p>
            <a:pPr marL="0" indent="0" algn="ctr">
              <a:spcBef>
                <a:spcPts val="0"/>
              </a:spcBef>
              <a:buNone/>
            </a:pPr>
            <a:br>
              <a:rPr lang="en-US" sz="3000" dirty="0">
                <a:solidFill>
                  <a:srgbClr val="333333"/>
                </a:solidFill>
                <a:effectLst/>
                <a:latin typeface="Arial" panose="020B0604020202020204" pitchFamily="34" charset="0"/>
                <a:ea typeface="Calibri" panose="020F0502020204030204" pitchFamily="34" charset="0"/>
              </a:rPr>
            </a:br>
            <a:r>
              <a:rPr lang="en-US" sz="3000" dirty="0">
                <a:solidFill>
                  <a:srgbClr val="333333"/>
                </a:solidFill>
                <a:effectLst/>
                <a:latin typeface="Arial" panose="020B0604020202020204" pitchFamily="34" charset="0"/>
                <a:ea typeface="Calibri" panose="020F0502020204030204" pitchFamily="34" charset="0"/>
              </a:rPr>
              <a:t>Grant me to stand firm on the solid foundation of Faith,</a:t>
            </a:r>
            <a:br>
              <a:rPr lang="en-US" sz="3000" dirty="0">
                <a:solidFill>
                  <a:srgbClr val="333333"/>
                </a:solidFill>
                <a:effectLst/>
                <a:latin typeface="Arial" panose="020B0604020202020204" pitchFamily="34" charset="0"/>
                <a:ea typeface="Calibri" panose="020F0502020204030204" pitchFamily="34" charset="0"/>
              </a:rPr>
            </a:br>
            <a:r>
              <a:rPr lang="en-US" sz="3000" dirty="0">
                <a:solidFill>
                  <a:srgbClr val="333333"/>
                </a:solidFill>
                <a:effectLst/>
                <a:latin typeface="Arial" panose="020B0604020202020204" pitchFamily="34" charset="0"/>
                <a:ea typeface="Calibri" panose="020F0502020204030204" pitchFamily="34" charset="0"/>
              </a:rPr>
              <a:t>be protected by the invincible shield of Hope,</a:t>
            </a:r>
            <a:br>
              <a:rPr lang="en-US" sz="3000" dirty="0">
                <a:solidFill>
                  <a:srgbClr val="333333"/>
                </a:solidFill>
                <a:effectLst/>
                <a:latin typeface="Arial" panose="020B0604020202020204" pitchFamily="34" charset="0"/>
                <a:ea typeface="Calibri" panose="020F0502020204030204" pitchFamily="34" charset="0"/>
              </a:rPr>
            </a:br>
            <a:r>
              <a:rPr lang="en-US" sz="3000" dirty="0">
                <a:solidFill>
                  <a:srgbClr val="333333"/>
                </a:solidFill>
                <a:effectLst/>
                <a:latin typeface="Arial" panose="020B0604020202020204" pitchFamily="34" charset="0"/>
                <a:ea typeface="Calibri" panose="020F0502020204030204" pitchFamily="34" charset="0"/>
              </a:rPr>
              <a:t>and be adorned by the nuptial garment of Charity;</a:t>
            </a:r>
            <a:br>
              <a:rPr lang="en-US" sz="3000" dirty="0">
                <a:solidFill>
                  <a:srgbClr val="333333"/>
                </a:solidFill>
                <a:effectLst/>
                <a:latin typeface="Arial" panose="020B0604020202020204" pitchFamily="34" charset="0"/>
                <a:ea typeface="Calibri" panose="020F0502020204030204" pitchFamily="34" charset="0"/>
              </a:rPr>
            </a:br>
            <a:br>
              <a:rPr lang="en-US" sz="3000" dirty="0">
                <a:solidFill>
                  <a:srgbClr val="333333"/>
                </a:solidFill>
                <a:effectLst/>
                <a:latin typeface="Arial" panose="020B0604020202020204" pitchFamily="34" charset="0"/>
                <a:ea typeface="Calibri" panose="020F0502020204030204" pitchFamily="34" charset="0"/>
              </a:rPr>
            </a:br>
            <a:r>
              <a:rPr lang="en-US" sz="3000" dirty="0">
                <a:solidFill>
                  <a:srgbClr val="333333"/>
                </a:solidFill>
                <a:effectLst/>
                <a:latin typeface="Arial" panose="020B0604020202020204" pitchFamily="34" charset="0"/>
                <a:ea typeface="Calibri" panose="020F0502020204030204" pitchFamily="34" charset="0"/>
              </a:rPr>
              <a:t>Grant me by </a:t>
            </a:r>
            <a:r>
              <a:rPr lang="en-US" sz="3000" dirty="0">
                <a:solidFill>
                  <a:srgbClr val="333333"/>
                </a:solidFill>
                <a:latin typeface="Arial" panose="020B0604020202020204" pitchFamily="34" charset="0"/>
                <a:ea typeface="Calibri" panose="020F0502020204030204" pitchFamily="34" charset="0"/>
              </a:rPr>
              <a:t>J</a:t>
            </a:r>
            <a:r>
              <a:rPr lang="en-US" sz="3000" dirty="0">
                <a:solidFill>
                  <a:srgbClr val="333333"/>
                </a:solidFill>
                <a:effectLst/>
                <a:latin typeface="Arial" panose="020B0604020202020204" pitchFamily="34" charset="0"/>
                <a:ea typeface="Calibri" panose="020F0502020204030204" pitchFamily="34" charset="0"/>
              </a:rPr>
              <a:t>ustice to </a:t>
            </a:r>
            <a:r>
              <a:rPr lang="en-US" sz="3000">
                <a:solidFill>
                  <a:srgbClr val="333333"/>
                </a:solidFill>
                <a:effectLst/>
                <a:latin typeface="Arial" panose="020B0604020202020204" pitchFamily="34" charset="0"/>
                <a:ea typeface="Calibri" panose="020F0502020204030204" pitchFamily="34" charset="0"/>
              </a:rPr>
              <a:t>obey You,</a:t>
            </a:r>
            <a:br>
              <a:rPr lang="en-US" sz="3000" dirty="0">
                <a:solidFill>
                  <a:srgbClr val="333333"/>
                </a:solidFill>
                <a:effectLst/>
                <a:latin typeface="Arial" panose="020B0604020202020204" pitchFamily="34" charset="0"/>
                <a:ea typeface="Calibri" panose="020F0502020204030204" pitchFamily="34" charset="0"/>
              </a:rPr>
            </a:br>
            <a:r>
              <a:rPr lang="en-US" sz="3000" dirty="0">
                <a:solidFill>
                  <a:srgbClr val="333333"/>
                </a:solidFill>
                <a:effectLst/>
                <a:latin typeface="Arial" panose="020B0604020202020204" pitchFamily="34" charset="0"/>
                <a:ea typeface="Calibri" panose="020F0502020204030204" pitchFamily="34" charset="0"/>
              </a:rPr>
              <a:t>by Prudence to resist the crafts of the Devil,</a:t>
            </a:r>
            <a:br>
              <a:rPr lang="en-US" sz="3000" dirty="0">
                <a:solidFill>
                  <a:srgbClr val="333333"/>
                </a:solidFill>
                <a:effectLst/>
                <a:latin typeface="Arial" panose="020B0604020202020204" pitchFamily="34" charset="0"/>
                <a:ea typeface="Calibri" panose="020F0502020204030204" pitchFamily="34" charset="0"/>
              </a:rPr>
            </a:br>
            <a:r>
              <a:rPr lang="en-US" sz="3000" dirty="0">
                <a:solidFill>
                  <a:srgbClr val="333333"/>
                </a:solidFill>
                <a:effectLst/>
                <a:latin typeface="Arial" panose="020B0604020202020204" pitchFamily="34" charset="0"/>
                <a:ea typeface="Calibri" panose="020F0502020204030204" pitchFamily="34" charset="0"/>
              </a:rPr>
              <a:t>by Temperance to hold to moderation, [and]</a:t>
            </a:r>
            <a:br>
              <a:rPr lang="en-US" sz="3000" dirty="0">
                <a:solidFill>
                  <a:srgbClr val="333333"/>
                </a:solidFill>
                <a:effectLst/>
                <a:latin typeface="Arial" panose="020B0604020202020204" pitchFamily="34" charset="0"/>
                <a:ea typeface="Calibri" panose="020F0502020204030204" pitchFamily="34" charset="0"/>
              </a:rPr>
            </a:br>
            <a:r>
              <a:rPr lang="en-US" sz="3000" dirty="0">
                <a:solidFill>
                  <a:srgbClr val="333333"/>
                </a:solidFill>
                <a:effectLst/>
                <a:latin typeface="Arial" panose="020B0604020202020204" pitchFamily="34" charset="0"/>
                <a:ea typeface="Calibri" panose="020F0502020204030204" pitchFamily="34" charset="0"/>
              </a:rPr>
              <a:t>by Fortitude to bear adversity with patience</a:t>
            </a:r>
          </a:p>
          <a:p>
            <a:pPr marL="0" indent="0" algn="ctr">
              <a:spcBef>
                <a:spcPts val="0"/>
              </a:spcBef>
              <a:buNone/>
            </a:pPr>
            <a:endParaRPr lang="en-US" sz="3000" dirty="0">
              <a:solidFill>
                <a:srgbClr val="333333"/>
              </a:solidFill>
              <a:effectLst/>
              <a:latin typeface="Arial" panose="020B0604020202020204" pitchFamily="34" charset="0"/>
              <a:ea typeface="Calibri" panose="020F0502020204030204" pitchFamily="34" charset="0"/>
            </a:endParaRPr>
          </a:p>
          <a:p>
            <a:pPr marL="0" indent="0" algn="ctr">
              <a:buNone/>
            </a:pPr>
            <a:r>
              <a:rPr lang="en-US" sz="3000" dirty="0">
                <a:solidFill>
                  <a:srgbClr val="333333"/>
                </a:solidFill>
                <a:effectLst/>
                <a:latin typeface="Arial" panose="020B0604020202020204" pitchFamily="34" charset="0"/>
                <a:ea typeface="Calibri" panose="020F0502020204030204" pitchFamily="34" charset="0"/>
              </a:rPr>
              <a:t>Amen</a:t>
            </a:r>
            <a:br>
              <a:rPr lang="en-US" sz="2000" dirty="0">
                <a:solidFill>
                  <a:srgbClr val="333333"/>
                </a:solidFill>
                <a:effectLst/>
                <a:latin typeface="Arial" panose="020B0604020202020204" pitchFamily="34" charset="0"/>
                <a:ea typeface="Calibri" panose="020F0502020204030204" pitchFamily="34" charset="0"/>
              </a:rPr>
            </a:br>
            <a:endParaRPr lang="en-US" sz="2000" dirty="0">
              <a:solidFill>
                <a:srgbClr val="333333"/>
              </a:solidFill>
              <a:effectLst/>
              <a:latin typeface="Arial" panose="020B0604020202020204" pitchFamily="34" charset="0"/>
              <a:ea typeface="Calibri" panose="020F0502020204030204" pitchFamily="34" charset="0"/>
            </a:endParaRPr>
          </a:p>
          <a:p>
            <a:pPr marL="0" indent="0" algn="ctr">
              <a:buNone/>
            </a:pPr>
            <a:r>
              <a:rPr lang="en-US" sz="2000" dirty="0">
                <a:solidFill>
                  <a:srgbClr val="333333"/>
                </a:solidFill>
                <a:effectLst/>
                <a:latin typeface="Arial" panose="020B0604020202020204" pitchFamily="34" charset="0"/>
                <a:ea typeface="Calibri" panose="020F0502020204030204" pitchFamily="34" charset="0"/>
              </a:rPr>
              <a:t>St Thomas Aquinas</a:t>
            </a:r>
            <a:endParaRPr lang="en-US" sz="2000" dirty="0"/>
          </a:p>
        </p:txBody>
      </p:sp>
    </p:spTree>
    <p:extLst>
      <p:ext uri="{BB962C8B-B14F-4D97-AF65-F5344CB8AC3E}">
        <p14:creationId xmlns:p14="http://schemas.microsoft.com/office/powerpoint/2010/main" val="450642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4343400"/>
          </a:xfrm>
        </p:spPr>
        <p:txBody>
          <a:bodyPr>
            <a:normAutofit fontScale="90000"/>
          </a:bodyPr>
          <a:lstStyle/>
          <a:p>
            <a:r>
              <a:rPr lang="en-US" sz="6700" b="1" dirty="0">
                <a:latin typeface="Times New Roman" panose="02020603050405020304" pitchFamily="18" charset="0"/>
                <a:cs typeface="Times New Roman" panose="02020603050405020304" pitchFamily="18" charset="0"/>
              </a:rPr>
              <a:t>Virtue: </a:t>
            </a:r>
            <a:br>
              <a:rPr lang="en-US" sz="6700" b="1" dirty="0">
                <a:latin typeface="Times New Roman" panose="02020603050405020304" pitchFamily="18" charset="0"/>
                <a:cs typeface="Times New Roman" panose="02020603050405020304" pitchFamily="18" charset="0"/>
              </a:rPr>
            </a:br>
            <a:r>
              <a:rPr lang="en-US" sz="6700" b="1" i="1" dirty="0">
                <a:latin typeface="Times New Roman" panose="02020603050405020304" pitchFamily="18" charset="0"/>
                <a:cs typeface="Times New Roman" panose="02020603050405020304" pitchFamily="18" charset="0"/>
              </a:rPr>
              <a:t>The Art of Living</a:t>
            </a:r>
            <a:br>
              <a:rPr lang="en-US" sz="8000" b="1">
                <a:latin typeface="Times New Roman" panose="02020603050405020304" pitchFamily="18" charset="0"/>
                <a:cs typeface="Times New Roman" panose="02020603050405020304" pitchFamily="18" charset="0"/>
              </a:rPr>
            </a:br>
            <a:r>
              <a:rPr lang="en-US" sz="4800">
                <a:latin typeface="Times New Roman" panose="02020603050405020304" pitchFamily="18" charset="0"/>
                <a:cs typeface="Times New Roman" panose="02020603050405020304" pitchFamily="18" charset="0"/>
              </a:rPr>
              <a:t>Meeting </a:t>
            </a:r>
            <a:r>
              <a:rPr lang="en-US" sz="4800" dirty="0">
                <a:latin typeface="Times New Roman" panose="02020603050405020304" pitchFamily="18" charset="0"/>
                <a:cs typeface="Times New Roman" panose="02020603050405020304" pitchFamily="18" charset="0"/>
              </a:rPr>
              <a:t>4</a:t>
            </a:r>
            <a:br>
              <a:rPr lang="en-US" sz="4800" dirty="0">
                <a:latin typeface="Times New Roman" panose="02020603050405020304" pitchFamily="18" charset="0"/>
                <a:cs typeface="Times New Roman" panose="02020603050405020304" pitchFamily="18" charset="0"/>
              </a:rPr>
            </a:br>
            <a:r>
              <a:rPr lang="en-US" sz="6000" i="1" dirty="0">
                <a:latin typeface="Times New Roman" panose="02020603050405020304" pitchFamily="18" charset="0"/>
                <a:cs typeface="Times New Roman" panose="02020603050405020304" pitchFamily="18" charset="0"/>
              </a:rPr>
              <a:t>Pride / Humility;</a:t>
            </a:r>
            <a:br>
              <a:rPr lang="en-US" sz="6000" i="1" dirty="0">
                <a:latin typeface="Times New Roman" panose="02020603050405020304" pitchFamily="18" charset="0"/>
                <a:cs typeface="Times New Roman" panose="02020603050405020304" pitchFamily="18" charset="0"/>
              </a:rPr>
            </a:br>
            <a:r>
              <a:rPr lang="en-US" sz="6000" i="1" dirty="0">
                <a:latin typeface="Times New Roman" panose="02020603050405020304" pitchFamily="18" charset="0"/>
                <a:cs typeface="Times New Roman" panose="02020603050405020304" pitchFamily="18" charset="0"/>
              </a:rPr>
              <a:t>Facing Temptation</a:t>
            </a:r>
            <a:endParaRPr lang="en-US" sz="6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447800" y="4876800"/>
            <a:ext cx="6400800" cy="1752600"/>
          </a:xfrm>
        </p:spPr>
        <p:txBody>
          <a:bodyPr/>
          <a:lstStyle/>
          <a:p>
            <a:r>
              <a:rPr lang="en-US" i="1" dirty="0">
                <a:solidFill>
                  <a:schemeClr val="tx1"/>
                </a:solidFill>
              </a:rPr>
              <a:t>Nativity Communities of Faith</a:t>
            </a:r>
          </a:p>
          <a:p>
            <a:r>
              <a:rPr lang="en-US" dirty="0">
                <a:solidFill>
                  <a:schemeClr val="tx1"/>
                </a:solidFill>
              </a:rPr>
              <a:t>Spring 2023</a:t>
            </a:r>
          </a:p>
        </p:txBody>
      </p:sp>
    </p:spTree>
    <p:extLst>
      <p:ext uri="{BB962C8B-B14F-4D97-AF65-F5344CB8AC3E}">
        <p14:creationId xmlns:p14="http://schemas.microsoft.com/office/powerpoint/2010/main" val="158886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1143000"/>
          </a:xfrm>
        </p:spPr>
        <p:txBody>
          <a:bodyPr>
            <a:normAutofit/>
          </a:bodyPr>
          <a:lstStyle/>
          <a:p>
            <a:r>
              <a:rPr lang="en-US" sz="3400" dirty="0">
                <a:latin typeface="Times New Roman" panose="02020603050405020304" pitchFamily="18" charset="0"/>
                <a:cs typeface="Times New Roman" panose="02020603050405020304" pitchFamily="18" charset="0"/>
              </a:rPr>
              <a:t>Opening Prayer</a:t>
            </a:r>
          </a:p>
        </p:txBody>
      </p:sp>
      <p:sp>
        <p:nvSpPr>
          <p:cNvPr id="3" name="Content Placeholder 2"/>
          <p:cNvSpPr>
            <a:spLocks noGrp="1"/>
          </p:cNvSpPr>
          <p:nvPr>
            <p:ph idx="1"/>
          </p:nvPr>
        </p:nvSpPr>
        <p:spPr>
          <a:xfrm>
            <a:off x="457200" y="1066800"/>
            <a:ext cx="8153400" cy="5562600"/>
          </a:xfrm>
        </p:spPr>
        <p:txBody>
          <a:bodyPr>
            <a:noAutofit/>
          </a:bodyPr>
          <a:lstStyle/>
          <a:p>
            <a:pPr marL="0" indent="0" algn="ctr">
              <a:spcBef>
                <a:spcPts val="0"/>
              </a:spcBef>
              <a:buNone/>
            </a:pPr>
            <a:endParaRPr lang="en-US" sz="1700" b="1" i="1" dirty="0">
              <a:latin typeface="Verdana Pro" panose="020B0604020202020204" pitchFamily="34" charset="0"/>
              <a:cs typeface="Times New Roman" panose="02020603050405020304" pitchFamily="18" charset="0"/>
            </a:endParaRPr>
          </a:p>
          <a:p>
            <a:pPr marL="0" indent="0" algn="ctr">
              <a:buNone/>
            </a:pPr>
            <a:endParaRPr lang="en-US" sz="1500" dirty="0">
              <a:latin typeface="Verdana Pro" panose="020B060402020202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45AE0934-8A32-B6ED-B615-722AF9353D7D}"/>
              </a:ext>
            </a:extLst>
          </p:cNvPr>
          <p:cNvSpPr txBox="1"/>
          <p:nvPr/>
        </p:nvSpPr>
        <p:spPr>
          <a:xfrm>
            <a:off x="914400" y="1219200"/>
            <a:ext cx="7467600" cy="4955203"/>
          </a:xfrm>
          <a:prstGeom prst="rect">
            <a:avLst/>
          </a:prstGeom>
          <a:noFill/>
        </p:spPr>
        <p:txBody>
          <a:bodyPr wrap="square">
            <a:spAutoFit/>
          </a:bodyPr>
          <a:lstStyle/>
          <a:p>
            <a:pPr algn="ctr" fontAlgn="base"/>
            <a:r>
              <a:rPr lang="en-US" sz="4000" b="1" i="0" dirty="0">
                <a:effectLst/>
                <a:latin typeface="Times New Roman" panose="02020603050405020304" pitchFamily="18" charset="0"/>
                <a:cs typeface="Times New Roman" panose="02020603050405020304" pitchFamily="18" charset="0"/>
              </a:rPr>
              <a:t>Act of Contrition</a:t>
            </a:r>
          </a:p>
          <a:p>
            <a:pPr algn="ctr" fontAlgn="base"/>
            <a:endParaRPr lang="en-US" sz="2000" b="1" i="0" dirty="0">
              <a:solidFill>
                <a:srgbClr val="FF0000"/>
              </a:solidFill>
              <a:effectLst/>
              <a:latin typeface="Times New Roman" panose="02020603050405020304" pitchFamily="18" charset="0"/>
              <a:cs typeface="Times New Roman" panose="02020603050405020304" pitchFamily="18" charset="0"/>
            </a:endParaRPr>
          </a:p>
          <a:p>
            <a:pPr algn="l" fontAlgn="base"/>
            <a:r>
              <a:rPr lang="en-US" sz="3200" b="0" i="0" dirty="0">
                <a:solidFill>
                  <a:srgbClr val="262626"/>
                </a:solidFill>
                <a:effectLst/>
                <a:latin typeface="Times New Roman" panose="02020603050405020304" pitchFamily="18" charset="0"/>
                <a:cs typeface="Times New Roman" panose="02020603050405020304" pitchFamily="18" charset="0"/>
              </a:rPr>
              <a:t>O my God, I am heartily sorry for having offended Thee, and I detest all my sins because of thy just punishments, but most of all because they offend Thee, my God, who art all good and deserving of all my love. I firmly resolve with the help of Thy grace to sin no more and to avoid the near occasion of sin.                                                 Amen.</a:t>
            </a:r>
          </a:p>
        </p:txBody>
      </p:sp>
    </p:spTree>
    <p:extLst>
      <p:ext uri="{BB962C8B-B14F-4D97-AF65-F5344CB8AC3E}">
        <p14:creationId xmlns:p14="http://schemas.microsoft.com/office/powerpoint/2010/main" val="3671457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371600"/>
          </a:xfrm>
        </p:spPr>
        <p:txBody>
          <a:bodyPr>
            <a:normAutofit fontScale="90000"/>
          </a:bodyPr>
          <a:lstStyle/>
          <a:p>
            <a:r>
              <a:rPr lang="en-US" sz="6000" i="1" dirty="0" err="1">
                <a:latin typeface="Times New Roman" panose="02020603050405020304" pitchFamily="18" charset="0"/>
                <a:cs typeface="Times New Roman" panose="02020603050405020304" pitchFamily="18" charset="0"/>
              </a:rPr>
              <a:t>Cor</a:t>
            </a:r>
            <a:r>
              <a:rPr lang="en-US" sz="6000" i="1" dirty="0">
                <a:latin typeface="Times New Roman" panose="02020603050405020304" pitchFamily="18" charset="0"/>
                <a:cs typeface="Times New Roman" panose="02020603050405020304" pitchFamily="18" charset="0"/>
              </a:rPr>
              <a:t> ad </a:t>
            </a:r>
            <a:r>
              <a:rPr lang="en-US" sz="6000" i="1" dirty="0" err="1">
                <a:latin typeface="Times New Roman" panose="02020603050405020304" pitchFamily="18" charset="0"/>
                <a:cs typeface="Times New Roman" panose="02020603050405020304" pitchFamily="18" charset="0"/>
              </a:rPr>
              <a:t>Cor</a:t>
            </a:r>
            <a:r>
              <a:rPr lang="en-US" sz="6000" i="1" dirty="0">
                <a:latin typeface="Times New Roman" panose="02020603050405020304" pitchFamily="18" charset="0"/>
                <a:cs typeface="Times New Roman" panose="02020603050405020304" pitchFamily="18" charset="0"/>
              </a:rPr>
              <a:t> Loquitur</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Heart Speaks to Heart</a:t>
            </a:r>
          </a:p>
        </p:txBody>
      </p:sp>
      <p:sp>
        <p:nvSpPr>
          <p:cNvPr id="3" name="Content Placeholder 2"/>
          <p:cNvSpPr>
            <a:spLocks noGrp="1"/>
          </p:cNvSpPr>
          <p:nvPr>
            <p:ph idx="1"/>
          </p:nvPr>
        </p:nvSpPr>
        <p:spPr>
          <a:xfrm>
            <a:off x="457200" y="2362200"/>
            <a:ext cx="8229600" cy="3763963"/>
          </a:xfrm>
        </p:spPr>
        <p:txBody>
          <a:bodyPr>
            <a:normAutofit fontScale="77500" lnSpcReduction="20000"/>
          </a:bodyPr>
          <a:lstStyle/>
          <a:p>
            <a:pPr marL="0" indent="0" algn="ctr">
              <a:buNone/>
            </a:pPr>
            <a:r>
              <a:rPr lang="en-US" sz="6600" i="1" dirty="0">
                <a:latin typeface="Times New Roman" panose="02020603050405020304" pitchFamily="18" charset="0"/>
                <a:cs typeface="Times New Roman" panose="02020603050405020304" pitchFamily="18" charset="0"/>
              </a:rPr>
              <a:t>Take a few minutes to </a:t>
            </a:r>
          </a:p>
          <a:p>
            <a:pPr marL="0" indent="0" algn="ctr">
              <a:buNone/>
            </a:pPr>
            <a:r>
              <a:rPr lang="en-US" sz="6600" i="1" dirty="0">
                <a:latin typeface="Times New Roman" panose="02020603050405020304" pitchFamily="18" charset="0"/>
                <a:cs typeface="Times New Roman" panose="02020603050405020304" pitchFamily="18" charset="0"/>
              </a:rPr>
              <a:t>re-connect and share </a:t>
            </a:r>
          </a:p>
          <a:p>
            <a:pPr marL="0" indent="0" algn="ctr">
              <a:buNone/>
            </a:pPr>
            <a:r>
              <a:rPr lang="en-US" sz="6600" i="1" dirty="0">
                <a:latin typeface="Times New Roman" panose="02020603050405020304" pitchFamily="18" charset="0"/>
                <a:cs typeface="Times New Roman" panose="02020603050405020304" pitchFamily="18" charset="0"/>
              </a:rPr>
              <a:t>how the Spirit has moved you </a:t>
            </a:r>
          </a:p>
          <a:p>
            <a:pPr marL="0" indent="0" algn="ctr">
              <a:buNone/>
            </a:pPr>
            <a:r>
              <a:rPr lang="en-US" sz="6600" i="1" dirty="0">
                <a:latin typeface="Times New Roman" panose="02020603050405020304" pitchFamily="18" charset="0"/>
                <a:cs typeface="Times New Roman" panose="02020603050405020304" pitchFamily="18" charset="0"/>
              </a:rPr>
              <a:t>in the time since our last meeting. </a:t>
            </a:r>
          </a:p>
        </p:txBody>
      </p:sp>
    </p:spTree>
    <p:extLst>
      <p:ext uri="{BB962C8B-B14F-4D97-AF65-F5344CB8AC3E}">
        <p14:creationId xmlns:p14="http://schemas.microsoft.com/office/powerpoint/2010/main" val="1518715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a:latin typeface="Times New Roman" panose="02020603050405020304" pitchFamily="18" charset="0"/>
                <a:cs typeface="Times New Roman" panose="02020603050405020304" pitchFamily="18" charset="0"/>
              </a:rPr>
              <a:t>Introduction</a:t>
            </a:r>
          </a:p>
        </p:txBody>
      </p:sp>
      <p:sp>
        <p:nvSpPr>
          <p:cNvPr id="3" name="Content Placeholder 2"/>
          <p:cNvSpPr>
            <a:spLocks noGrp="1"/>
          </p:cNvSpPr>
          <p:nvPr>
            <p:ph idx="1"/>
          </p:nvPr>
        </p:nvSpPr>
        <p:spPr>
          <a:xfrm>
            <a:off x="457200" y="1066800"/>
            <a:ext cx="8229600" cy="5334000"/>
          </a:xfrm>
        </p:spPr>
        <p:txBody>
          <a:bodyPr>
            <a:noAutofit/>
          </a:bodyPr>
          <a:lstStyle/>
          <a:p>
            <a:pPr marL="0" indent="0" algn="just">
              <a:buNone/>
            </a:pPr>
            <a:r>
              <a:rPr lang="en-US" sz="2700" i="1" dirty="0">
                <a:latin typeface="Times New Roman" panose="02020603050405020304" pitchFamily="18" charset="0"/>
                <a:cs typeface="Times New Roman" panose="02020603050405020304" pitchFamily="18" charset="0"/>
              </a:rPr>
              <a:t>Because he himself was tested through what he suffered, he is able to help those who are being tested.  Heb 2:18</a:t>
            </a:r>
          </a:p>
          <a:p>
            <a:pPr marL="0" indent="0" algn="just">
              <a:buNone/>
            </a:pPr>
            <a:endParaRPr lang="en-US" sz="1000" i="1" dirty="0">
              <a:latin typeface="Times New Roman" panose="02020603050405020304" pitchFamily="18" charset="0"/>
              <a:cs typeface="Times New Roman" panose="02020603050405020304" pitchFamily="18" charset="0"/>
            </a:endParaRPr>
          </a:p>
          <a:p>
            <a:pPr marL="0" indent="0" algn="just">
              <a:buNone/>
            </a:pPr>
            <a:r>
              <a:rPr lang="en-US" sz="2450" dirty="0">
                <a:latin typeface="Times New Roman" panose="02020603050405020304" pitchFamily="18" charset="0"/>
                <a:cs typeface="Times New Roman" panose="02020603050405020304" pitchFamily="18" charset="0"/>
              </a:rPr>
              <a:t>Bishop Barron shows that our greatest temptation is to believe ourselves to </a:t>
            </a:r>
            <a:r>
              <a:rPr lang="en-US" sz="2450" i="1" dirty="0">
                <a:latin typeface="Times New Roman" panose="02020603050405020304" pitchFamily="18" charset="0"/>
                <a:cs typeface="Times New Roman" panose="02020603050405020304" pitchFamily="18" charset="0"/>
              </a:rPr>
              <a:t>be </a:t>
            </a:r>
            <a:r>
              <a:rPr lang="en-US" sz="2450" dirty="0">
                <a:latin typeface="Times New Roman" panose="02020603050405020304" pitchFamily="18" charset="0"/>
                <a:cs typeface="Times New Roman" panose="02020603050405020304" pitchFamily="18" charset="0"/>
              </a:rPr>
              <a:t>God, or that God is somehow beholden to us.  Neither is true, since </a:t>
            </a:r>
            <a:r>
              <a:rPr lang="en-US" sz="2450" i="1" dirty="0">
                <a:latin typeface="Times New Roman" panose="02020603050405020304" pitchFamily="18" charset="0"/>
                <a:cs typeface="Times New Roman" panose="02020603050405020304" pitchFamily="18" charset="0"/>
              </a:rPr>
              <a:t>God does not need you!  </a:t>
            </a:r>
            <a:r>
              <a:rPr lang="en-US" sz="2450" dirty="0">
                <a:latin typeface="Times New Roman" panose="02020603050405020304" pitchFamily="18" charset="0"/>
                <a:cs typeface="Times New Roman" panose="02020603050405020304" pitchFamily="18" charset="0"/>
              </a:rPr>
              <a:t>This is the temptation to the first and deadliest of sins, the sin of Lucifer and the other demons, and that of our progenitors, Adam and Eve: Pride.  We are particularly susceptible to this sin due to the effects through the ages of our parents’ original sin (concupiscence).  Nevertheless, by the power of the indwelling Holy Spirit we received in baptism, our Lord Jesus empowers us to overcome sin through three spontaneous defenses against temptation, as Fr.  Robert Spitzer shows us.  </a:t>
            </a:r>
          </a:p>
        </p:txBody>
      </p:sp>
    </p:spTree>
    <p:extLst>
      <p:ext uri="{BB962C8B-B14F-4D97-AF65-F5344CB8AC3E}">
        <p14:creationId xmlns:p14="http://schemas.microsoft.com/office/powerpoint/2010/main" val="1124466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9100" y="1608892"/>
            <a:ext cx="8305800" cy="4639508"/>
          </a:xfrm>
        </p:spPr>
        <p:txBody>
          <a:bodyPr>
            <a:normAutofit fontScale="92500"/>
          </a:bodyPr>
          <a:lstStyle/>
          <a:p>
            <a:pPr algn="just"/>
            <a:r>
              <a:rPr lang="en-US" sz="4000" dirty="0">
                <a:latin typeface="Times New Roman" panose="02020603050405020304" pitchFamily="18" charset="0"/>
                <a:cs typeface="Times New Roman" panose="02020603050405020304" pitchFamily="18" charset="0"/>
              </a:rPr>
              <a:t>It is considered a good thing to be proud of one’s achievements or those of others (an award won, a promotion at work, a graduation, etc.), so when is pride a sin?</a:t>
            </a:r>
          </a:p>
          <a:p>
            <a:pPr algn="just"/>
            <a:endParaRPr lang="en-US" sz="4000" dirty="0">
              <a:latin typeface="Times New Roman" panose="02020603050405020304" pitchFamily="18" charset="0"/>
              <a:cs typeface="Times New Roman" panose="02020603050405020304" pitchFamily="18" charset="0"/>
            </a:endParaRPr>
          </a:p>
          <a:p>
            <a:pPr algn="just"/>
            <a:r>
              <a:rPr lang="en-US" sz="4000" dirty="0">
                <a:latin typeface="Times New Roman" panose="02020603050405020304" pitchFamily="18" charset="0"/>
                <a:cs typeface="Times New Roman" panose="02020603050405020304" pitchFamily="18" charset="0"/>
              </a:rPr>
              <a:t>How have you learned to overcome temptations?  How well is that going?</a:t>
            </a:r>
          </a:p>
        </p:txBody>
      </p:sp>
      <p:sp>
        <p:nvSpPr>
          <p:cNvPr id="2" name="TextBox 1"/>
          <p:cNvSpPr txBox="1"/>
          <p:nvPr/>
        </p:nvSpPr>
        <p:spPr>
          <a:xfrm>
            <a:off x="381000" y="457200"/>
            <a:ext cx="8305800" cy="677108"/>
          </a:xfrm>
          <a:prstGeom prst="rect">
            <a:avLst/>
          </a:prstGeom>
          <a:noFill/>
        </p:spPr>
        <p:txBody>
          <a:bodyPr wrap="square" rtlCol="0">
            <a:spAutoFit/>
          </a:bodyPr>
          <a:lstStyle/>
          <a:p>
            <a:pPr algn="ctr"/>
            <a:r>
              <a:rPr lang="en-US" sz="3800" b="1" dirty="0">
                <a:latin typeface="Times New Roman" panose="02020603050405020304" pitchFamily="18" charset="0"/>
                <a:cs typeface="Times New Roman" panose="02020603050405020304" pitchFamily="18" charset="0"/>
              </a:rPr>
              <a:t>JOURNAL QUESTIONS</a:t>
            </a:r>
          </a:p>
        </p:txBody>
      </p:sp>
    </p:spTree>
    <p:extLst>
      <p:ext uri="{BB962C8B-B14F-4D97-AF65-F5344CB8AC3E}">
        <p14:creationId xmlns:p14="http://schemas.microsoft.com/office/powerpoint/2010/main" val="3793567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a:bodyPr>
          <a:lstStyle/>
          <a:p>
            <a:pPr marL="0" indent="0" algn="just">
              <a:buNone/>
            </a:pPr>
            <a:r>
              <a:rPr lang="en-US" sz="4000" b="1" dirty="0">
                <a:latin typeface="Times New Roman" panose="02020603050405020304" pitchFamily="18" charset="0"/>
                <a:cs typeface="Times New Roman" panose="02020603050405020304" pitchFamily="18" charset="0"/>
              </a:rPr>
              <a:t>Pride</a:t>
            </a:r>
            <a:r>
              <a:rPr lang="en-US" sz="4000" dirty="0">
                <a:latin typeface="Times New Roman" panose="02020603050405020304" pitchFamily="18" charset="0"/>
                <a:cs typeface="Times New Roman" panose="02020603050405020304" pitchFamily="18" charset="0"/>
              </a:rPr>
              <a:t> is the deadliest of the deadly sins. In fact, all sin is in some way a form of pride because sin elevates our ego ahead of all else. The antidote to pride is humility. To learn humility is to learn to live in the reality that each of us is a creature of God called to worship God alone and surrender to him and his plans for us.  </a:t>
            </a:r>
            <a:r>
              <a:rPr lang="en-US" sz="3600" dirty="0">
                <a:latin typeface="Times New Roman" panose="02020603050405020304" pitchFamily="18" charset="0"/>
                <a:cs typeface="Times New Roman" panose="02020603050405020304" pitchFamily="18" charset="0"/>
                <a:hlinkClick r:id="rId3"/>
              </a:rPr>
              <a:t>Bishop Barron</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967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PART ONE</a:t>
            </a:r>
          </a:p>
        </p:txBody>
      </p:sp>
      <p:sp>
        <p:nvSpPr>
          <p:cNvPr id="11" name="TextBox 10">
            <a:extLst>
              <a:ext uri="{FF2B5EF4-FFF2-40B4-BE49-F238E27FC236}">
                <a16:creationId xmlns:a16="http://schemas.microsoft.com/office/drawing/2014/main" id="{A5E69CC6-7F27-2447-643D-6F1E2CD385F8}"/>
              </a:ext>
            </a:extLst>
          </p:cNvPr>
          <p:cNvSpPr txBox="1"/>
          <p:nvPr/>
        </p:nvSpPr>
        <p:spPr>
          <a:xfrm>
            <a:off x="342900" y="1438659"/>
            <a:ext cx="8458200" cy="4745915"/>
          </a:xfrm>
          <a:prstGeom prst="rect">
            <a:avLst/>
          </a:prstGeom>
          <a:noFill/>
        </p:spPr>
        <p:txBody>
          <a:bodyPr wrap="square">
            <a:spAutoFit/>
          </a:bodyPr>
          <a:lstStyle/>
          <a:p>
            <a:pPr marL="0" indent="0" algn="ctr">
              <a:buNone/>
            </a:pPr>
            <a:r>
              <a:rPr lang="en-US" sz="3200" dirty="0"/>
              <a:t>Please open FORMED</a:t>
            </a: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5400" i="1" dirty="0">
                <a:solidFill>
                  <a:prstClr val="black"/>
                </a:solidFill>
                <a:latin typeface="Calibri"/>
              </a:rPr>
              <a:t>Seven Deadly Sins Seven Lively Virtues: </a:t>
            </a: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5400" i="1" dirty="0">
                <a:solidFill>
                  <a:prstClr val="black"/>
                </a:solidFill>
                <a:latin typeface="Calibri"/>
              </a:rPr>
              <a:t>Pride/Humility</a:t>
            </a: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200" dirty="0">
                <a:solidFill>
                  <a:prstClr val="black"/>
                </a:solidFill>
                <a:latin typeface="Calibri"/>
                <a:hlinkClick r:id="rId2"/>
              </a:rPr>
              <a:t>Audio only click </a:t>
            </a:r>
            <a:r>
              <a:rPr lang="en-US" sz="3200" b="1" dirty="0">
                <a:solidFill>
                  <a:prstClr val="black"/>
                </a:solidFill>
                <a:latin typeface="Calibri"/>
                <a:hlinkClick r:id="rId2"/>
              </a:rPr>
              <a:t>HERE</a:t>
            </a:r>
            <a:endParaRPr lang="en-US" sz="3200" b="1" dirty="0">
              <a:solidFill>
                <a:prstClr val="black"/>
              </a:solidFill>
              <a:latin typeface="Calibri"/>
            </a:endParaRP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200" dirty="0">
                <a:solidFill>
                  <a:prstClr val="black"/>
                </a:solidFill>
                <a:latin typeface="Calibri"/>
                <a:hlinkClick r:id="rId3"/>
              </a:rPr>
              <a:t>Video click </a:t>
            </a:r>
            <a:r>
              <a:rPr lang="en-US" sz="3200" b="1" dirty="0">
                <a:solidFill>
                  <a:prstClr val="black"/>
                </a:solidFill>
                <a:latin typeface="Calibri"/>
                <a:hlinkClick r:id="rId3"/>
              </a:rPr>
              <a:t>HERE</a:t>
            </a:r>
            <a:r>
              <a:rPr lang="en-US" sz="3200" b="1" dirty="0">
                <a:solidFill>
                  <a:prstClr val="black"/>
                </a:solidFill>
                <a:latin typeface="Calibri"/>
              </a:rPr>
              <a:t> for purchase option</a:t>
            </a:r>
            <a:endParaRPr kumimoji="0" lang="en-US" sz="3200" b="1"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02955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Reflection 1</a:t>
            </a:r>
          </a:p>
        </p:txBody>
      </p:sp>
      <p:sp>
        <p:nvSpPr>
          <p:cNvPr id="3" name="Content Placeholder 2"/>
          <p:cNvSpPr>
            <a:spLocks noGrp="1"/>
          </p:cNvSpPr>
          <p:nvPr>
            <p:ph idx="1"/>
          </p:nvPr>
        </p:nvSpPr>
        <p:spPr>
          <a:xfrm>
            <a:off x="457200" y="1166018"/>
            <a:ext cx="8229600" cy="4525963"/>
          </a:xfrm>
        </p:spPr>
        <p:txBody>
          <a:bodyPr>
            <a:normAutofit/>
          </a:bodyPr>
          <a:lstStyle/>
          <a:p>
            <a:pPr>
              <a:spcBef>
                <a:spcPts val="0"/>
              </a:spcBef>
            </a:pPr>
            <a:endParaRPr lang="en-US" sz="2800" dirty="0"/>
          </a:p>
          <a:p>
            <a:pPr marL="0" indent="0">
              <a:spcBef>
                <a:spcPts val="0"/>
              </a:spcBef>
              <a:buNone/>
            </a:pPr>
            <a:endParaRPr lang="en-US" dirty="0"/>
          </a:p>
        </p:txBody>
      </p:sp>
      <p:sp>
        <p:nvSpPr>
          <p:cNvPr id="4" name="TextBox 3">
            <a:extLst>
              <a:ext uri="{FF2B5EF4-FFF2-40B4-BE49-F238E27FC236}">
                <a16:creationId xmlns:a16="http://schemas.microsoft.com/office/drawing/2014/main" id="{72C2CA18-122A-4210-F256-626584C0A103}"/>
              </a:ext>
            </a:extLst>
          </p:cNvPr>
          <p:cNvSpPr txBox="1"/>
          <p:nvPr/>
        </p:nvSpPr>
        <p:spPr>
          <a:xfrm>
            <a:off x="647700" y="1752600"/>
            <a:ext cx="7848600" cy="4185761"/>
          </a:xfrm>
          <a:prstGeom prst="rect">
            <a:avLst/>
          </a:prstGeom>
          <a:noFill/>
        </p:spPr>
        <p:txBody>
          <a:bodyPr wrap="square" rtlCol="0">
            <a:spAutoFit/>
          </a:bodyPr>
          <a:lstStyle/>
          <a:p>
            <a:pPr marL="342900" indent="-342900" algn="just">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In what ways do you find proud people to be “boring?”</a:t>
            </a:r>
          </a:p>
          <a:p>
            <a:pPr marL="342900" indent="-342900" algn="just">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What do you consider to be the “high adventure of the spiritual life?”  Who do you know who is truly living that life?</a:t>
            </a:r>
          </a:p>
          <a:p>
            <a:pPr marL="342900" indent="-342900" algn="just">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Who is the most humble person you know?  What makes them so?</a:t>
            </a:r>
          </a:p>
        </p:txBody>
      </p:sp>
    </p:spTree>
    <p:extLst>
      <p:ext uri="{BB962C8B-B14F-4D97-AF65-F5344CB8AC3E}">
        <p14:creationId xmlns:p14="http://schemas.microsoft.com/office/powerpoint/2010/main" val="37348195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2929</TotalTime>
  <Words>1349</Words>
  <Application>Microsoft Office PowerPoint</Application>
  <PresentationFormat>On-screen Show (4:3)</PresentationFormat>
  <Paragraphs>94</Paragraphs>
  <Slides>18</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Times New Roman</vt:lpstr>
      <vt:lpstr>Verdana Pro</vt:lpstr>
      <vt:lpstr>Office Theme</vt:lpstr>
      <vt:lpstr>PLEASE SIGN IN</vt:lpstr>
      <vt:lpstr>Virtue:  The Art of Living Meeting 4 Pride / Humility; Facing Temptation</vt:lpstr>
      <vt:lpstr>Opening Prayer</vt:lpstr>
      <vt:lpstr>Cor ad Cor Loquitur Heart Speaks to Heart</vt:lpstr>
      <vt:lpstr>Introduction</vt:lpstr>
      <vt:lpstr>PowerPoint Presentation</vt:lpstr>
      <vt:lpstr>PowerPoint Presentation</vt:lpstr>
      <vt:lpstr>PART ONE</vt:lpstr>
      <vt:lpstr>Reflection 1</vt:lpstr>
      <vt:lpstr>PART TWO</vt:lpstr>
      <vt:lpstr>OUTLINE</vt:lpstr>
      <vt:lpstr>PowerPoint Presentation</vt:lpstr>
      <vt:lpstr>PowerPoint Presentation</vt:lpstr>
      <vt:lpstr>Reflection 2</vt:lpstr>
      <vt:lpstr>Prayer Partners</vt:lpstr>
      <vt:lpstr>Homework</vt:lpstr>
      <vt:lpstr>BEFORE WE MEET AGAIN</vt:lpstr>
      <vt:lpstr>CLOSING PRAYER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Javier Benitez</dc:creator>
  <cp:lastModifiedBy>Javier Benitez</cp:lastModifiedBy>
  <cp:revision>120</cp:revision>
  <dcterms:created xsi:type="dcterms:W3CDTF">2019-07-05T15:45:36Z</dcterms:created>
  <dcterms:modified xsi:type="dcterms:W3CDTF">2023-09-03T18:31:38Z</dcterms:modified>
</cp:coreProperties>
</file>