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77" r:id="rId3"/>
    <p:sldId id="260" r:id="rId4"/>
    <p:sldId id="261" r:id="rId5"/>
    <p:sldId id="284" r:id="rId6"/>
    <p:sldId id="262" r:id="rId7"/>
    <p:sldId id="258" r:id="rId8"/>
    <p:sldId id="273" r:id="rId9"/>
    <p:sldId id="259" r:id="rId10"/>
    <p:sldId id="264" r:id="rId11"/>
    <p:sldId id="285" r:id="rId12"/>
    <p:sldId id="293" r:id="rId13"/>
    <p:sldId id="286" r:id="rId14"/>
    <p:sldId id="281" r:id="rId15"/>
    <p:sldId id="287" r:id="rId16"/>
    <p:sldId id="288" r:id="rId17"/>
    <p:sldId id="289" r:id="rId18"/>
    <p:sldId id="29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4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B7A22-0E4E-45CE-9630-97A2717F840B}" type="datetimeFigureOut">
              <a:rPr lang="en-US" smtClean="0"/>
              <a:t>9/3/2023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E1C5C-87E5-4C70-9E2C-F4E40732172B}" type="slidenum">
              <a:rPr lang="en-US" smtClean="0"/>
              <a:t>‹#›</a:t>
            </a:fld>
            <a:endParaRPr lang="en-US"/>
          </a:p>
        </p:txBody>
      </p:sp>
    </p:spTree>
    <p:extLst>
      <p:ext uri="{BB962C8B-B14F-4D97-AF65-F5344CB8AC3E}">
        <p14:creationId xmlns:p14="http://schemas.microsoft.com/office/powerpoint/2010/main" val="417846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could answer this one first to give </a:t>
            </a:r>
            <a:r>
              <a:rPr lang="en-US"/>
              <a:t>an example </a:t>
            </a:r>
            <a:r>
              <a:rPr lang="en-US" dirty="0"/>
              <a:t>of what this </a:t>
            </a:r>
            <a:r>
              <a:rPr lang="en-US"/>
              <a:t>part means.</a:t>
            </a:r>
            <a:endParaRPr lang="en-US" dirty="0"/>
          </a:p>
        </p:txBody>
      </p:sp>
      <p:sp>
        <p:nvSpPr>
          <p:cNvPr id="4" name="Slide Number Placeholder 3"/>
          <p:cNvSpPr>
            <a:spLocks noGrp="1"/>
          </p:cNvSpPr>
          <p:nvPr>
            <p:ph type="sldNum" sz="quarter" idx="10"/>
          </p:nvPr>
        </p:nvSpPr>
        <p:spPr/>
        <p:txBody>
          <a:bodyPr/>
          <a:lstStyle/>
          <a:p>
            <a:fld id="{26AE1C5C-87E5-4C70-9E2C-F4E40732172B}" type="slidenum">
              <a:rPr lang="en-US" smtClean="0"/>
              <a:t>4</a:t>
            </a:fld>
            <a:endParaRPr lang="en-US"/>
          </a:p>
        </p:txBody>
      </p:sp>
    </p:spTree>
    <p:extLst>
      <p:ext uri="{BB962C8B-B14F-4D97-AF65-F5344CB8AC3E}">
        <p14:creationId xmlns:p14="http://schemas.microsoft.com/office/powerpoint/2010/main" val="18077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E1C5C-87E5-4C70-9E2C-F4E40732172B}" type="slidenum">
              <a:rPr lang="en-US" smtClean="0"/>
              <a:t>6</a:t>
            </a:fld>
            <a:endParaRPr lang="en-US"/>
          </a:p>
        </p:txBody>
      </p:sp>
    </p:spTree>
    <p:extLst>
      <p:ext uri="{BB962C8B-B14F-4D97-AF65-F5344CB8AC3E}">
        <p14:creationId xmlns:p14="http://schemas.microsoft.com/office/powerpoint/2010/main" val="2110085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E1C5C-87E5-4C70-9E2C-F4E40732172B}" type="slidenum">
              <a:rPr lang="en-US" smtClean="0"/>
              <a:t>17</a:t>
            </a:fld>
            <a:endParaRPr lang="en-US"/>
          </a:p>
        </p:txBody>
      </p:sp>
    </p:spTree>
    <p:extLst>
      <p:ext uri="{BB962C8B-B14F-4D97-AF65-F5344CB8AC3E}">
        <p14:creationId xmlns:p14="http://schemas.microsoft.com/office/powerpoint/2010/main" val="94747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390402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64861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14597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78383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50255-7746-4EFE-B2DF-1855E763FA49}"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66035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950255-7746-4EFE-B2DF-1855E763FA4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346434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950255-7746-4EFE-B2DF-1855E763FA49}"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24332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950255-7746-4EFE-B2DF-1855E763FA49}"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52855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50255-7746-4EFE-B2DF-1855E763FA49}"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2458171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50255-7746-4EFE-B2DF-1855E763FA4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116597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950255-7746-4EFE-B2DF-1855E763FA49}"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BE99F8-7A11-4436-850A-57FD68F29A15}" type="slidenum">
              <a:rPr lang="en-US" smtClean="0"/>
              <a:t>‹#›</a:t>
            </a:fld>
            <a:endParaRPr lang="en-US"/>
          </a:p>
        </p:txBody>
      </p:sp>
    </p:spTree>
    <p:extLst>
      <p:ext uri="{BB962C8B-B14F-4D97-AF65-F5344CB8AC3E}">
        <p14:creationId xmlns:p14="http://schemas.microsoft.com/office/powerpoint/2010/main" val="237387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50255-7746-4EFE-B2DF-1855E763FA49}" type="datetimeFigureOut">
              <a:rPr lang="en-US" smtClean="0"/>
              <a:t>9/3/2023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E99F8-7A11-4436-850A-57FD68F29A15}" type="slidenum">
              <a:rPr lang="en-US" smtClean="0"/>
              <a:t>‹#›</a:t>
            </a:fld>
            <a:endParaRPr lang="en-US"/>
          </a:p>
        </p:txBody>
      </p:sp>
    </p:spTree>
    <p:extLst>
      <p:ext uri="{BB962C8B-B14F-4D97-AF65-F5344CB8AC3E}">
        <p14:creationId xmlns:p14="http://schemas.microsoft.com/office/powerpoint/2010/main" val="278915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atch.formed.org/who-am-i-to-judge-with-dr-edward-sri/season:1/videos/real-freedom-real-lov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atican.va/archive/ENG0015/_INDEX.HTM" TargetMode="External"/><Relationship Id="rId2" Type="http://schemas.openxmlformats.org/officeDocument/2006/relationships/hyperlink" Target="https://bible.usccb.org/bible/matthew/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gnatius.com/virtue-and-freedom-va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atch.formed.org/who-am-i-to-judge-with-dr-edward-sri/season:1/videos/real-freedom-real-lov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3400"/>
            <a:ext cx="8229600" cy="1143000"/>
          </a:xfrm>
        </p:spPr>
        <p:txBody>
          <a:bodyPr>
            <a:noAutofit/>
          </a:bodyPr>
          <a:lstStyle/>
          <a:p>
            <a:r>
              <a:rPr lang="en-US" sz="10000" dirty="0"/>
              <a:t>PLEASE SIGN IN</a:t>
            </a:r>
          </a:p>
        </p:txBody>
      </p:sp>
      <p:sp>
        <p:nvSpPr>
          <p:cNvPr id="3" name="Content Placeholder 2"/>
          <p:cNvSpPr>
            <a:spLocks noGrp="1"/>
          </p:cNvSpPr>
          <p:nvPr>
            <p:ph idx="1"/>
          </p:nvPr>
        </p:nvSpPr>
        <p:spPr>
          <a:xfrm>
            <a:off x="457200" y="198436"/>
            <a:ext cx="8229600" cy="3352801"/>
          </a:xfrm>
        </p:spPr>
        <p:txBody>
          <a:bodyPr>
            <a:noAutofit/>
          </a:bodyPr>
          <a:lstStyle/>
          <a:p>
            <a:pPr marL="0" indent="0" algn="ctr">
              <a:buNone/>
            </a:pPr>
            <a:endParaRPr lang="en-US" sz="2000" dirty="0"/>
          </a:p>
          <a:p>
            <a:pPr marL="0" indent="0" algn="ctr">
              <a:buNone/>
            </a:pPr>
            <a:r>
              <a:rPr lang="en-US" sz="14500" b="1" i="1" dirty="0">
                <a:latin typeface="Times New Roman" panose="02020603050405020304" pitchFamily="18" charset="0"/>
                <a:cs typeface="Times New Roman" panose="02020603050405020304" pitchFamily="18" charset="0"/>
              </a:rPr>
              <a:t>Welcome!</a:t>
            </a:r>
          </a:p>
        </p:txBody>
      </p:sp>
    </p:spTree>
    <p:extLst>
      <p:ext uri="{BB962C8B-B14F-4D97-AF65-F5344CB8AC3E}">
        <p14:creationId xmlns:p14="http://schemas.microsoft.com/office/powerpoint/2010/main" val="3511183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PART TWO</a:t>
            </a:r>
          </a:p>
        </p:txBody>
      </p:sp>
      <p:sp>
        <p:nvSpPr>
          <p:cNvPr id="11" name="TextBox 10">
            <a:extLst>
              <a:ext uri="{FF2B5EF4-FFF2-40B4-BE49-F238E27FC236}">
                <a16:creationId xmlns:a16="http://schemas.microsoft.com/office/drawing/2014/main" id="{A5E69CC6-7F27-2447-643D-6F1E2CD385F8}"/>
              </a:ext>
            </a:extLst>
          </p:cNvPr>
          <p:cNvSpPr txBox="1"/>
          <p:nvPr/>
        </p:nvSpPr>
        <p:spPr>
          <a:xfrm>
            <a:off x="1066800" y="1828800"/>
            <a:ext cx="7543800" cy="4216539"/>
          </a:xfrm>
          <a:prstGeom prst="rect">
            <a:avLst/>
          </a:prstGeom>
          <a:noFill/>
        </p:spPr>
        <p:txBody>
          <a:bodyPr wrap="square">
            <a:spAutoFit/>
          </a:bodyPr>
          <a:lstStyle/>
          <a:p>
            <a:pPr marL="0" indent="0" algn="ctr">
              <a:buNone/>
            </a:pPr>
            <a:r>
              <a:rPr lang="en-US" sz="3200" dirty="0"/>
              <a:t>Please open FORMED and view </a:t>
            </a:r>
          </a:p>
          <a:p>
            <a:pPr marL="0" indent="0" algn="ctr">
              <a:buNone/>
            </a:pPr>
            <a:endParaRPr lang="en-US" sz="3200" dirty="0"/>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400" b="0" i="1" u="none" strike="noStrike" kern="1200" cap="none" spc="0" normalizeH="0" baseline="0" noProof="0" dirty="0">
                <a:ln>
                  <a:noFill/>
                </a:ln>
                <a:solidFill>
                  <a:prstClr val="black"/>
                </a:solidFill>
                <a:effectLst/>
                <a:uLnTx/>
                <a:uFillTx/>
                <a:latin typeface="Calibri"/>
                <a:ea typeface="+mn-ea"/>
                <a:cs typeface="+mn-cs"/>
                <a:hlinkClick r:id="rId2"/>
              </a:rPr>
              <a:t>Who Am I to Judge?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hlinkClick r:id="rId2"/>
              </a:rPr>
              <a:t>Session 3</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Real Freedom, Real Love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Beginning at 14:03</a:t>
            </a:r>
          </a:p>
        </p:txBody>
      </p:sp>
    </p:spTree>
    <p:extLst>
      <p:ext uri="{BB962C8B-B14F-4D97-AF65-F5344CB8AC3E}">
        <p14:creationId xmlns:p14="http://schemas.microsoft.com/office/powerpoint/2010/main" val="354394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noAutofit/>
          </a:bodyPr>
          <a:lstStyle/>
          <a:p>
            <a:r>
              <a:rPr lang="en-US" sz="4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6629400" y="6057900"/>
            <a:ext cx="2057400" cy="533400"/>
          </a:xfrm>
        </p:spPr>
        <p:txBody>
          <a:bodyPr>
            <a:noAutofit/>
          </a:bodyPr>
          <a:lstStyle/>
          <a:p>
            <a:pPr marL="0" indent="0">
              <a:buNone/>
            </a:pPr>
            <a:r>
              <a:rPr lang="en-US" sz="2800" dirty="0" err="1">
                <a:latin typeface="Times New Roman" panose="02020603050405020304" pitchFamily="18" charset="0"/>
                <a:cs typeface="Times New Roman" panose="02020603050405020304" pitchFamily="18" charset="0"/>
              </a:rPr>
              <a:t>Workbk</a:t>
            </a:r>
            <a:r>
              <a:rPr lang="en-US" sz="2800" dirty="0">
                <a:latin typeface="Times New Roman" panose="02020603050405020304" pitchFamily="18" charset="0"/>
                <a:cs typeface="Times New Roman" panose="02020603050405020304" pitchFamily="18" charset="0"/>
              </a:rPr>
              <a:t> p 26</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B276F57-334D-0931-87AF-7EB5196F6BF4}"/>
              </a:ext>
            </a:extLst>
          </p:cNvPr>
          <p:cNvPicPr>
            <a:picLocks noChangeAspect="1"/>
          </p:cNvPicPr>
          <p:nvPr/>
        </p:nvPicPr>
        <p:blipFill>
          <a:blip r:embed="rId2"/>
          <a:stretch>
            <a:fillRect/>
          </a:stretch>
        </p:blipFill>
        <p:spPr>
          <a:xfrm>
            <a:off x="228600" y="1447800"/>
            <a:ext cx="8603559" cy="4191000"/>
          </a:xfrm>
          <a:prstGeom prst="rect">
            <a:avLst/>
          </a:prstGeom>
        </p:spPr>
      </p:pic>
    </p:spTree>
    <p:extLst>
      <p:ext uri="{BB962C8B-B14F-4D97-AF65-F5344CB8AC3E}">
        <p14:creationId xmlns:p14="http://schemas.microsoft.com/office/powerpoint/2010/main" val="254027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39762"/>
          </a:xfrm>
        </p:spPr>
        <p:txBody>
          <a:bodyPr>
            <a:noAutofit/>
          </a:bodyPr>
          <a:lstStyle/>
          <a:p>
            <a:r>
              <a:rPr lang="en-US" sz="4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6629400" y="6057900"/>
            <a:ext cx="2057400" cy="533400"/>
          </a:xfrm>
        </p:spPr>
        <p:txBody>
          <a:bodyPr>
            <a:noAutofit/>
          </a:bodyPr>
          <a:lstStyle/>
          <a:p>
            <a:pPr marL="0" indent="0">
              <a:buNone/>
            </a:pPr>
            <a:r>
              <a:rPr lang="en-US" sz="2800" dirty="0" err="1">
                <a:latin typeface="Times New Roman" panose="02020603050405020304" pitchFamily="18" charset="0"/>
                <a:cs typeface="Times New Roman" panose="02020603050405020304" pitchFamily="18" charset="0"/>
              </a:rPr>
              <a:t>Workbk</a:t>
            </a:r>
            <a:r>
              <a:rPr lang="en-US" sz="2800" dirty="0">
                <a:latin typeface="Times New Roman" panose="02020603050405020304" pitchFamily="18" charset="0"/>
                <a:cs typeface="Times New Roman" panose="02020603050405020304" pitchFamily="18" charset="0"/>
              </a:rPr>
              <a:t> p 26</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30BEC981-E500-7E88-A46D-42A6AA7647C9}"/>
              </a:ext>
            </a:extLst>
          </p:cNvPr>
          <p:cNvPicPr>
            <a:picLocks noChangeAspect="1"/>
          </p:cNvPicPr>
          <p:nvPr/>
        </p:nvPicPr>
        <p:blipFill>
          <a:blip r:embed="rId2"/>
          <a:stretch>
            <a:fillRect/>
          </a:stretch>
        </p:blipFill>
        <p:spPr>
          <a:xfrm>
            <a:off x="0" y="1396690"/>
            <a:ext cx="9144000" cy="4546910"/>
          </a:xfrm>
          <a:prstGeom prst="rect">
            <a:avLst/>
          </a:prstGeom>
        </p:spPr>
      </p:pic>
    </p:spTree>
    <p:extLst>
      <p:ext uri="{BB962C8B-B14F-4D97-AF65-F5344CB8AC3E}">
        <p14:creationId xmlns:p14="http://schemas.microsoft.com/office/powerpoint/2010/main" val="159690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latin typeface="Times New Roman" panose="02020603050405020304" pitchFamily="18" charset="0"/>
                <a:cs typeface="Times New Roman" panose="02020603050405020304" pitchFamily="18" charset="0"/>
              </a:rPr>
              <a:t>Reflection 2</a:t>
            </a:r>
          </a:p>
        </p:txBody>
      </p:sp>
      <p:sp>
        <p:nvSpPr>
          <p:cNvPr id="3" name="Content Placeholder 2"/>
          <p:cNvSpPr>
            <a:spLocks noGrp="1"/>
          </p:cNvSpPr>
          <p:nvPr>
            <p:ph idx="1"/>
          </p:nvPr>
        </p:nvSpPr>
        <p:spPr>
          <a:xfrm>
            <a:off x="457200" y="1371600"/>
            <a:ext cx="8229600" cy="4724400"/>
          </a:xfrm>
        </p:spPr>
        <p:txBody>
          <a:bodyPr>
            <a:normAutofit fontScale="92500" lnSpcReduction="20000"/>
          </a:bodyPr>
          <a:lstStyle/>
          <a:p>
            <a:r>
              <a:rPr lang="en-US" sz="2400" dirty="0">
                <a:latin typeface="Times New Roman" panose="02020603050405020304" pitchFamily="18" charset="0"/>
                <a:cs typeface="Times New Roman" panose="02020603050405020304" pitchFamily="18" charset="0"/>
              </a:rPr>
              <a:t>What stood out for you as you watched Dr. Sri’s talk?</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Do you believe the belief that freedom is basically about making choices rather than about the choices you make has become the accepted attitude?  What makes you think so?</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Why do you think our culture walked away from the classical view of freedom?</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When you consider the moral law, what thoughts/images are evoked?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How does God’s love form the moral law?   Where do we find the moral law?</a:t>
            </a:r>
          </a:p>
        </p:txBody>
      </p:sp>
    </p:spTree>
    <p:extLst>
      <p:ext uri="{BB962C8B-B14F-4D97-AF65-F5344CB8AC3E}">
        <p14:creationId xmlns:p14="http://schemas.microsoft.com/office/powerpoint/2010/main" val="196329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46B449-9187-46F0-9AB8-46EEEFA74675}"/>
              </a:ext>
            </a:extLst>
          </p:cNvPr>
          <p:cNvSpPr txBox="1"/>
          <p:nvPr/>
        </p:nvSpPr>
        <p:spPr>
          <a:xfrm>
            <a:off x="304800" y="381000"/>
            <a:ext cx="8382000" cy="5693866"/>
          </a:xfrm>
          <a:prstGeom prst="rect">
            <a:avLst/>
          </a:prstGeom>
          <a:noFill/>
        </p:spPr>
        <p:txBody>
          <a:bodyPr wrap="square" rtlCol="0">
            <a:spAutoFit/>
          </a:bodyPr>
          <a:lstStyle/>
          <a:p>
            <a:pPr algn="ctr"/>
            <a:r>
              <a:rPr lang="en-US" sz="4000" dirty="0"/>
              <a:t>Key take away points:</a:t>
            </a:r>
          </a:p>
          <a:p>
            <a:pPr algn="ctr"/>
            <a:endParaRPr lang="en-US" sz="1600" dirty="0"/>
          </a:p>
          <a:p>
            <a:pPr marL="571500" indent="-571500">
              <a:buFont typeface="Arial" panose="020B0604020202020204" pitchFamily="34" charset="0"/>
              <a:buChar char="•"/>
            </a:pPr>
            <a:r>
              <a:rPr lang="en-US" sz="2800" dirty="0"/>
              <a:t>The classical worldview has ethics as the bridge between man-as-he-is and man-as-he-is-meant-to-be.  The end (TELOS) of man is love, and so loving relationships are necessary to us and to live them well, we need the virtues so that we are free to love as we should.</a:t>
            </a:r>
          </a:p>
          <a:p>
            <a:pPr marL="571500" indent="-571500">
              <a:buFont typeface="Arial" panose="020B0604020202020204" pitchFamily="34" charset="0"/>
              <a:buChar char="•"/>
            </a:pPr>
            <a:r>
              <a:rPr lang="en-US" sz="2800" dirty="0"/>
              <a:t>Two types of freedom: freedom for excellence vs freedom of indifference.  Freedom of Indifference is all about making choices, as long as they are </a:t>
            </a:r>
            <a:r>
              <a:rPr lang="en-US" sz="2800" i="1" dirty="0"/>
              <a:t>your</a:t>
            </a:r>
            <a:r>
              <a:rPr lang="en-US" sz="2800" dirty="0"/>
              <a:t> choices but freedom for excellence is about making the </a:t>
            </a:r>
            <a:r>
              <a:rPr lang="en-US" sz="2800" i="1" dirty="0"/>
              <a:t>right</a:t>
            </a:r>
            <a:r>
              <a:rPr lang="en-US" sz="2800" dirty="0"/>
              <a:t> choices according to the moral law.</a:t>
            </a:r>
            <a:endParaRPr lang="en-US" sz="2000" dirty="0"/>
          </a:p>
        </p:txBody>
      </p:sp>
    </p:spTree>
    <p:extLst>
      <p:ext uri="{BB962C8B-B14F-4D97-AF65-F5344CB8AC3E}">
        <p14:creationId xmlns:p14="http://schemas.microsoft.com/office/powerpoint/2010/main" val="120258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Prayer Partners</a:t>
            </a:r>
          </a:p>
        </p:txBody>
      </p:sp>
      <p:sp>
        <p:nvSpPr>
          <p:cNvPr id="3" name="Content Placeholder 2"/>
          <p:cNvSpPr>
            <a:spLocks noGrp="1"/>
          </p:cNvSpPr>
          <p:nvPr>
            <p:ph idx="1"/>
          </p:nvPr>
        </p:nvSpPr>
        <p:spPr>
          <a:xfrm>
            <a:off x="457200" y="2514600"/>
            <a:ext cx="8229600" cy="2971799"/>
          </a:xfrm>
        </p:spPr>
        <p:txBody>
          <a:bodyPr/>
          <a:lstStyle/>
          <a:p>
            <a:pPr marL="0" indent="0" algn="ctr">
              <a:buNone/>
            </a:pPr>
            <a:r>
              <a:rPr lang="en-US" dirty="0"/>
              <a:t>Put your name and your petitions on a slip of paper or a card.  Fold and throw your cards into a basket, then choose the card of a group member for whom, and for whose intentions, you will pray in the coming weeks.</a:t>
            </a:r>
          </a:p>
        </p:txBody>
      </p:sp>
    </p:spTree>
    <p:extLst>
      <p:ext uri="{BB962C8B-B14F-4D97-AF65-F5344CB8AC3E}">
        <p14:creationId xmlns:p14="http://schemas.microsoft.com/office/powerpoint/2010/main" val="348505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a:xfrm>
            <a:off x="609600" y="1600200"/>
            <a:ext cx="8229600" cy="4724400"/>
          </a:xfrm>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Re-read the Sermon on the Mount (</a:t>
            </a:r>
            <a:r>
              <a:rPr lang="en-US" dirty="0">
                <a:latin typeface="Times New Roman" panose="02020603050405020304" pitchFamily="18" charset="0"/>
                <a:cs typeface="Times New Roman" panose="02020603050405020304" pitchFamily="18" charset="0"/>
                <a:hlinkClick r:id="rId2"/>
              </a:rPr>
              <a:t>Mt 5-7</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How does this “New Law” compare to the Ten Commandments?</a:t>
            </a:r>
          </a:p>
          <a:p>
            <a:pPr lvl="1"/>
            <a:r>
              <a:rPr lang="en-US" dirty="0">
                <a:latin typeface="Times New Roman" panose="02020603050405020304" pitchFamily="18" charset="0"/>
                <a:cs typeface="Times New Roman" panose="02020603050405020304" pitchFamily="18" charset="0"/>
              </a:rPr>
              <a:t>In what way does Jesus fulfill the moral law?</a:t>
            </a:r>
          </a:p>
          <a:p>
            <a:pPr lvl="1"/>
            <a:r>
              <a:rPr lang="en-US" dirty="0">
                <a:latin typeface="Times New Roman" panose="02020603050405020304" pitchFamily="18" charset="0"/>
                <a:cs typeface="Times New Roman" panose="02020603050405020304" pitchFamily="18" charset="0"/>
              </a:rPr>
              <a:t>How does being a disciple of Jesus make it easier to live in God’s law?</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Is there a particular moral teaching of the Church you have difficulty with?  Spend some time in prayer to the Lord to open your heart to the truth.  Look up the teaching in the </a:t>
            </a:r>
            <a:r>
              <a:rPr lang="en-US" dirty="0">
                <a:latin typeface="Times New Roman" panose="02020603050405020304" pitchFamily="18" charset="0"/>
                <a:cs typeface="Times New Roman" panose="02020603050405020304" pitchFamily="18" charset="0"/>
                <a:hlinkClick r:id="rId3"/>
              </a:rPr>
              <a:t>Catechism of the Catholic Church </a:t>
            </a:r>
            <a:r>
              <a:rPr lang="en-US" dirty="0">
                <a:latin typeface="Times New Roman" panose="02020603050405020304" pitchFamily="18" charset="0"/>
                <a:cs typeface="Times New Roman" panose="02020603050405020304" pitchFamily="18" charset="0"/>
              </a:rPr>
              <a:t>and see what the “official teaching” is and why it is taught.</a:t>
            </a:r>
          </a:p>
        </p:txBody>
      </p:sp>
    </p:spTree>
    <p:extLst>
      <p:ext uri="{BB962C8B-B14F-4D97-AF65-F5344CB8AC3E}">
        <p14:creationId xmlns:p14="http://schemas.microsoft.com/office/powerpoint/2010/main" val="372129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MEET AGAIN</a:t>
            </a:r>
          </a:p>
        </p:txBody>
      </p:sp>
      <p:sp>
        <p:nvSpPr>
          <p:cNvPr id="3" name="Content Placeholder 2"/>
          <p:cNvSpPr>
            <a:spLocks noGrp="1"/>
          </p:cNvSpPr>
          <p:nvPr>
            <p:ph idx="1"/>
          </p:nvPr>
        </p:nvSpPr>
        <p:spPr>
          <a:xfrm>
            <a:off x="457200" y="1661318"/>
            <a:ext cx="8229600" cy="3535363"/>
          </a:xfrm>
        </p:spPr>
        <p:txBody>
          <a:bodyPr>
            <a:normAutofit fontScale="85000" lnSpcReduction="20000"/>
          </a:bodyPr>
          <a:lstStyle/>
          <a:p>
            <a:pPr marL="0" indent="0">
              <a:buNone/>
            </a:pPr>
            <a:endParaRPr lang="en-US" sz="4000" dirty="0"/>
          </a:p>
          <a:p>
            <a:r>
              <a:rPr lang="en-US" sz="4000" dirty="0"/>
              <a:t>Pray for you prayer partner’s needs</a:t>
            </a:r>
          </a:p>
          <a:p>
            <a:endParaRPr lang="en-US" sz="4000" dirty="0"/>
          </a:p>
          <a:p>
            <a:r>
              <a:rPr lang="en-US" sz="4000" dirty="0"/>
              <a:t>Watch </a:t>
            </a:r>
            <a:r>
              <a:rPr lang="en-US" sz="4000" i="1" dirty="0"/>
              <a:t>Virtue and Freedom Episode 4</a:t>
            </a:r>
          </a:p>
          <a:p>
            <a:pPr marL="0" indent="0">
              <a:buNone/>
            </a:pPr>
            <a:r>
              <a:rPr lang="en-US" sz="4000" i="1" dirty="0"/>
              <a:t>Please </a:t>
            </a:r>
            <a:r>
              <a:rPr lang="en-US" sz="4000" i="1" dirty="0" err="1"/>
              <a:t>note:You</a:t>
            </a:r>
            <a:r>
              <a:rPr lang="en-US" sz="4000" i="1" dirty="0"/>
              <a:t> will need to buy access on FORMED ($19.95) or buy the videos from </a:t>
            </a:r>
            <a:r>
              <a:rPr lang="en-US" sz="4000" dirty="0">
                <a:hlinkClick r:id="rId3"/>
              </a:rPr>
              <a:t>Ignatius Press</a:t>
            </a:r>
            <a:endParaRPr lang="en-US" sz="4000" dirty="0"/>
          </a:p>
          <a:p>
            <a:endParaRPr lang="en-US" sz="4000" dirty="0"/>
          </a:p>
          <a:p>
            <a:endParaRPr lang="en-US" sz="4000" dirty="0"/>
          </a:p>
        </p:txBody>
      </p:sp>
    </p:spTree>
    <p:extLst>
      <p:ext uri="{BB962C8B-B14F-4D97-AF65-F5344CB8AC3E}">
        <p14:creationId xmlns:p14="http://schemas.microsoft.com/office/powerpoint/2010/main" val="49650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CLOSING PRAYER</a:t>
            </a:r>
          </a:p>
        </p:txBody>
      </p:sp>
      <p:sp>
        <p:nvSpPr>
          <p:cNvPr id="7" name="Content Placeholder 6">
            <a:extLst>
              <a:ext uri="{FF2B5EF4-FFF2-40B4-BE49-F238E27FC236}">
                <a16:creationId xmlns:a16="http://schemas.microsoft.com/office/drawing/2014/main" id="{64860FD2-C71C-CCF2-CA58-0D1E03E3E5E4}"/>
              </a:ext>
            </a:extLst>
          </p:cNvPr>
          <p:cNvSpPr>
            <a:spLocks noGrp="1"/>
          </p:cNvSpPr>
          <p:nvPr>
            <p:ph idx="1"/>
          </p:nvPr>
        </p:nvSpPr>
        <p:spPr>
          <a:xfrm>
            <a:off x="266700" y="1455683"/>
            <a:ext cx="8610600" cy="5097517"/>
          </a:xfrm>
        </p:spPr>
        <p:txBody>
          <a:bodyPr>
            <a:normAutofit fontScale="85000" lnSpcReduction="20000"/>
          </a:bodyPr>
          <a:lstStyle/>
          <a:p>
            <a:pPr marL="0" indent="0" algn="ctr">
              <a:spcBef>
                <a:spcPts val="0"/>
              </a:spcBef>
              <a:buNone/>
            </a:pPr>
            <a:r>
              <a:rPr lang="en-US" sz="3000" dirty="0">
                <a:solidFill>
                  <a:srgbClr val="333333"/>
                </a:solidFill>
                <a:effectLst/>
                <a:latin typeface="Arial" panose="020B0604020202020204" pitchFamily="34" charset="0"/>
                <a:ea typeface="Calibri" panose="020F0502020204030204" pitchFamily="34" charset="0"/>
              </a:rPr>
              <a:t>O Almighty and all-knowing God,</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without beginning or end,</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who are the giver, preserver, and rewarder of all virtue:</a:t>
            </a:r>
          </a:p>
          <a:p>
            <a:pPr marL="0" indent="0" algn="ctr">
              <a:spcBef>
                <a:spcPts val="0"/>
              </a:spcBef>
              <a:buNone/>
            </a:pP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Grant me to stand firm on the solid foundation of Faith,</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be protected by the invincible shield of Hope,</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and be adorned by the nuptial garment of Charity;</a:t>
            </a:r>
            <a:br>
              <a:rPr lang="en-US" sz="3000" dirty="0">
                <a:solidFill>
                  <a:srgbClr val="333333"/>
                </a:solidFill>
                <a:effectLst/>
                <a:latin typeface="Arial" panose="020B0604020202020204" pitchFamily="34" charset="0"/>
                <a:ea typeface="Calibri" panose="020F0502020204030204" pitchFamily="34" charset="0"/>
              </a:rPr>
            </a:b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Grant me by </a:t>
            </a:r>
            <a:r>
              <a:rPr lang="en-US" sz="3000" dirty="0">
                <a:solidFill>
                  <a:srgbClr val="333333"/>
                </a:solidFill>
                <a:latin typeface="Arial" panose="020B0604020202020204" pitchFamily="34" charset="0"/>
                <a:ea typeface="Calibri" panose="020F0502020204030204" pitchFamily="34" charset="0"/>
              </a:rPr>
              <a:t>J</a:t>
            </a:r>
            <a:r>
              <a:rPr lang="en-US" sz="3000" dirty="0">
                <a:solidFill>
                  <a:srgbClr val="333333"/>
                </a:solidFill>
                <a:effectLst/>
                <a:latin typeface="Arial" panose="020B0604020202020204" pitchFamily="34" charset="0"/>
                <a:ea typeface="Calibri" panose="020F0502020204030204" pitchFamily="34" charset="0"/>
              </a:rPr>
              <a:t>ustice to obey You,</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by Prudence to resist the crafts of the Devil,</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by Temperance to hold to moderation, [and]</a:t>
            </a:r>
            <a:br>
              <a:rPr lang="en-US" sz="3000" dirty="0">
                <a:solidFill>
                  <a:srgbClr val="333333"/>
                </a:solidFill>
                <a:effectLst/>
                <a:latin typeface="Arial" panose="020B0604020202020204" pitchFamily="34" charset="0"/>
                <a:ea typeface="Calibri" panose="020F0502020204030204" pitchFamily="34" charset="0"/>
              </a:rPr>
            </a:br>
            <a:r>
              <a:rPr lang="en-US" sz="3000" dirty="0">
                <a:solidFill>
                  <a:srgbClr val="333333"/>
                </a:solidFill>
                <a:effectLst/>
                <a:latin typeface="Arial" panose="020B0604020202020204" pitchFamily="34" charset="0"/>
                <a:ea typeface="Calibri" panose="020F0502020204030204" pitchFamily="34" charset="0"/>
              </a:rPr>
              <a:t>by Fortitude to bear adversity with patience</a:t>
            </a:r>
          </a:p>
          <a:p>
            <a:pPr marL="0" indent="0" algn="ctr">
              <a:spcBef>
                <a:spcPts val="0"/>
              </a:spcBef>
              <a:buNone/>
            </a:pPr>
            <a:endParaRPr lang="en-US" sz="3000" dirty="0">
              <a:solidFill>
                <a:srgbClr val="333333"/>
              </a:solidFill>
              <a:effectLst/>
              <a:latin typeface="Arial" panose="020B0604020202020204" pitchFamily="34" charset="0"/>
              <a:ea typeface="Calibri" panose="020F0502020204030204" pitchFamily="34" charset="0"/>
            </a:endParaRPr>
          </a:p>
          <a:p>
            <a:pPr marL="0" indent="0" algn="ctr">
              <a:buNone/>
            </a:pPr>
            <a:r>
              <a:rPr lang="en-US" sz="3000" dirty="0">
                <a:solidFill>
                  <a:srgbClr val="333333"/>
                </a:solidFill>
                <a:effectLst/>
                <a:latin typeface="Arial" panose="020B0604020202020204" pitchFamily="34" charset="0"/>
                <a:ea typeface="Calibri" panose="020F0502020204030204" pitchFamily="34" charset="0"/>
              </a:rPr>
              <a:t>Amen</a:t>
            </a:r>
            <a:br>
              <a:rPr lang="en-US" sz="2000" dirty="0">
                <a:solidFill>
                  <a:srgbClr val="333333"/>
                </a:solidFill>
                <a:effectLst/>
                <a:latin typeface="Arial" panose="020B0604020202020204" pitchFamily="34" charset="0"/>
                <a:ea typeface="Calibri" panose="020F0502020204030204" pitchFamily="34" charset="0"/>
              </a:rPr>
            </a:br>
            <a:endParaRPr lang="en-US" sz="2000" dirty="0">
              <a:solidFill>
                <a:srgbClr val="333333"/>
              </a:solidFill>
              <a:effectLst/>
              <a:latin typeface="Arial" panose="020B0604020202020204" pitchFamily="34" charset="0"/>
              <a:ea typeface="Calibri" panose="020F0502020204030204" pitchFamily="34" charset="0"/>
            </a:endParaRPr>
          </a:p>
          <a:p>
            <a:pPr marL="0" indent="0" algn="ctr">
              <a:buNone/>
            </a:pPr>
            <a:r>
              <a:rPr lang="en-US" sz="2000" dirty="0">
                <a:solidFill>
                  <a:srgbClr val="333333"/>
                </a:solidFill>
                <a:effectLst/>
                <a:latin typeface="Arial" panose="020B0604020202020204" pitchFamily="34" charset="0"/>
                <a:ea typeface="Calibri" panose="020F0502020204030204" pitchFamily="34" charset="0"/>
              </a:rPr>
              <a:t>St Thomas Aquinas</a:t>
            </a:r>
            <a:endParaRPr lang="en-US" sz="2000" dirty="0"/>
          </a:p>
        </p:txBody>
      </p:sp>
    </p:spTree>
    <p:extLst>
      <p:ext uri="{BB962C8B-B14F-4D97-AF65-F5344CB8AC3E}">
        <p14:creationId xmlns:p14="http://schemas.microsoft.com/office/powerpoint/2010/main" val="45064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4343400"/>
          </a:xfrm>
        </p:spPr>
        <p:txBody>
          <a:bodyPr>
            <a:normAutofit fontScale="90000"/>
          </a:bodyPr>
          <a:lstStyle/>
          <a:p>
            <a:r>
              <a:rPr lang="en-US" sz="6700" b="1" dirty="0">
                <a:latin typeface="Times New Roman" panose="02020603050405020304" pitchFamily="18" charset="0"/>
                <a:cs typeface="Times New Roman" panose="02020603050405020304" pitchFamily="18" charset="0"/>
              </a:rPr>
              <a:t>Virtue: </a:t>
            </a:r>
            <a:br>
              <a:rPr lang="en-US" sz="6700" b="1" dirty="0">
                <a:latin typeface="Times New Roman" panose="02020603050405020304" pitchFamily="18" charset="0"/>
                <a:cs typeface="Times New Roman" panose="02020603050405020304" pitchFamily="18" charset="0"/>
              </a:rPr>
            </a:br>
            <a:r>
              <a:rPr lang="en-US" sz="6700" b="1" i="1" dirty="0">
                <a:latin typeface="Times New Roman" panose="02020603050405020304" pitchFamily="18" charset="0"/>
                <a:cs typeface="Times New Roman" panose="02020603050405020304" pitchFamily="18" charset="0"/>
              </a:rPr>
              <a:t>The Art of Living</a:t>
            </a:r>
            <a:br>
              <a:rPr lang="en-US" sz="8000" b="1">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Meeting 5</a:t>
            </a:r>
            <a:br>
              <a:rPr lang="en-US" sz="4800" dirty="0">
                <a:latin typeface="Times New Roman" panose="02020603050405020304" pitchFamily="18" charset="0"/>
                <a:cs typeface="Times New Roman" panose="02020603050405020304" pitchFamily="18" charset="0"/>
              </a:rPr>
            </a:br>
            <a:r>
              <a:rPr lang="en-US" sz="5300" i="1" dirty="0">
                <a:latin typeface="Times New Roman" panose="02020603050405020304" pitchFamily="18" charset="0"/>
                <a:cs typeface="Times New Roman" panose="02020603050405020304" pitchFamily="18" charset="0"/>
              </a:rPr>
              <a:t>Real Freedom,</a:t>
            </a:r>
            <a:br>
              <a:rPr lang="en-US" sz="5300" i="1" dirty="0">
                <a:latin typeface="Times New Roman" panose="02020603050405020304" pitchFamily="18" charset="0"/>
                <a:cs typeface="Times New Roman" panose="02020603050405020304" pitchFamily="18" charset="0"/>
              </a:rPr>
            </a:br>
            <a:r>
              <a:rPr lang="en-US" sz="5300" i="1" dirty="0">
                <a:latin typeface="Times New Roman" panose="02020603050405020304" pitchFamily="18" charset="0"/>
                <a:cs typeface="Times New Roman" panose="02020603050405020304" pitchFamily="18" charset="0"/>
              </a:rPr>
              <a:t>Real Love</a:t>
            </a:r>
            <a:endParaRPr lang="en-US" sz="6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47800" y="4876800"/>
            <a:ext cx="6400800" cy="1752600"/>
          </a:xfrm>
        </p:spPr>
        <p:txBody>
          <a:bodyPr/>
          <a:lstStyle/>
          <a:p>
            <a:r>
              <a:rPr lang="en-US" i="1" dirty="0">
                <a:solidFill>
                  <a:schemeClr val="tx1"/>
                </a:solidFill>
              </a:rPr>
              <a:t>Nativity Communities of Faith</a:t>
            </a:r>
          </a:p>
          <a:p>
            <a:r>
              <a:rPr lang="en-US" dirty="0">
                <a:solidFill>
                  <a:schemeClr val="tx1"/>
                </a:solidFill>
              </a:rPr>
              <a:t>Spring 2023</a:t>
            </a:r>
          </a:p>
        </p:txBody>
      </p:sp>
    </p:spTree>
    <p:extLst>
      <p:ext uri="{BB962C8B-B14F-4D97-AF65-F5344CB8AC3E}">
        <p14:creationId xmlns:p14="http://schemas.microsoft.com/office/powerpoint/2010/main" val="15888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sz="3400" dirty="0">
                <a:latin typeface="Times New Roman" panose="02020603050405020304" pitchFamily="18" charset="0"/>
                <a:cs typeface="Times New Roman" panose="02020603050405020304" pitchFamily="18" charset="0"/>
              </a:rPr>
              <a:t>Opening Prayer</a:t>
            </a:r>
          </a:p>
        </p:txBody>
      </p:sp>
      <p:sp>
        <p:nvSpPr>
          <p:cNvPr id="3" name="Content Placeholder 2"/>
          <p:cNvSpPr>
            <a:spLocks noGrp="1"/>
          </p:cNvSpPr>
          <p:nvPr>
            <p:ph idx="1"/>
          </p:nvPr>
        </p:nvSpPr>
        <p:spPr>
          <a:xfrm>
            <a:off x="457200" y="1066800"/>
            <a:ext cx="8153400" cy="5562600"/>
          </a:xfrm>
        </p:spPr>
        <p:txBody>
          <a:bodyPr>
            <a:noAutofit/>
          </a:bodyPr>
          <a:lstStyle/>
          <a:p>
            <a:pPr marL="0" indent="0" algn="ctr">
              <a:spcBef>
                <a:spcPts val="0"/>
              </a:spcBef>
              <a:buNone/>
            </a:pPr>
            <a:endParaRPr lang="en-US" sz="1700" b="1" i="1" dirty="0">
              <a:latin typeface="Verdana Pro" panose="020B0604020202020204" pitchFamily="34" charset="0"/>
              <a:cs typeface="Times New Roman" panose="02020603050405020304" pitchFamily="18" charset="0"/>
            </a:endParaRPr>
          </a:p>
          <a:p>
            <a:pPr marL="0" indent="0" algn="ctr">
              <a:spcBef>
                <a:spcPts val="0"/>
              </a:spcBef>
              <a:buNone/>
            </a:pPr>
            <a:r>
              <a:rPr lang="en-US" sz="2400" b="1" i="1" dirty="0">
                <a:latin typeface="Times New Roman" panose="02020603050405020304" pitchFamily="18" charset="0"/>
                <a:cs typeface="Times New Roman" panose="02020603050405020304" pitchFamily="18" charset="0"/>
              </a:rPr>
              <a:t>Blessed is the man who does not walk</a:t>
            </a:r>
          </a:p>
          <a:p>
            <a:pPr marL="0" indent="0" algn="ctr">
              <a:spcBef>
                <a:spcPts val="0"/>
              </a:spcBef>
              <a:buNone/>
            </a:pPr>
            <a:r>
              <a:rPr lang="en-US" sz="2400" b="1" i="1" dirty="0">
                <a:latin typeface="Times New Roman" panose="02020603050405020304" pitchFamily="18" charset="0"/>
                <a:cs typeface="Times New Roman" panose="02020603050405020304" pitchFamily="18" charset="0"/>
              </a:rPr>
              <a:t>in the counsel of the wicked,</a:t>
            </a:r>
          </a:p>
          <a:p>
            <a:pPr marL="0" indent="0" algn="ctr">
              <a:spcBef>
                <a:spcPts val="0"/>
              </a:spcBef>
              <a:buNone/>
            </a:pPr>
            <a:r>
              <a:rPr lang="en-US" sz="2400" b="1" i="1" dirty="0">
                <a:latin typeface="Times New Roman" panose="02020603050405020304" pitchFamily="18" charset="0"/>
                <a:cs typeface="Times New Roman" panose="02020603050405020304" pitchFamily="18" charset="0"/>
              </a:rPr>
              <a:t>Nor stand in the way of sinners,</a:t>
            </a:r>
          </a:p>
          <a:p>
            <a:pPr marL="0" indent="0" algn="ctr">
              <a:spcBef>
                <a:spcPts val="0"/>
              </a:spcBef>
              <a:buNone/>
            </a:pPr>
            <a:r>
              <a:rPr lang="en-US" sz="2400" b="1" i="1" dirty="0">
                <a:latin typeface="Times New Roman" panose="02020603050405020304" pitchFamily="18" charset="0"/>
                <a:cs typeface="Times New Roman" panose="02020603050405020304" pitchFamily="18" charset="0"/>
              </a:rPr>
              <a:t>nor sit in company with scoffers.</a:t>
            </a:r>
          </a:p>
          <a:p>
            <a:pPr marL="0" indent="0" algn="ctr">
              <a:spcBef>
                <a:spcPts val="0"/>
              </a:spcBef>
              <a:buNone/>
            </a:pPr>
            <a:endParaRPr lang="en-US" sz="1050" b="1" i="1" dirty="0">
              <a:latin typeface="Times New Roman" panose="02020603050405020304" pitchFamily="18" charset="0"/>
              <a:cs typeface="Times New Roman" panose="02020603050405020304" pitchFamily="18" charset="0"/>
            </a:endParaRPr>
          </a:p>
          <a:p>
            <a:pPr marL="0" indent="0" algn="ctr">
              <a:spcBef>
                <a:spcPts val="0"/>
              </a:spcBef>
              <a:buNone/>
            </a:pPr>
            <a:r>
              <a:rPr lang="en-US" sz="2400" b="1" i="1" dirty="0">
                <a:latin typeface="Times New Roman" panose="02020603050405020304" pitchFamily="18" charset="0"/>
                <a:cs typeface="Times New Roman" panose="02020603050405020304" pitchFamily="18" charset="0"/>
              </a:rPr>
              <a:t>Rather, the law of the LORD is his joy;</a:t>
            </a:r>
          </a:p>
          <a:p>
            <a:pPr marL="0" indent="0" algn="ctr">
              <a:spcBef>
                <a:spcPts val="0"/>
              </a:spcBef>
              <a:buNone/>
            </a:pPr>
            <a:r>
              <a:rPr lang="en-US" sz="2400" b="1" i="1" dirty="0">
                <a:latin typeface="Times New Roman" panose="02020603050405020304" pitchFamily="18" charset="0"/>
                <a:cs typeface="Times New Roman" panose="02020603050405020304" pitchFamily="18" charset="0"/>
              </a:rPr>
              <a:t>and on his law he meditates day and night.</a:t>
            </a:r>
          </a:p>
          <a:p>
            <a:pPr marL="0" indent="0" algn="ctr">
              <a:spcBef>
                <a:spcPts val="0"/>
              </a:spcBef>
              <a:buNone/>
            </a:pPr>
            <a:endParaRPr lang="en-US" sz="1050" b="1" i="1" dirty="0">
              <a:latin typeface="Times New Roman" panose="02020603050405020304" pitchFamily="18" charset="0"/>
              <a:cs typeface="Times New Roman" panose="02020603050405020304" pitchFamily="18" charset="0"/>
            </a:endParaRPr>
          </a:p>
          <a:p>
            <a:pPr marL="0" indent="0" algn="ctr">
              <a:spcBef>
                <a:spcPts val="0"/>
              </a:spcBef>
              <a:buNone/>
            </a:pPr>
            <a:r>
              <a:rPr lang="en-US" sz="2400" b="1" i="1" dirty="0">
                <a:latin typeface="Times New Roman" panose="02020603050405020304" pitchFamily="18" charset="0"/>
                <a:cs typeface="Times New Roman" panose="02020603050405020304" pitchFamily="18" charset="0"/>
              </a:rPr>
              <a:t>He is like a tree planted near streams of water,</a:t>
            </a:r>
          </a:p>
          <a:p>
            <a:pPr marL="0" indent="0" algn="ctr">
              <a:spcBef>
                <a:spcPts val="0"/>
              </a:spcBef>
              <a:buNone/>
            </a:pPr>
            <a:r>
              <a:rPr lang="en-US" sz="2400" b="1" i="1" dirty="0">
                <a:latin typeface="Times New Roman" panose="02020603050405020304" pitchFamily="18" charset="0"/>
                <a:cs typeface="Times New Roman" panose="02020603050405020304" pitchFamily="18" charset="0"/>
              </a:rPr>
              <a:t>that yields its fruit in season; Its leaves never wither;</a:t>
            </a:r>
          </a:p>
          <a:p>
            <a:pPr marL="0" indent="0" algn="ctr">
              <a:spcBef>
                <a:spcPts val="0"/>
              </a:spcBef>
              <a:buNone/>
            </a:pPr>
            <a:r>
              <a:rPr lang="en-US" sz="2400" b="1" i="1" dirty="0">
                <a:latin typeface="Times New Roman" panose="02020603050405020304" pitchFamily="18" charset="0"/>
                <a:cs typeface="Times New Roman" panose="02020603050405020304" pitchFamily="18" charset="0"/>
              </a:rPr>
              <a:t>Whatever he does prospers.</a:t>
            </a:r>
          </a:p>
          <a:p>
            <a:pPr marL="0" indent="0" algn="ctr">
              <a:spcBef>
                <a:spcPts val="0"/>
              </a:spcBef>
              <a:buNone/>
            </a:pPr>
            <a:endParaRPr lang="en-US" sz="1400" b="1" i="1" dirty="0">
              <a:latin typeface="Times New Roman" panose="02020603050405020304" pitchFamily="18" charset="0"/>
              <a:cs typeface="Times New Roman" panose="02020603050405020304" pitchFamily="18" charset="0"/>
            </a:endParaRPr>
          </a:p>
          <a:p>
            <a:pPr marL="0" indent="0" algn="ctr">
              <a:spcBef>
                <a:spcPts val="0"/>
              </a:spcBef>
              <a:buNone/>
            </a:pPr>
            <a:r>
              <a:rPr lang="en-US" sz="2200" b="1" dirty="0">
                <a:latin typeface="Times New Roman" panose="02020603050405020304" pitchFamily="18" charset="0"/>
                <a:cs typeface="Times New Roman" panose="02020603050405020304" pitchFamily="18" charset="0"/>
              </a:rPr>
              <a:t>Lord, may you ever be my joy!</a:t>
            </a:r>
          </a:p>
          <a:p>
            <a:pPr marL="0" indent="0" algn="ctr">
              <a:spcBef>
                <a:spcPts val="0"/>
              </a:spcBef>
              <a:buNone/>
            </a:pPr>
            <a:r>
              <a:rPr lang="en-US" sz="2200" b="1" dirty="0">
                <a:latin typeface="Times New Roman" panose="02020603050405020304" pitchFamily="18" charset="0"/>
                <a:cs typeface="Times New Roman" panose="02020603050405020304" pitchFamily="18" charset="0"/>
              </a:rPr>
              <a:t>Help me to grow in virtue and </a:t>
            </a:r>
          </a:p>
          <a:p>
            <a:pPr marL="0" indent="0" algn="ctr">
              <a:spcBef>
                <a:spcPts val="0"/>
              </a:spcBef>
              <a:buNone/>
            </a:pPr>
            <a:r>
              <a:rPr lang="en-US" sz="2200" b="1" dirty="0">
                <a:latin typeface="Times New Roman" panose="02020603050405020304" pitchFamily="18" charset="0"/>
                <a:cs typeface="Times New Roman" panose="02020603050405020304" pitchFamily="18" charset="0"/>
              </a:rPr>
              <a:t>become the person you made me to be.</a:t>
            </a:r>
          </a:p>
          <a:p>
            <a:pPr marL="0" indent="0" algn="ctr">
              <a:spcBef>
                <a:spcPts val="0"/>
              </a:spcBef>
              <a:buNone/>
            </a:pPr>
            <a:r>
              <a:rPr lang="en-US" sz="2200" b="1" i="1" dirty="0">
                <a:latin typeface="Times New Roman" panose="02020603050405020304" pitchFamily="18" charset="0"/>
                <a:cs typeface="Times New Roman" panose="02020603050405020304" pitchFamily="18" charset="0"/>
              </a:rPr>
              <a:t>Amen</a:t>
            </a:r>
          </a:p>
          <a:p>
            <a:pPr marL="0" indent="0" algn="ctr">
              <a:buNone/>
            </a:pPr>
            <a:endParaRPr lang="en-US" sz="1500" dirty="0">
              <a:latin typeface="Verdana Pro"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7145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371600"/>
          </a:xfrm>
        </p:spPr>
        <p:txBody>
          <a:bodyPr>
            <a:normAutofit fontScale="90000"/>
          </a:bodyPr>
          <a:lstStyle/>
          <a:p>
            <a:r>
              <a:rPr lang="en-US" sz="6000" i="1" dirty="0" err="1">
                <a:latin typeface="Times New Roman" panose="02020603050405020304" pitchFamily="18" charset="0"/>
                <a:cs typeface="Times New Roman" panose="02020603050405020304" pitchFamily="18" charset="0"/>
              </a:rPr>
              <a:t>Cor</a:t>
            </a:r>
            <a:r>
              <a:rPr lang="en-US" sz="6000" i="1" dirty="0">
                <a:latin typeface="Times New Roman" panose="02020603050405020304" pitchFamily="18" charset="0"/>
                <a:cs typeface="Times New Roman" panose="02020603050405020304" pitchFamily="18" charset="0"/>
              </a:rPr>
              <a:t> ad </a:t>
            </a:r>
            <a:r>
              <a:rPr lang="en-US" sz="6000" i="1" dirty="0" err="1">
                <a:latin typeface="Times New Roman" panose="02020603050405020304" pitchFamily="18" charset="0"/>
                <a:cs typeface="Times New Roman" panose="02020603050405020304" pitchFamily="18" charset="0"/>
              </a:rPr>
              <a:t>Cor</a:t>
            </a:r>
            <a:r>
              <a:rPr lang="en-US" sz="6000" i="1" dirty="0">
                <a:latin typeface="Times New Roman" panose="02020603050405020304" pitchFamily="18" charset="0"/>
                <a:cs typeface="Times New Roman" panose="02020603050405020304" pitchFamily="18" charset="0"/>
              </a:rPr>
              <a:t> Loquitur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Heart Speaks to Heart</a:t>
            </a:r>
          </a:p>
        </p:txBody>
      </p:sp>
      <p:sp>
        <p:nvSpPr>
          <p:cNvPr id="3" name="Content Placeholder 2"/>
          <p:cNvSpPr>
            <a:spLocks noGrp="1"/>
          </p:cNvSpPr>
          <p:nvPr>
            <p:ph idx="1"/>
          </p:nvPr>
        </p:nvSpPr>
        <p:spPr>
          <a:xfrm>
            <a:off x="457200" y="2362200"/>
            <a:ext cx="8229600" cy="3763963"/>
          </a:xfrm>
        </p:spPr>
        <p:txBody>
          <a:bodyPr>
            <a:normAutofit fontScale="77500" lnSpcReduction="20000"/>
          </a:bodyPr>
          <a:lstStyle/>
          <a:p>
            <a:pPr marL="0" indent="0" algn="ctr">
              <a:buNone/>
            </a:pPr>
            <a:r>
              <a:rPr lang="en-US" sz="6600" i="1" dirty="0">
                <a:latin typeface="Times New Roman" panose="02020603050405020304" pitchFamily="18" charset="0"/>
                <a:cs typeface="Times New Roman" panose="02020603050405020304" pitchFamily="18" charset="0"/>
              </a:rPr>
              <a:t>Take a few minutes to </a:t>
            </a:r>
          </a:p>
          <a:p>
            <a:pPr marL="0" indent="0" algn="ctr">
              <a:buNone/>
            </a:pPr>
            <a:r>
              <a:rPr lang="en-US" sz="6600" i="1" dirty="0">
                <a:latin typeface="Times New Roman" panose="02020603050405020304" pitchFamily="18" charset="0"/>
                <a:cs typeface="Times New Roman" panose="02020603050405020304" pitchFamily="18" charset="0"/>
              </a:rPr>
              <a:t>re-connect and share </a:t>
            </a:r>
          </a:p>
          <a:p>
            <a:pPr marL="0" indent="0" algn="ctr">
              <a:buNone/>
            </a:pPr>
            <a:r>
              <a:rPr lang="en-US" sz="6600" i="1" dirty="0">
                <a:latin typeface="Times New Roman" panose="02020603050405020304" pitchFamily="18" charset="0"/>
                <a:cs typeface="Times New Roman" panose="02020603050405020304" pitchFamily="18" charset="0"/>
              </a:rPr>
              <a:t>how the Spirit has moved you </a:t>
            </a:r>
          </a:p>
          <a:p>
            <a:pPr marL="0" indent="0" algn="ctr">
              <a:buNone/>
            </a:pPr>
            <a:r>
              <a:rPr lang="en-US" sz="6600" i="1" dirty="0">
                <a:latin typeface="Times New Roman" panose="02020603050405020304" pitchFamily="18" charset="0"/>
                <a:cs typeface="Times New Roman" panose="02020603050405020304" pitchFamily="18" charset="0"/>
              </a:rPr>
              <a:t>in the time since our last meeting. </a:t>
            </a:r>
          </a:p>
        </p:txBody>
      </p:sp>
    </p:spTree>
    <p:extLst>
      <p:ext uri="{BB962C8B-B14F-4D97-AF65-F5344CB8AC3E}">
        <p14:creationId xmlns:p14="http://schemas.microsoft.com/office/powerpoint/2010/main" val="151871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5791200" y="5241921"/>
            <a:ext cx="1981200" cy="503238"/>
          </a:xfrm>
        </p:spPr>
        <p:txBody>
          <a:bodyPr>
            <a:noAutofit/>
          </a:bodyPr>
          <a:lstStyle/>
          <a:p>
            <a:pPr marL="0" indent="0" algn="just">
              <a:buNone/>
            </a:pPr>
            <a:r>
              <a:rPr lang="en-US" sz="2700" dirty="0" err="1">
                <a:latin typeface="Times New Roman" panose="02020603050405020304" pitchFamily="18" charset="0"/>
                <a:cs typeface="Times New Roman" panose="02020603050405020304" pitchFamily="18" charset="0"/>
              </a:rPr>
              <a:t>Workbk</a:t>
            </a:r>
            <a:r>
              <a:rPr lang="en-US" sz="2700" dirty="0">
                <a:latin typeface="Times New Roman" panose="02020603050405020304" pitchFamily="18" charset="0"/>
                <a:cs typeface="Times New Roman" panose="02020603050405020304" pitchFamily="18" charset="0"/>
              </a:rPr>
              <a:t> p 24</a:t>
            </a:r>
          </a:p>
        </p:txBody>
      </p:sp>
      <p:pic>
        <p:nvPicPr>
          <p:cNvPr id="5" name="Picture 4">
            <a:extLst>
              <a:ext uri="{FF2B5EF4-FFF2-40B4-BE49-F238E27FC236}">
                <a16:creationId xmlns:a16="http://schemas.microsoft.com/office/drawing/2014/main" id="{F519BAC6-BB74-03C8-E748-D660BAD9979C}"/>
              </a:ext>
            </a:extLst>
          </p:cNvPr>
          <p:cNvPicPr>
            <a:picLocks noChangeAspect="1"/>
          </p:cNvPicPr>
          <p:nvPr/>
        </p:nvPicPr>
        <p:blipFill>
          <a:blip r:embed="rId2"/>
          <a:stretch>
            <a:fillRect/>
          </a:stretch>
        </p:blipFill>
        <p:spPr>
          <a:xfrm>
            <a:off x="0" y="2057399"/>
            <a:ext cx="9144000" cy="3047999"/>
          </a:xfrm>
          <a:prstGeom prst="rect">
            <a:avLst/>
          </a:prstGeom>
        </p:spPr>
      </p:pic>
    </p:spTree>
    <p:extLst>
      <p:ext uri="{BB962C8B-B14F-4D97-AF65-F5344CB8AC3E}">
        <p14:creationId xmlns:p14="http://schemas.microsoft.com/office/powerpoint/2010/main" val="112446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2971800"/>
          </a:xfrm>
        </p:spPr>
        <p:txBody>
          <a:bodyPr>
            <a:normAutofit lnSpcReduction="10000"/>
          </a:bodyPr>
          <a:lstStyle/>
          <a:p>
            <a:r>
              <a:rPr lang="en-US" dirty="0">
                <a:latin typeface="Times New Roman" panose="02020603050405020304" pitchFamily="18" charset="0"/>
                <a:cs typeface="Times New Roman" panose="02020603050405020304" pitchFamily="18" charset="0"/>
              </a:rPr>
              <a:t>Are you likely to read a user manual for something you buy, or do you just like to figure it out as you go?  Why?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What freedoms do you have?  Which of those is most important to you?  Why?</a:t>
            </a:r>
          </a:p>
        </p:txBody>
      </p:sp>
      <p:sp>
        <p:nvSpPr>
          <p:cNvPr id="2" name="TextBox 1"/>
          <p:cNvSpPr txBox="1"/>
          <p:nvPr/>
        </p:nvSpPr>
        <p:spPr>
          <a:xfrm>
            <a:off x="381000" y="457200"/>
            <a:ext cx="8305800" cy="677108"/>
          </a:xfrm>
          <a:prstGeom prst="rect">
            <a:avLst/>
          </a:prstGeom>
          <a:noFill/>
        </p:spPr>
        <p:txBody>
          <a:bodyPr wrap="square" rtlCol="0">
            <a:spAutoFit/>
          </a:bodyPr>
          <a:lstStyle/>
          <a:p>
            <a:pPr algn="ctr"/>
            <a:r>
              <a:rPr lang="en-US" sz="3800" b="1" dirty="0">
                <a:latin typeface="Times New Roman" panose="02020603050405020304" pitchFamily="18" charset="0"/>
                <a:cs typeface="Times New Roman" panose="02020603050405020304" pitchFamily="18" charset="0"/>
              </a:rPr>
              <a:t>JOURNAL QUESTIONS</a:t>
            </a:r>
          </a:p>
        </p:txBody>
      </p:sp>
    </p:spTree>
    <p:extLst>
      <p:ext uri="{BB962C8B-B14F-4D97-AF65-F5344CB8AC3E}">
        <p14:creationId xmlns:p14="http://schemas.microsoft.com/office/powerpoint/2010/main" val="379356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PART ONE</a:t>
            </a:r>
          </a:p>
        </p:txBody>
      </p:sp>
      <p:sp>
        <p:nvSpPr>
          <p:cNvPr id="3" name="Content Placeholder 2"/>
          <p:cNvSpPr>
            <a:spLocks noGrp="1"/>
          </p:cNvSpPr>
          <p:nvPr>
            <p:ph idx="1"/>
          </p:nvPr>
        </p:nvSpPr>
        <p:spPr/>
        <p:txBody>
          <a:bodyPr>
            <a:normAutofit/>
          </a:bodyPr>
          <a:lstStyle/>
          <a:p>
            <a:pPr marL="0" indent="0" algn="ctr">
              <a:buNone/>
            </a:pPr>
            <a:r>
              <a:rPr lang="en-US" dirty="0"/>
              <a:t>Please open FORMED and view </a:t>
            </a:r>
          </a:p>
          <a:p>
            <a:pPr marL="0" indent="0" algn="ctr">
              <a:buNone/>
            </a:pPr>
            <a:endParaRPr lang="en-US" dirty="0"/>
          </a:p>
          <a:p>
            <a:pPr marL="0" indent="0" algn="ctr">
              <a:buNone/>
            </a:pPr>
            <a:r>
              <a:rPr lang="en-US" sz="5400" i="1" dirty="0">
                <a:hlinkClick r:id="rId2"/>
              </a:rPr>
              <a:t>Who Am I to Judge?</a:t>
            </a:r>
          </a:p>
          <a:p>
            <a:pPr marL="0" indent="0" algn="ctr">
              <a:buNone/>
            </a:pPr>
            <a:r>
              <a:rPr lang="en-US" sz="4400" dirty="0">
                <a:hlinkClick r:id="rId2"/>
              </a:rPr>
              <a:t>Session 3</a:t>
            </a:r>
            <a:endParaRPr lang="en-US" sz="4400" dirty="0"/>
          </a:p>
          <a:p>
            <a:pPr marL="0" indent="0" algn="ctr">
              <a:buNone/>
            </a:pPr>
            <a:r>
              <a:rPr lang="en-US" sz="4000" dirty="0"/>
              <a:t>Real Freedom, Real Love</a:t>
            </a:r>
          </a:p>
          <a:p>
            <a:pPr marL="0" indent="0" algn="ctr">
              <a:buNone/>
            </a:pPr>
            <a:r>
              <a:rPr lang="en-US" dirty="0"/>
              <a:t>Pausing at 14:03</a:t>
            </a:r>
          </a:p>
          <a:p>
            <a:pPr marL="0" indent="0" algn="ctr">
              <a:buNone/>
            </a:pPr>
            <a:endParaRPr lang="en-US" dirty="0"/>
          </a:p>
        </p:txBody>
      </p:sp>
    </p:spTree>
    <p:extLst>
      <p:ext uri="{BB962C8B-B14F-4D97-AF65-F5344CB8AC3E}">
        <p14:creationId xmlns:p14="http://schemas.microsoft.com/office/powerpoint/2010/main" val="325120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1119"/>
            <a:ext cx="8229600" cy="639762"/>
          </a:xfrm>
        </p:spPr>
        <p:txBody>
          <a:bodyPr>
            <a:noAutofit/>
          </a:bodyPr>
          <a:lstStyle/>
          <a:p>
            <a:r>
              <a:rPr lang="en-US" sz="4000" b="1"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5791200" y="6019800"/>
            <a:ext cx="2590800" cy="457200"/>
          </a:xfrm>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Workbook p 25</a:t>
            </a: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C5394D-FFA4-8AFD-217D-A54C8A3FECAA}"/>
              </a:ext>
            </a:extLst>
          </p:cNvPr>
          <p:cNvPicPr>
            <a:picLocks noChangeAspect="1"/>
          </p:cNvPicPr>
          <p:nvPr/>
        </p:nvPicPr>
        <p:blipFill>
          <a:blip r:embed="rId2"/>
          <a:stretch>
            <a:fillRect/>
          </a:stretch>
        </p:blipFill>
        <p:spPr>
          <a:xfrm rot="10800000">
            <a:off x="152400" y="984923"/>
            <a:ext cx="8763000" cy="4888149"/>
          </a:xfrm>
          <a:prstGeom prst="rect">
            <a:avLst/>
          </a:prstGeom>
        </p:spPr>
      </p:pic>
    </p:spTree>
    <p:extLst>
      <p:ext uri="{BB962C8B-B14F-4D97-AF65-F5344CB8AC3E}">
        <p14:creationId xmlns:p14="http://schemas.microsoft.com/office/powerpoint/2010/main" val="312064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1</a:t>
            </a:r>
          </a:p>
        </p:txBody>
      </p:sp>
      <p:sp>
        <p:nvSpPr>
          <p:cNvPr id="3" name="Content Placeholder 2"/>
          <p:cNvSpPr>
            <a:spLocks noGrp="1"/>
          </p:cNvSpPr>
          <p:nvPr>
            <p:ph idx="1"/>
          </p:nvPr>
        </p:nvSpPr>
        <p:spPr>
          <a:xfrm>
            <a:off x="457200" y="1166018"/>
            <a:ext cx="8229600" cy="4525963"/>
          </a:xfrm>
        </p:spPr>
        <p:txBody>
          <a:bodyPr>
            <a:normAutofit/>
          </a:bodyPr>
          <a:lstStyle/>
          <a:p>
            <a:pPr>
              <a:spcBef>
                <a:spcPts val="0"/>
              </a:spcBef>
            </a:pPr>
            <a:endParaRPr lang="en-US" sz="2800" dirty="0"/>
          </a:p>
          <a:p>
            <a:pPr marL="0" indent="0">
              <a:spcBef>
                <a:spcPts val="0"/>
              </a:spcBef>
              <a:buNone/>
            </a:pPr>
            <a:endParaRPr lang="en-US" dirty="0"/>
          </a:p>
        </p:txBody>
      </p:sp>
      <p:sp>
        <p:nvSpPr>
          <p:cNvPr id="4" name="TextBox 3">
            <a:extLst>
              <a:ext uri="{FF2B5EF4-FFF2-40B4-BE49-F238E27FC236}">
                <a16:creationId xmlns:a16="http://schemas.microsoft.com/office/drawing/2014/main" id="{91BACE39-53B5-4B55-B6DD-CEFAF3895CD1}"/>
              </a:ext>
            </a:extLst>
          </p:cNvPr>
          <p:cNvSpPr txBox="1"/>
          <p:nvPr/>
        </p:nvSpPr>
        <p:spPr>
          <a:xfrm>
            <a:off x="685800" y="1428148"/>
            <a:ext cx="7772400" cy="520142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What stood out for you as you watched Dr. Sri’s talk?</a:t>
            </a:r>
          </a:p>
          <a:p>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Our TELOS is our end, our ultimate goal; what do you believe is your TELOS?  </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What virtues are essential to living in a family?  How have you put these into practice?</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How are the virtues (e.g. justice, prudence, fortitude and temperance) necessary to loving others?</a:t>
            </a:r>
          </a:p>
          <a:p>
            <a:pPr marL="285750" indent="-28575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Have you ever heard the idea of “freedom for excellence?”  How do you think this ideal of freedom compares with the notion of freedom our culture promotes?</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819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2842</TotalTime>
  <Words>891</Words>
  <Application>Microsoft Office PowerPoint</Application>
  <PresentationFormat>On-screen Show (4:3)</PresentationFormat>
  <Paragraphs>104</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Verdana Pro</vt:lpstr>
      <vt:lpstr>Office Theme</vt:lpstr>
      <vt:lpstr>PLEASE SIGN IN</vt:lpstr>
      <vt:lpstr>Virtue:  The Art of Living Meeting 5 Real Freedom, Real Love</vt:lpstr>
      <vt:lpstr>Opening Prayer</vt:lpstr>
      <vt:lpstr>Cor ad Cor Loquitur Heart Speaks to Heart</vt:lpstr>
      <vt:lpstr>Introduction</vt:lpstr>
      <vt:lpstr>PowerPoint Presentation</vt:lpstr>
      <vt:lpstr>PART ONE</vt:lpstr>
      <vt:lpstr>OUTLINE</vt:lpstr>
      <vt:lpstr>Reflection 1</vt:lpstr>
      <vt:lpstr>PART TWO</vt:lpstr>
      <vt:lpstr>OUTLINE</vt:lpstr>
      <vt:lpstr>OUTLINE</vt:lpstr>
      <vt:lpstr>Reflection 2</vt:lpstr>
      <vt:lpstr>PowerPoint Presentation</vt:lpstr>
      <vt:lpstr>Prayer Partners</vt:lpstr>
      <vt:lpstr>Homework</vt:lpstr>
      <vt:lpstr>BEFORE WE MEET AGAIN</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Javier Benitez</dc:creator>
  <cp:lastModifiedBy>Javier Benitez</cp:lastModifiedBy>
  <cp:revision>112</cp:revision>
  <dcterms:created xsi:type="dcterms:W3CDTF">2019-07-05T15:45:36Z</dcterms:created>
  <dcterms:modified xsi:type="dcterms:W3CDTF">2023-09-03T18:32:14Z</dcterms:modified>
</cp:coreProperties>
</file>