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9" r:id="rId2"/>
    <p:sldId id="277" r:id="rId3"/>
    <p:sldId id="260" r:id="rId4"/>
    <p:sldId id="261" r:id="rId5"/>
    <p:sldId id="284" r:id="rId6"/>
    <p:sldId id="262" r:id="rId7"/>
    <p:sldId id="306" r:id="rId8"/>
    <p:sldId id="300" r:id="rId9"/>
    <p:sldId id="259" r:id="rId10"/>
    <p:sldId id="285" r:id="rId11"/>
    <p:sldId id="301" r:id="rId12"/>
    <p:sldId id="286" r:id="rId13"/>
    <p:sldId id="303" r:id="rId14"/>
    <p:sldId id="302" r:id="rId15"/>
    <p:sldId id="305" r:id="rId16"/>
    <p:sldId id="287" r:id="rId17"/>
    <p:sldId id="288" r:id="rId18"/>
    <p:sldId id="289" r:id="rId19"/>
    <p:sldId id="29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44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DB7A22-0E4E-45CE-9630-97A2717F840B}" type="datetimeFigureOut">
              <a:rPr lang="en-US" smtClean="0"/>
              <a:t>9/3/2023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E1C5C-87E5-4C70-9E2C-F4E40732172B}" type="slidenum">
              <a:rPr lang="en-US" smtClean="0"/>
              <a:t>‹#›</a:t>
            </a:fld>
            <a:endParaRPr lang="en-US"/>
          </a:p>
        </p:txBody>
      </p:sp>
    </p:spTree>
    <p:extLst>
      <p:ext uri="{BB962C8B-B14F-4D97-AF65-F5344CB8AC3E}">
        <p14:creationId xmlns:p14="http://schemas.microsoft.com/office/powerpoint/2010/main" val="4178462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Leader could answer this one first to give </a:t>
            </a:r>
            <a:r>
              <a:rPr lang="en-US"/>
              <a:t>an example </a:t>
            </a:r>
            <a:r>
              <a:rPr lang="en-US" dirty="0"/>
              <a:t>of what this </a:t>
            </a:r>
            <a:r>
              <a:rPr lang="en-US"/>
              <a:t>part means.</a:t>
            </a:r>
            <a:endParaRPr lang="en-US" dirty="0"/>
          </a:p>
        </p:txBody>
      </p:sp>
      <p:sp>
        <p:nvSpPr>
          <p:cNvPr id="4" name="Slide Number Placeholder 3"/>
          <p:cNvSpPr>
            <a:spLocks noGrp="1"/>
          </p:cNvSpPr>
          <p:nvPr>
            <p:ph type="sldNum" sz="quarter" idx="10"/>
          </p:nvPr>
        </p:nvSpPr>
        <p:spPr/>
        <p:txBody>
          <a:bodyPr/>
          <a:lstStyle/>
          <a:p>
            <a:fld id="{26AE1C5C-87E5-4C70-9E2C-F4E40732172B}" type="slidenum">
              <a:rPr lang="en-US" smtClean="0"/>
              <a:t>4</a:t>
            </a:fld>
            <a:endParaRPr lang="en-US"/>
          </a:p>
        </p:txBody>
      </p:sp>
    </p:spTree>
    <p:extLst>
      <p:ext uri="{BB962C8B-B14F-4D97-AF65-F5344CB8AC3E}">
        <p14:creationId xmlns:p14="http://schemas.microsoft.com/office/powerpoint/2010/main" val="180774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E1C5C-87E5-4C70-9E2C-F4E40732172B}" type="slidenum">
              <a:rPr lang="en-US" smtClean="0"/>
              <a:t>6</a:t>
            </a:fld>
            <a:endParaRPr lang="en-US"/>
          </a:p>
        </p:txBody>
      </p:sp>
    </p:spTree>
    <p:extLst>
      <p:ext uri="{BB962C8B-B14F-4D97-AF65-F5344CB8AC3E}">
        <p14:creationId xmlns:p14="http://schemas.microsoft.com/office/powerpoint/2010/main" val="2110085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E1C5C-87E5-4C70-9E2C-F4E40732172B}" type="slidenum">
              <a:rPr lang="en-US" smtClean="0"/>
              <a:t>7</a:t>
            </a:fld>
            <a:endParaRPr lang="en-US"/>
          </a:p>
        </p:txBody>
      </p:sp>
    </p:spTree>
    <p:extLst>
      <p:ext uri="{BB962C8B-B14F-4D97-AF65-F5344CB8AC3E}">
        <p14:creationId xmlns:p14="http://schemas.microsoft.com/office/powerpoint/2010/main" val="3962360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AE1C5C-87E5-4C70-9E2C-F4E40732172B}" type="slidenum">
              <a:rPr lang="en-US" smtClean="0"/>
              <a:t>18</a:t>
            </a:fld>
            <a:endParaRPr lang="en-US"/>
          </a:p>
        </p:txBody>
      </p:sp>
    </p:spTree>
    <p:extLst>
      <p:ext uri="{BB962C8B-B14F-4D97-AF65-F5344CB8AC3E}">
        <p14:creationId xmlns:p14="http://schemas.microsoft.com/office/powerpoint/2010/main" val="947473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F950255-7746-4EFE-B2DF-1855E763FA49}"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3904020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950255-7746-4EFE-B2DF-1855E763FA49}"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64861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950255-7746-4EFE-B2DF-1855E763FA49}"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145975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950255-7746-4EFE-B2DF-1855E763FA49}"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78383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950255-7746-4EFE-B2DF-1855E763FA49}"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66035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F950255-7746-4EFE-B2DF-1855E763FA49}" type="datetimeFigureOut">
              <a:rPr lang="en-US" smtClean="0"/>
              <a:t>9/3/2023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3464342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950255-7746-4EFE-B2DF-1855E763FA49}" type="datetimeFigureOut">
              <a:rPr lang="en-US" smtClean="0"/>
              <a:t>9/3/2023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24332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950255-7746-4EFE-B2DF-1855E763FA49}" type="datetimeFigureOut">
              <a:rPr lang="en-US" smtClean="0"/>
              <a:t>9/3/2023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52855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950255-7746-4EFE-B2DF-1855E763FA49}" type="datetimeFigureOut">
              <a:rPr lang="en-US" smtClean="0"/>
              <a:t>9/3/2023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2458171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950255-7746-4EFE-B2DF-1855E763FA49}" type="datetimeFigureOut">
              <a:rPr lang="en-US" smtClean="0"/>
              <a:t>9/3/2023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165977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950255-7746-4EFE-B2DF-1855E763FA49}" type="datetimeFigureOut">
              <a:rPr lang="en-US" smtClean="0"/>
              <a:t>9/3/2023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237387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950255-7746-4EFE-B2DF-1855E763FA49}" type="datetimeFigureOut">
              <a:rPr lang="en-US" smtClean="0"/>
              <a:t>9/3/2023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E99F8-7A11-4436-850A-57FD68F29A15}" type="slidenum">
              <a:rPr lang="en-US" smtClean="0"/>
              <a:t>‹#›</a:t>
            </a:fld>
            <a:endParaRPr lang="en-US"/>
          </a:p>
        </p:txBody>
      </p:sp>
    </p:spTree>
    <p:extLst>
      <p:ext uri="{BB962C8B-B14F-4D97-AF65-F5344CB8AC3E}">
        <p14:creationId xmlns:p14="http://schemas.microsoft.com/office/powerpoint/2010/main" val="2789152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atch.formed.org/products/virtue-and-freed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atch.formed.org/products/virtue-and-freed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tmarys-waco.org/documents/2016/9/theology_of_the_body.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atch.formed.org/who-am-i-to-judge-with-dr-edward-sri/season:1/videos/the-lost-art-of-livi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wordonfire.org/study-programs/seven-deadly-sin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ookstore.wordonfire.org/products/seven-deadly-sins-seven-lively-virtues-1?_ga=2.248665038.875359234.1693094118-713486467.1627745757&amp;_gl=1*w7jupi*_ga*NzEzNDg2NDY3LjE2Mjc3NDU3NTc.*_ga_4081DYV3TL*MTY5MzA5NDExOC4zMy4wLjE2OTMwOTQxMTguNjAuMC4w" TargetMode="External"/><Relationship Id="rId2" Type="http://schemas.openxmlformats.org/officeDocument/2006/relationships/hyperlink" Target="https://watch.formed.org/seven-deadly-sins-seven-lively-virtues-by-bishop-robert-barron/videos/seven-deadly-sins-seven-lively-virtues-by-bishop-robert-barr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43400"/>
            <a:ext cx="8229600" cy="1143000"/>
          </a:xfrm>
        </p:spPr>
        <p:txBody>
          <a:bodyPr>
            <a:noAutofit/>
          </a:bodyPr>
          <a:lstStyle/>
          <a:p>
            <a:r>
              <a:rPr lang="en-US" sz="10000" dirty="0"/>
              <a:t>PLEASE SIGN IN</a:t>
            </a:r>
          </a:p>
        </p:txBody>
      </p:sp>
      <p:sp>
        <p:nvSpPr>
          <p:cNvPr id="3" name="Content Placeholder 2"/>
          <p:cNvSpPr>
            <a:spLocks noGrp="1"/>
          </p:cNvSpPr>
          <p:nvPr>
            <p:ph idx="1"/>
          </p:nvPr>
        </p:nvSpPr>
        <p:spPr>
          <a:xfrm>
            <a:off x="457200" y="198436"/>
            <a:ext cx="8229600" cy="3352801"/>
          </a:xfrm>
        </p:spPr>
        <p:txBody>
          <a:bodyPr>
            <a:noAutofit/>
          </a:bodyPr>
          <a:lstStyle/>
          <a:p>
            <a:pPr marL="0" indent="0" algn="ctr">
              <a:buNone/>
            </a:pPr>
            <a:endParaRPr lang="en-US" sz="2000" dirty="0"/>
          </a:p>
          <a:p>
            <a:pPr marL="0" indent="0" algn="ctr">
              <a:buNone/>
            </a:pPr>
            <a:r>
              <a:rPr lang="en-US" sz="14500" b="1" i="1" dirty="0">
                <a:latin typeface="Times New Roman" panose="02020603050405020304" pitchFamily="18" charset="0"/>
                <a:cs typeface="Times New Roman" panose="02020603050405020304" pitchFamily="18" charset="0"/>
              </a:rPr>
              <a:t>Welcome!</a:t>
            </a:r>
          </a:p>
        </p:txBody>
      </p:sp>
    </p:spTree>
    <p:extLst>
      <p:ext uri="{BB962C8B-B14F-4D97-AF65-F5344CB8AC3E}">
        <p14:creationId xmlns:p14="http://schemas.microsoft.com/office/powerpoint/2010/main" val="3511183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Autofit/>
          </a:bodyPr>
          <a:lstStyle/>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C75B5C7-6037-E6F4-C629-6C0BEFAD2387}"/>
              </a:ext>
            </a:extLst>
          </p:cNvPr>
          <p:cNvSpPr txBox="1"/>
          <p:nvPr/>
        </p:nvSpPr>
        <p:spPr>
          <a:xfrm>
            <a:off x="685800" y="346531"/>
            <a:ext cx="7772400" cy="5816977"/>
          </a:xfrm>
          <a:prstGeom prst="rect">
            <a:avLst/>
          </a:prstGeom>
          <a:noFill/>
        </p:spPr>
        <p:txBody>
          <a:bodyPr wrap="square">
            <a:spAutoFit/>
          </a:bodyPr>
          <a:lstStyle/>
          <a:p>
            <a:pPr algn="ctr"/>
            <a:r>
              <a:rPr lang="en-US" sz="2800" b="1" i="0" u="none" strike="noStrike" baseline="0" dirty="0">
                <a:solidFill>
                  <a:srgbClr val="211D1E"/>
                </a:solidFill>
                <a:latin typeface="Lato" panose="020F0502020204030203" pitchFamily="34" charset="0"/>
              </a:rPr>
              <a:t>What Does God have to do with the body? </a:t>
            </a:r>
          </a:p>
          <a:p>
            <a:pPr algn="ctr"/>
            <a:endParaRPr lang="en-US" sz="1400" b="0" i="0" u="none" strike="noStrike" baseline="0" dirty="0">
              <a:solidFill>
                <a:srgbClr val="211D1E"/>
              </a:solidFill>
              <a:latin typeface="Lato" panose="020F0502020204030203" pitchFamily="34" charset="0"/>
            </a:endParaRPr>
          </a:p>
          <a:p>
            <a:r>
              <a:rPr lang="en-US" sz="2200" b="0" i="0" u="none" strike="noStrike" baseline="0" dirty="0">
                <a:solidFill>
                  <a:srgbClr val="211D1E"/>
                </a:solidFill>
                <a:latin typeface="Times New Roman" panose="02020603050405020304" pitchFamily="18" charset="0"/>
                <a:cs typeface="Times New Roman" panose="02020603050405020304" pitchFamily="18" charset="0"/>
              </a:rPr>
              <a:t>The Theology of the Body illustrates teachings about God’s plan for men and women, sexuality and marriage. These teachings have always been present in the scriptures and in Church teaching, but their meaning has sometimes been obscured by cultural trends, so the Pope developed a new and original presentation to make these teachings more accessible. </a:t>
            </a:r>
          </a:p>
          <a:p>
            <a:r>
              <a:rPr lang="en-US" sz="2200" b="0" i="0" u="none" strike="noStrike" baseline="0" dirty="0">
                <a:solidFill>
                  <a:srgbClr val="211D1E"/>
                </a:solidFill>
                <a:latin typeface="Times New Roman" panose="02020603050405020304" pitchFamily="18" charset="0"/>
                <a:cs typeface="Times New Roman" panose="02020603050405020304" pitchFamily="18" charset="0"/>
              </a:rPr>
              <a:t>We can see the need for this new presentation in the name itself. “Theology of the Body” connects two concepts that we may gotten the impression shouldn’t fit together. Theology is about God— what does God have to do with the body? </a:t>
            </a:r>
          </a:p>
          <a:p>
            <a:r>
              <a:rPr lang="en-US" sz="2200" b="0" i="0" u="none" strike="noStrike" baseline="0" dirty="0">
                <a:solidFill>
                  <a:srgbClr val="211D1E"/>
                </a:solidFill>
                <a:latin typeface="Times New Roman" panose="02020603050405020304" pitchFamily="18" charset="0"/>
                <a:cs typeface="Times New Roman" panose="02020603050405020304" pitchFamily="18" charset="0"/>
              </a:rPr>
              <a:t>Everything, according to Saint John Paul II. The human body, in its created form, reveals the mystery of God, and of who we are as being created in the image of God. Understanding this gives us a deeper sense of our dignity, of the beauty of God’s plan, and of the destiny we are created for.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0275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PART TWO</a:t>
            </a:r>
          </a:p>
        </p:txBody>
      </p:sp>
      <p:sp>
        <p:nvSpPr>
          <p:cNvPr id="11" name="TextBox 10">
            <a:extLst>
              <a:ext uri="{FF2B5EF4-FFF2-40B4-BE49-F238E27FC236}">
                <a16:creationId xmlns:a16="http://schemas.microsoft.com/office/drawing/2014/main" id="{A5E69CC6-7F27-2447-643D-6F1E2CD385F8}"/>
              </a:ext>
            </a:extLst>
          </p:cNvPr>
          <p:cNvSpPr txBox="1"/>
          <p:nvPr/>
        </p:nvSpPr>
        <p:spPr>
          <a:xfrm>
            <a:off x="1066800" y="1828800"/>
            <a:ext cx="7543800" cy="4339650"/>
          </a:xfrm>
          <a:prstGeom prst="rect">
            <a:avLst/>
          </a:prstGeom>
          <a:noFill/>
        </p:spPr>
        <p:txBody>
          <a:bodyPr wrap="square">
            <a:spAutoFit/>
          </a:bodyPr>
          <a:lstStyle/>
          <a:p>
            <a:pPr marL="0" indent="0" algn="ctr">
              <a:buNone/>
            </a:pPr>
            <a:r>
              <a:rPr lang="en-US" sz="3200" dirty="0"/>
              <a:t>Please open FORMED and view </a:t>
            </a:r>
          </a:p>
          <a:p>
            <a:pPr marL="0" indent="0" algn="ctr">
              <a:buNone/>
            </a:pPr>
            <a:endParaRPr lang="en-US" sz="3200" dirty="0"/>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5400" i="1" dirty="0">
                <a:solidFill>
                  <a:prstClr val="black"/>
                </a:solidFill>
                <a:latin typeface="Calibri"/>
                <a:hlinkClick r:id="rId2"/>
              </a:rPr>
              <a:t>Virtue And Freedom</a:t>
            </a:r>
            <a:endParaRPr lang="en-US" sz="5400" i="1" dirty="0">
              <a:solidFill>
                <a:prstClr val="black"/>
              </a:solidFill>
              <a:latin typeface="Calibri"/>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4400" b="0" i="1" u="none" strike="noStrike" kern="1200" cap="none" spc="0" normalizeH="0" baseline="0" noProof="0" dirty="0">
                <a:ln>
                  <a:noFill/>
                </a:ln>
                <a:solidFill>
                  <a:prstClr val="black"/>
                </a:solidFill>
                <a:effectLst/>
                <a:uLnTx/>
                <a:uFillTx/>
                <a:latin typeface="Calibri"/>
                <a:ea typeface="+mn-ea"/>
                <a:cs typeface="+mn-cs"/>
              </a:rPr>
              <a:t>Episode 5: Contending With Evil Through Virtue</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Beginning at  13:50</a:t>
            </a:r>
            <a:endParaRPr kumimoji="0" lang="en-US" sz="3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62272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latin typeface="Times New Roman" panose="02020603050405020304" pitchFamily="18" charset="0"/>
                <a:cs typeface="Times New Roman" panose="02020603050405020304" pitchFamily="18" charset="0"/>
              </a:rPr>
              <a:t>Reflection 2</a:t>
            </a:r>
          </a:p>
        </p:txBody>
      </p:sp>
      <p:sp>
        <p:nvSpPr>
          <p:cNvPr id="3" name="Content Placeholder 2"/>
          <p:cNvSpPr>
            <a:spLocks noGrp="1"/>
          </p:cNvSpPr>
          <p:nvPr>
            <p:ph idx="1"/>
          </p:nvPr>
        </p:nvSpPr>
        <p:spPr>
          <a:xfrm>
            <a:off x="457200" y="1371600"/>
            <a:ext cx="8229600" cy="4724400"/>
          </a:xfrm>
        </p:spPr>
        <p:txBody>
          <a:bodyPr>
            <a:normAutofit/>
          </a:bodyPr>
          <a:lstStyle/>
          <a:p>
            <a:r>
              <a:rPr lang="en-US" sz="2400" dirty="0">
                <a:latin typeface="Times New Roman" panose="02020603050405020304" pitchFamily="18" charset="0"/>
                <a:cs typeface="Times New Roman" panose="02020603050405020304" pitchFamily="18" charset="0"/>
              </a:rPr>
              <a:t>Have you ever heard of St JP IIs </a:t>
            </a:r>
            <a:r>
              <a:rPr lang="en-US" sz="2400" i="1" dirty="0">
                <a:latin typeface="Times New Roman" panose="02020603050405020304" pitchFamily="18" charset="0"/>
                <a:cs typeface="Times New Roman" panose="02020603050405020304" pitchFamily="18" charset="0"/>
              </a:rPr>
              <a:t>Theology of the Body</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In what ways do you think your body is a deliberate creation of God and in what ways a chance of nature?</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How can the union of spouses in nuptial relations signify the covenant of love that is their marriage, the gift of their whole lives?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How do we mirror the communion of Persons that is God, Father, Son and Holy Spirit?</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3292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Autofit/>
          </a:bodyPr>
          <a:lstStyle/>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2B9F8AC-B9DA-462E-C08C-DC25E010CBD9}"/>
              </a:ext>
            </a:extLst>
          </p:cNvPr>
          <p:cNvSpPr txBox="1"/>
          <p:nvPr/>
        </p:nvSpPr>
        <p:spPr>
          <a:xfrm>
            <a:off x="457200" y="1030970"/>
            <a:ext cx="8229600" cy="4524315"/>
          </a:xfrm>
          <a:prstGeom prst="rect">
            <a:avLst/>
          </a:prstGeom>
          <a:noFill/>
        </p:spPr>
        <p:txBody>
          <a:bodyPr wrap="square">
            <a:spAutoFit/>
          </a:bodyPr>
          <a:lstStyle/>
          <a:p>
            <a:pPr algn="just"/>
            <a:r>
              <a:rPr lang="en-US" sz="2400" b="0" i="0" u="none" strike="noStrike" baseline="0" dirty="0">
                <a:solidFill>
                  <a:srgbClr val="211D1E"/>
                </a:solidFill>
                <a:latin typeface="Lato" panose="020F0502020204030203" pitchFamily="34" charset="0"/>
              </a:rPr>
              <a:t>We see an important truth, for instance, in the sexual differentiation of our bodies—we are not self-sufficient in isolation, but are created as complimentary human beings designed for relationship. On a fundamental level, our bodies, male and female, are designed to come together in a spousal union that is the outward expression of a profound union on every level of the person—physical, emotional, psychological, spiritual. In the revelation of scripture, this union is even meant to be a covenant, a bond of faithful self-giving love—each giving themselves as a gift to the other, forming a communion of persons so powerful that a new human life can come out of it.     </a:t>
            </a:r>
            <a:r>
              <a:rPr lang="en-US" sz="2000" b="0" i="0" u="none" strike="noStrike" baseline="0" dirty="0" err="1">
                <a:solidFill>
                  <a:srgbClr val="211D1E"/>
                </a:solidFill>
                <a:latin typeface="Lato" panose="020F0502020204030203" pitchFamily="34" charset="0"/>
              </a:rPr>
              <a:t>Workbk</a:t>
            </a:r>
            <a:r>
              <a:rPr lang="en-US" sz="2000" b="0" i="0" u="none" strike="noStrike" baseline="0" dirty="0">
                <a:solidFill>
                  <a:srgbClr val="211D1E"/>
                </a:solidFill>
                <a:latin typeface="Lato" panose="020F0502020204030203" pitchFamily="34" charset="0"/>
              </a:rPr>
              <a:t> Lesson 5 </a:t>
            </a:r>
            <a:r>
              <a:rPr lang="en-US" sz="2000" b="0" i="0" u="none" strike="noStrike" baseline="0" dirty="0" err="1">
                <a:solidFill>
                  <a:srgbClr val="211D1E"/>
                </a:solidFill>
                <a:latin typeface="Lato" panose="020F0502020204030203" pitchFamily="34" charset="0"/>
              </a:rPr>
              <a:t>pg</a:t>
            </a:r>
            <a:r>
              <a:rPr lang="en-US" sz="2000" b="0" i="0" u="none" strike="noStrike" baseline="0" dirty="0">
                <a:solidFill>
                  <a:srgbClr val="211D1E"/>
                </a:solidFill>
                <a:latin typeface="Lato" panose="020F0502020204030203" pitchFamily="34" charset="0"/>
              </a:rPr>
              <a:t> 12</a:t>
            </a:r>
            <a:endParaRPr lang="en-US" sz="2400" dirty="0"/>
          </a:p>
        </p:txBody>
      </p:sp>
    </p:spTree>
    <p:extLst>
      <p:ext uri="{BB962C8B-B14F-4D97-AF65-F5344CB8AC3E}">
        <p14:creationId xmlns:p14="http://schemas.microsoft.com/office/powerpoint/2010/main" val="4142999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PART THREE</a:t>
            </a:r>
          </a:p>
        </p:txBody>
      </p:sp>
      <p:sp>
        <p:nvSpPr>
          <p:cNvPr id="11" name="TextBox 10">
            <a:extLst>
              <a:ext uri="{FF2B5EF4-FFF2-40B4-BE49-F238E27FC236}">
                <a16:creationId xmlns:a16="http://schemas.microsoft.com/office/drawing/2014/main" id="{A5E69CC6-7F27-2447-643D-6F1E2CD385F8}"/>
              </a:ext>
            </a:extLst>
          </p:cNvPr>
          <p:cNvSpPr txBox="1"/>
          <p:nvPr/>
        </p:nvSpPr>
        <p:spPr>
          <a:xfrm>
            <a:off x="1066800" y="1828800"/>
            <a:ext cx="7543800" cy="4339650"/>
          </a:xfrm>
          <a:prstGeom prst="rect">
            <a:avLst/>
          </a:prstGeom>
          <a:noFill/>
        </p:spPr>
        <p:txBody>
          <a:bodyPr wrap="square">
            <a:spAutoFit/>
          </a:bodyPr>
          <a:lstStyle/>
          <a:p>
            <a:pPr marL="0" indent="0" algn="ctr">
              <a:buNone/>
            </a:pPr>
            <a:r>
              <a:rPr lang="en-US" sz="3200" dirty="0"/>
              <a:t>Please open FORMED and view </a:t>
            </a:r>
          </a:p>
          <a:p>
            <a:pPr marL="0" indent="0" algn="ctr">
              <a:buNone/>
            </a:pPr>
            <a:endParaRPr lang="en-US" sz="3200" dirty="0"/>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5400" i="1" dirty="0">
                <a:solidFill>
                  <a:prstClr val="black"/>
                </a:solidFill>
                <a:latin typeface="Calibri"/>
                <a:hlinkClick r:id="rId2"/>
              </a:rPr>
              <a:t>Virtue And Freedom</a:t>
            </a:r>
            <a:endParaRPr lang="en-US" sz="5400" i="1" dirty="0">
              <a:solidFill>
                <a:prstClr val="black"/>
              </a:solidFill>
              <a:latin typeface="Calibri"/>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4400" b="0" i="1" u="none" strike="noStrike" kern="1200" cap="none" spc="0" normalizeH="0" baseline="0" noProof="0" dirty="0">
                <a:ln>
                  <a:noFill/>
                </a:ln>
                <a:solidFill>
                  <a:prstClr val="black"/>
                </a:solidFill>
                <a:effectLst/>
                <a:uLnTx/>
                <a:uFillTx/>
                <a:latin typeface="Calibri"/>
                <a:ea typeface="+mn-ea"/>
                <a:cs typeface="+mn-cs"/>
              </a:rPr>
              <a:t>Episode 5 Contending With Evil Through Virtue</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Beginning at  24:14 stopping at 34:43</a:t>
            </a:r>
            <a:endParaRPr kumimoji="0" lang="en-US" sz="3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97131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latin typeface="Times New Roman" panose="02020603050405020304" pitchFamily="18" charset="0"/>
                <a:cs typeface="Times New Roman" panose="02020603050405020304" pitchFamily="18" charset="0"/>
              </a:rPr>
              <a:t>Reflection 3</a:t>
            </a:r>
          </a:p>
        </p:txBody>
      </p:sp>
      <p:sp>
        <p:nvSpPr>
          <p:cNvPr id="3" name="Content Placeholder 2"/>
          <p:cNvSpPr>
            <a:spLocks noGrp="1"/>
          </p:cNvSpPr>
          <p:nvPr>
            <p:ph idx="1"/>
          </p:nvPr>
        </p:nvSpPr>
        <p:spPr>
          <a:xfrm>
            <a:off x="457200" y="1371600"/>
            <a:ext cx="8229600" cy="4724400"/>
          </a:xfrm>
        </p:spPr>
        <p:txBody>
          <a:bodyPr>
            <a:normAutofit lnSpcReduction="10000"/>
          </a:bodyPr>
          <a:lstStyle/>
          <a:p>
            <a:r>
              <a:rPr lang="en-US" sz="2400" dirty="0">
                <a:latin typeface="Times New Roman" panose="02020603050405020304" pitchFamily="18" charset="0"/>
                <a:cs typeface="Times New Roman" panose="02020603050405020304" pitchFamily="18" charset="0"/>
              </a:rPr>
              <a:t>What would you say are the most important aspects of the complementarity of men and women?</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What does it mean to make a “gift of oneself?”  Have you or someone you know done this?  What are the signs of this type of relationship?</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What are some practical ways you have found to counter the temptation of lust?</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How does our culture treat sexual desire?  Is self-control still considered good?</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5296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Prayer Partners</a:t>
            </a:r>
          </a:p>
        </p:txBody>
      </p:sp>
      <p:sp>
        <p:nvSpPr>
          <p:cNvPr id="3" name="Content Placeholder 2"/>
          <p:cNvSpPr>
            <a:spLocks noGrp="1"/>
          </p:cNvSpPr>
          <p:nvPr>
            <p:ph idx="1"/>
          </p:nvPr>
        </p:nvSpPr>
        <p:spPr>
          <a:xfrm>
            <a:off x="457200" y="2514600"/>
            <a:ext cx="8229600" cy="2971799"/>
          </a:xfrm>
        </p:spPr>
        <p:txBody>
          <a:bodyPr/>
          <a:lstStyle/>
          <a:p>
            <a:pPr marL="0" indent="0" algn="ctr">
              <a:buNone/>
            </a:pPr>
            <a:r>
              <a:rPr lang="en-US" dirty="0"/>
              <a:t>Put your name and your petitions on a slip of paper or a card.  Fold and throw your cards into a basket, then choose the card of a group member for whom, and for whose intentions, you will pray in the coming weeks.</a:t>
            </a:r>
          </a:p>
        </p:txBody>
      </p:sp>
    </p:spTree>
    <p:extLst>
      <p:ext uri="{BB962C8B-B14F-4D97-AF65-F5344CB8AC3E}">
        <p14:creationId xmlns:p14="http://schemas.microsoft.com/office/powerpoint/2010/main" val="3485059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a:t>
            </a:r>
          </a:p>
        </p:txBody>
      </p:sp>
      <p:sp>
        <p:nvSpPr>
          <p:cNvPr id="3" name="Content Placeholder 2"/>
          <p:cNvSpPr>
            <a:spLocks noGrp="1"/>
          </p:cNvSpPr>
          <p:nvPr>
            <p:ph idx="1"/>
          </p:nvPr>
        </p:nvSpPr>
        <p:spPr>
          <a:xfrm>
            <a:off x="609600" y="2286000"/>
            <a:ext cx="8229600" cy="4038600"/>
          </a:xfrm>
        </p:spPr>
        <p:txBody>
          <a:bodyPr>
            <a:normAutofit/>
          </a:bodyPr>
          <a:lstStyle/>
          <a:p>
            <a:r>
              <a:rPr lang="en-US" dirty="0"/>
              <a:t>Offer a rosary or other prayer for all those currently addicted to pornography.</a:t>
            </a:r>
          </a:p>
          <a:p>
            <a:endParaRPr lang="en-US" dirty="0"/>
          </a:p>
          <a:p>
            <a:r>
              <a:rPr lang="en-US" dirty="0"/>
              <a:t>Learn more about JP IIs </a:t>
            </a:r>
            <a:r>
              <a:rPr lang="en-US" i="1" dirty="0">
                <a:hlinkClick r:id="rId2"/>
              </a:rPr>
              <a:t>Theology of the Body</a:t>
            </a:r>
            <a:r>
              <a:rPr lang="en-US" dirty="0"/>
              <a:t>.</a:t>
            </a:r>
          </a:p>
          <a:p>
            <a:endParaRPr lang="en-US" dirty="0"/>
          </a:p>
          <a:p>
            <a:pPr marL="0" indent="0">
              <a:buNone/>
            </a:pPr>
            <a:endParaRPr lang="en-US" dirty="0"/>
          </a:p>
        </p:txBody>
      </p:sp>
    </p:spTree>
    <p:extLst>
      <p:ext uri="{BB962C8B-B14F-4D97-AF65-F5344CB8AC3E}">
        <p14:creationId xmlns:p14="http://schemas.microsoft.com/office/powerpoint/2010/main" val="3721297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WE MEET AGAIN</a:t>
            </a:r>
          </a:p>
        </p:txBody>
      </p:sp>
      <p:sp>
        <p:nvSpPr>
          <p:cNvPr id="3" name="Content Placeholder 2"/>
          <p:cNvSpPr>
            <a:spLocks noGrp="1"/>
          </p:cNvSpPr>
          <p:nvPr>
            <p:ph idx="1"/>
          </p:nvPr>
        </p:nvSpPr>
        <p:spPr>
          <a:xfrm>
            <a:off x="478221" y="1295400"/>
            <a:ext cx="8229600" cy="3535363"/>
          </a:xfrm>
        </p:spPr>
        <p:txBody>
          <a:bodyPr>
            <a:normAutofit/>
          </a:bodyPr>
          <a:lstStyle/>
          <a:p>
            <a:pPr marL="0" indent="0">
              <a:buNone/>
            </a:pPr>
            <a:endParaRPr lang="en-US" sz="4000" dirty="0"/>
          </a:p>
          <a:p>
            <a:r>
              <a:rPr lang="en-US" sz="4000" dirty="0"/>
              <a:t>Pray for you prayer partner’s needs</a:t>
            </a:r>
          </a:p>
          <a:p>
            <a:endParaRPr lang="en-US" sz="4000" dirty="0"/>
          </a:p>
          <a:p>
            <a:r>
              <a:rPr lang="en-US" sz="4000"/>
              <a:t>Watch </a:t>
            </a:r>
            <a:r>
              <a:rPr lang="en-US" sz="4000" i="1"/>
              <a:t>Who Am I To Judge</a:t>
            </a:r>
            <a:r>
              <a:rPr lang="en-US" sz="4000"/>
              <a:t>, </a:t>
            </a:r>
            <a:r>
              <a:rPr lang="en-US" sz="4000">
                <a:hlinkClick r:id="rId3"/>
              </a:rPr>
              <a:t>episode 4</a:t>
            </a:r>
            <a:endParaRPr lang="en-US" sz="4000" dirty="0"/>
          </a:p>
        </p:txBody>
      </p:sp>
    </p:spTree>
    <p:extLst>
      <p:ext uri="{BB962C8B-B14F-4D97-AF65-F5344CB8AC3E}">
        <p14:creationId xmlns:p14="http://schemas.microsoft.com/office/powerpoint/2010/main" val="496506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CLOSING PRAYER</a:t>
            </a:r>
          </a:p>
        </p:txBody>
      </p:sp>
      <p:sp>
        <p:nvSpPr>
          <p:cNvPr id="7" name="Content Placeholder 6">
            <a:extLst>
              <a:ext uri="{FF2B5EF4-FFF2-40B4-BE49-F238E27FC236}">
                <a16:creationId xmlns:a16="http://schemas.microsoft.com/office/drawing/2014/main" id="{64860FD2-C71C-CCF2-CA58-0D1E03E3E5E4}"/>
              </a:ext>
            </a:extLst>
          </p:cNvPr>
          <p:cNvSpPr>
            <a:spLocks noGrp="1"/>
          </p:cNvSpPr>
          <p:nvPr>
            <p:ph idx="1"/>
          </p:nvPr>
        </p:nvSpPr>
        <p:spPr>
          <a:xfrm>
            <a:off x="266700" y="1455683"/>
            <a:ext cx="8610600" cy="5097517"/>
          </a:xfrm>
        </p:spPr>
        <p:txBody>
          <a:bodyPr>
            <a:normAutofit fontScale="85000" lnSpcReduction="20000"/>
          </a:bodyPr>
          <a:lstStyle/>
          <a:p>
            <a:pPr marL="0" indent="0" algn="ctr">
              <a:spcBef>
                <a:spcPts val="0"/>
              </a:spcBef>
              <a:buNone/>
            </a:pPr>
            <a:r>
              <a:rPr lang="en-US" sz="3000" dirty="0">
                <a:solidFill>
                  <a:srgbClr val="333333"/>
                </a:solidFill>
                <a:effectLst/>
                <a:latin typeface="Arial" panose="020B0604020202020204" pitchFamily="34" charset="0"/>
                <a:ea typeface="Calibri" panose="020F0502020204030204" pitchFamily="34" charset="0"/>
              </a:rPr>
              <a:t>O Almighty and all-knowing God,</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without beginning or end,</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who are the giver, preserver, and rewarder of all virtue:</a:t>
            </a:r>
          </a:p>
          <a:p>
            <a:pPr marL="0" indent="0" algn="ctr">
              <a:spcBef>
                <a:spcPts val="0"/>
              </a:spcBef>
              <a:buNone/>
            </a:pP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Grant me to stand firm on the solid foundation of Faith,</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be protected by the invincible shield of Hope,</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and be adorned by the nuptial garment of Charity;</a:t>
            </a:r>
            <a:br>
              <a:rPr lang="en-US" sz="3000" dirty="0">
                <a:solidFill>
                  <a:srgbClr val="333333"/>
                </a:solidFill>
                <a:effectLst/>
                <a:latin typeface="Arial" panose="020B0604020202020204" pitchFamily="34" charset="0"/>
                <a:ea typeface="Calibri" panose="020F0502020204030204" pitchFamily="34" charset="0"/>
              </a:rPr>
            </a:b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Grant me by </a:t>
            </a:r>
            <a:r>
              <a:rPr lang="en-US" sz="3000" dirty="0">
                <a:solidFill>
                  <a:srgbClr val="333333"/>
                </a:solidFill>
                <a:latin typeface="Arial" panose="020B0604020202020204" pitchFamily="34" charset="0"/>
                <a:ea typeface="Calibri" panose="020F0502020204030204" pitchFamily="34" charset="0"/>
              </a:rPr>
              <a:t>J</a:t>
            </a:r>
            <a:r>
              <a:rPr lang="en-US" sz="3000" dirty="0">
                <a:solidFill>
                  <a:srgbClr val="333333"/>
                </a:solidFill>
                <a:effectLst/>
                <a:latin typeface="Arial" panose="020B0604020202020204" pitchFamily="34" charset="0"/>
                <a:ea typeface="Calibri" panose="020F0502020204030204" pitchFamily="34" charset="0"/>
              </a:rPr>
              <a:t>ustice to </a:t>
            </a:r>
            <a:r>
              <a:rPr lang="en-US" sz="3000">
                <a:solidFill>
                  <a:srgbClr val="333333"/>
                </a:solidFill>
                <a:effectLst/>
                <a:latin typeface="Arial" panose="020B0604020202020204" pitchFamily="34" charset="0"/>
                <a:ea typeface="Calibri" panose="020F0502020204030204" pitchFamily="34" charset="0"/>
              </a:rPr>
              <a:t>obey You,</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by Prudence to resist the crafts of the Devil,</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by Temperance to hold to moderation, [and]</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by Fortitude to bear adversity with patience</a:t>
            </a:r>
          </a:p>
          <a:p>
            <a:pPr marL="0" indent="0" algn="ctr">
              <a:spcBef>
                <a:spcPts val="0"/>
              </a:spcBef>
              <a:buNone/>
            </a:pPr>
            <a:endParaRPr lang="en-US" sz="3000" dirty="0">
              <a:solidFill>
                <a:srgbClr val="333333"/>
              </a:solidFill>
              <a:effectLst/>
              <a:latin typeface="Arial" panose="020B0604020202020204" pitchFamily="34" charset="0"/>
              <a:ea typeface="Calibri" panose="020F0502020204030204" pitchFamily="34" charset="0"/>
            </a:endParaRPr>
          </a:p>
          <a:p>
            <a:pPr marL="0" indent="0" algn="ctr">
              <a:buNone/>
            </a:pPr>
            <a:r>
              <a:rPr lang="en-US" sz="3000" dirty="0">
                <a:solidFill>
                  <a:srgbClr val="333333"/>
                </a:solidFill>
                <a:effectLst/>
                <a:latin typeface="Arial" panose="020B0604020202020204" pitchFamily="34" charset="0"/>
                <a:ea typeface="Calibri" panose="020F0502020204030204" pitchFamily="34" charset="0"/>
              </a:rPr>
              <a:t>Amen</a:t>
            </a:r>
            <a:br>
              <a:rPr lang="en-US" sz="2000" dirty="0">
                <a:solidFill>
                  <a:srgbClr val="333333"/>
                </a:solidFill>
                <a:effectLst/>
                <a:latin typeface="Arial" panose="020B0604020202020204" pitchFamily="34" charset="0"/>
                <a:ea typeface="Calibri" panose="020F0502020204030204" pitchFamily="34" charset="0"/>
              </a:rPr>
            </a:br>
            <a:endParaRPr lang="en-US" sz="2000" dirty="0">
              <a:solidFill>
                <a:srgbClr val="333333"/>
              </a:solidFill>
              <a:effectLst/>
              <a:latin typeface="Arial" panose="020B0604020202020204" pitchFamily="34" charset="0"/>
              <a:ea typeface="Calibri" panose="020F0502020204030204" pitchFamily="34" charset="0"/>
            </a:endParaRPr>
          </a:p>
          <a:p>
            <a:pPr marL="0" indent="0" algn="ctr">
              <a:buNone/>
            </a:pPr>
            <a:r>
              <a:rPr lang="en-US" sz="2000" dirty="0">
                <a:solidFill>
                  <a:srgbClr val="333333"/>
                </a:solidFill>
                <a:effectLst/>
                <a:latin typeface="Arial" panose="020B0604020202020204" pitchFamily="34" charset="0"/>
                <a:ea typeface="Calibri" panose="020F0502020204030204" pitchFamily="34" charset="0"/>
              </a:rPr>
              <a:t>St Thomas Aquinas</a:t>
            </a:r>
            <a:endParaRPr lang="en-US" sz="2000" dirty="0"/>
          </a:p>
        </p:txBody>
      </p:sp>
    </p:spTree>
    <p:extLst>
      <p:ext uri="{BB962C8B-B14F-4D97-AF65-F5344CB8AC3E}">
        <p14:creationId xmlns:p14="http://schemas.microsoft.com/office/powerpoint/2010/main" val="450642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4343400"/>
          </a:xfrm>
        </p:spPr>
        <p:txBody>
          <a:bodyPr>
            <a:normAutofit fontScale="90000"/>
          </a:bodyPr>
          <a:lstStyle/>
          <a:p>
            <a:r>
              <a:rPr lang="en-US" sz="6700" b="1" dirty="0">
                <a:latin typeface="Times New Roman" panose="02020603050405020304" pitchFamily="18" charset="0"/>
                <a:cs typeface="Times New Roman" panose="02020603050405020304" pitchFamily="18" charset="0"/>
              </a:rPr>
              <a:t>Virtue: </a:t>
            </a:r>
            <a:br>
              <a:rPr lang="en-US" sz="6700" b="1" dirty="0">
                <a:latin typeface="Times New Roman" panose="02020603050405020304" pitchFamily="18" charset="0"/>
                <a:cs typeface="Times New Roman" panose="02020603050405020304" pitchFamily="18" charset="0"/>
              </a:rPr>
            </a:br>
            <a:r>
              <a:rPr lang="en-US" sz="6700" b="1" i="1" dirty="0">
                <a:latin typeface="Times New Roman" panose="02020603050405020304" pitchFamily="18" charset="0"/>
                <a:cs typeface="Times New Roman" panose="02020603050405020304" pitchFamily="18" charset="0"/>
              </a:rPr>
              <a:t>The Art of Living</a:t>
            </a:r>
            <a:br>
              <a:rPr lang="en-US" sz="8000" b="1">
                <a:latin typeface="Times New Roman" panose="02020603050405020304" pitchFamily="18" charset="0"/>
                <a:cs typeface="Times New Roman" panose="02020603050405020304" pitchFamily="18" charset="0"/>
              </a:rPr>
            </a:br>
            <a:r>
              <a:rPr lang="en-US" sz="4800">
                <a:latin typeface="Times New Roman" panose="02020603050405020304" pitchFamily="18" charset="0"/>
                <a:cs typeface="Times New Roman" panose="02020603050405020304" pitchFamily="18" charset="0"/>
              </a:rPr>
              <a:t>Meeting </a:t>
            </a:r>
            <a:r>
              <a:rPr lang="en-US" sz="4800" dirty="0">
                <a:latin typeface="Times New Roman" panose="02020603050405020304" pitchFamily="18" charset="0"/>
                <a:cs typeface="Times New Roman" panose="02020603050405020304" pitchFamily="18" charset="0"/>
              </a:rPr>
              <a:t>6</a:t>
            </a:r>
            <a:br>
              <a:rPr lang="en-US" sz="4800" dirty="0">
                <a:latin typeface="Times New Roman" panose="02020603050405020304" pitchFamily="18" charset="0"/>
                <a:cs typeface="Times New Roman" panose="02020603050405020304" pitchFamily="18" charset="0"/>
              </a:rPr>
            </a:br>
            <a:r>
              <a:rPr lang="en-US" sz="5300" i="1" dirty="0">
                <a:latin typeface="Times New Roman" panose="02020603050405020304" pitchFamily="18" charset="0"/>
                <a:cs typeface="Times New Roman" panose="02020603050405020304" pitchFamily="18" charset="0"/>
              </a:rPr>
              <a:t>Lust / Chastity</a:t>
            </a:r>
            <a:br>
              <a:rPr lang="en-US" sz="5300" i="1" dirty="0">
                <a:latin typeface="Times New Roman" panose="02020603050405020304" pitchFamily="18" charset="0"/>
                <a:cs typeface="Times New Roman" panose="02020603050405020304" pitchFamily="18" charset="0"/>
              </a:rPr>
            </a:br>
            <a:r>
              <a:rPr lang="en-US" sz="5300" i="1" dirty="0">
                <a:latin typeface="Times New Roman" panose="02020603050405020304" pitchFamily="18" charset="0"/>
                <a:cs typeface="Times New Roman" panose="02020603050405020304" pitchFamily="18" charset="0"/>
              </a:rPr>
              <a:t>Theology of the Body</a:t>
            </a:r>
            <a:endParaRPr lang="en-US" sz="6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447800" y="4876800"/>
            <a:ext cx="6400800" cy="1752600"/>
          </a:xfrm>
        </p:spPr>
        <p:txBody>
          <a:bodyPr/>
          <a:lstStyle/>
          <a:p>
            <a:r>
              <a:rPr lang="en-US" i="1" dirty="0">
                <a:solidFill>
                  <a:schemeClr val="tx1"/>
                </a:solidFill>
              </a:rPr>
              <a:t>Nativity Communities of Faith</a:t>
            </a:r>
          </a:p>
          <a:p>
            <a:r>
              <a:rPr lang="en-US" dirty="0">
                <a:solidFill>
                  <a:schemeClr val="tx1"/>
                </a:solidFill>
              </a:rPr>
              <a:t>Spring 2023</a:t>
            </a:r>
          </a:p>
        </p:txBody>
      </p:sp>
    </p:spTree>
    <p:extLst>
      <p:ext uri="{BB962C8B-B14F-4D97-AF65-F5344CB8AC3E}">
        <p14:creationId xmlns:p14="http://schemas.microsoft.com/office/powerpoint/2010/main" val="158886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normAutofit/>
          </a:bodyPr>
          <a:lstStyle/>
          <a:p>
            <a:r>
              <a:rPr lang="en-US" sz="3400" dirty="0">
                <a:latin typeface="Times New Roman" panose="02020603050405020304" pitchFamily="18" charset="0"/>
                <a:cs typeface="Times New Roman" panose="02020603050405020304" pitchFamily="18" charset="0"/>
              </a:rPr>
              <a:t>Opening Prayer</a:t>
            </a:r>
          </a:p>
        </p:txBody>
      </p:sp>
      <p:sp>
        <p:nvSpPr>
          <p:cNvPr id="3" name="Content Placeholder 2"/>
          <p:cNvSpPr>
            <a:spLocks noGrp="1"/>
          </p:cNvSpPr>
          <p:nvPr>
            <p:ph idx="1"/>
          </p:nvPr>
        </p:nvSpPr>
        <p:spPr>
          <a:xfrm>
            <a:off x="457200" y="1066800"/>
            <a:ext cx="8153400" cy="5562600"/>
          </a:xfrm>
        </p:spPr>
        <p:txBody>
          <a:bodyPr>
            <a:noAutofit/>
          </a:bodyPr>
          <a:lstStyle/>
          <a:p>
            <a:pPr marL="0" indent="0" algn="ctr">
              <a:spcBef>
                <a:spcPts val="0"/>
              </a:spcBef>
              <a:buNone/>
            </a:pPr>
            <a:endParaRPr lang="en-US" sz="1700" b="1" i="1" dirty="0">
              <a:latin typeface="Verdana Pro" panose="020B0604020202020204" pitchFamily="34" charset="0"/>
              <a:cs typeface="Times New Roman" panose="02020603050405020304" pitchFamily="18" charset="0"/>
            </a:endParaRPr>
          </a:p>
          <a:p>
            <a:pPr marL="0" indent="0" algn="ctr">
              <a:buNone/>
            </a:pPr>
            <a:endParaRPr lang="en-US" sz="1500" dirty="0">
              <a:latin typeface="Verdana Pro" panose="020B06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5659DECC-57BA-4DFF-81E8-5F82C8BDC423}"/>
              </a:ext>
            </a:extLst>
          </p:cNvPr>
          <p:cNvSpPr txBox="1"/>
          <p:nvPr/>
        </p:nvSpPr>
        <p:spPr>
          <a:xfrm>
            <a:off x="533400" y="892471"/>
            <a:ext cx="8229600" cy="5139869"/>
          </a:xfrm>
          <a:prstGeom prst="rect">
            <a:avLst/>
          </a:prstGeom>
          <a:noFill/>
        </p:spPr>
        <p:txBody>
          <a:bodyPr wrap="square">
            <a:spAutoFit/>
          </a:bodyPr>
          <a:lstStyle/>
          <a:p>
            <a:pPr algn="l"/>
            <a:r>
              <a:rPr lang="en-US" sz="2400" b="0" i="1" dirty="0">
                <a:solidFill>
                  <a:srgbClr val="333333"/>
                </a:solidFill>
                <a:effectLst/>
                <a:latin typeface="Roboto" panose="02000000000000000000" pitchFamily="2" charset="0"/>
              </a:rPr>
              <a:t>Dear Jesus,</a:t>
            </a:r>
            <a:endParaRPr lang="en-US" sz="2400" b="0" i="0" dirty="0">
              <a:solidFill>
                <a:srgbClr val="333333"/>
              </a:solidFill>
              <a:effectLst/>
              <a:latin typeface="Roboto" panose="02000000000000000000" pitchFamily="2" charset="0"/>
            </a:endParaRPr>
          </a:p>
          <a:p>
            <a:pPr algn="l"/>
            <a:r>
              <a:rPr lang="en-US" sz="2400" b="0" i="1" dirty="0">
                <a:solidFill>
                  <a:srgbClr val="333333"/>
                </a:solidFill>
                <a:effectLst/>
                <a:latin typeface="Roboto" panose="02000000000000000000" pitchFamily="2" charset="0"/>
              </a:rPr>
              <a:t>I know that every perfect gift, and especially that of chastity, depends on the power of your providence. Without you a mere creature can do nothing. Therefore, I beg you to defend by your grace the chastity and purity of my body and soul. And if I have ever sensed or imagined anything that could stain my chastity and purity, blow it out, Supreme Lord of my powers, that I may advance with a pure heart in your love and service, offering myself on the most pure altar of your divinity all the days of my life.</a:t>
            </a:r>
          </a:p>
          <a:p>
            <a:pPr algn="l"/>
            <a:endParaRPr lang="en-US" sz="2400" b="0" i="0" dirty="0">
              <a:solidFill>
                <a:srgbClr val="333333"/>
              </a:solidFill>
              <a:effectLst/>
              <a:latin typeface="Roboto" panose="02000000000000000000" pitchFamily="2" charset="0"/>
            </a:endParaRPr>
          </a:p>
          <a:p>
            <a:pPr algn="l"/>
            <a:r>
              <a:rPr lang="en-US" sz="2400" b="0" i="1" dirty="0">
                <a:solidFill>
                  <a:srgbClr val="333333"/>
                </a:solidFill>
                <a:effectLst/>
                <a:latin typeface="Roboto" panose="02000000000000000000" pitchFamily="2" charset="0"/>
              </a:rPr>
              <a:t>Amen.</a:t>
            </a:r>
          </a:p>
          <a:p>
            <a:pPr algn="l"/>
            <a:endParaRPr lang="en-US" sz="2000" b="0" i="0" dirty="0">
              <a:solidFill>
                <a:srgbClr val="333333"/>
              </a:solidFill>
              <a:effectLst/>
              <a:latin typeface="Roboto" panose="02000000000000000000" pitchFamily="2" charset="0"/>
            </a:endParaRPr>
          </a:p>
          <a:p>
            <a:pPr algn="l"/>
            <a:r>
              <a:rPr lang="en-US" sz="2000" b="0" i="0" dirty="0">
                <a:solidFill>
                  <a:srgbClr val="333333"/>
                </a:solidFill>
                <a:effectLst/>
                <a:latin typeface="Roboto" panose="02000000000000000000" pitchFamily="2" charset="0"/>
              </a:rPr>
              <a:t>St. Thomas Aquinas</a:t>
            </a:r>
          </a:p>
        </p:txBody>
      </p:sp>
    </p:spTree>
    <p:extLst>
      <p:ext uri="{BB962C8B-B14F-4D97-AF65-F5344CB8AC3E}">
        <p14:creationId xmlns:p14="http://schemas.microsoft.com/office/powerpoint/2010/main" val="3671457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371600"/>
          </a:xfrm>
        </p:spPr>
        <p:txBody>
          <a:bodyPr>
            <a:normAutofit fontScale="90000"/>
          </a:bodyPr>
          <a:lstStyle/>
          <a:p>
            <a:r>
              <a:rPr lang="en-US" sz="6000" i="1" dirty="0" err="1">
                <a:latin typeface="Times New Roman" panose="02020603050405020304" pitchFamily="18" charset="0"/>
                <a:cs typeface="Times New Roman" panose="02020603050405020304" pitchFamily="18" charset="0"/>
              </a:rPr>
              <a:t>Cor</a:t>
            </a:r>
            <a:r>
              <a:rPr lang="en-US" sz="6000" i="1" dirty="0">
                <a:latin typeface="Times New Roman" panose="02020603050405020304" pitchFamily="18" charset="0"/>
                <a:cs typeface="Times New Roman" panose="02020603050405020304" pitchFamily="18" charset="0"/>
              </a:rPr>
              <a:t> ad </a:t>
            </a:r>
            <a:r>
              <a:rPr lang="en-US" sz="6000" i="1" dirty="0" err="1">
                <a:latin typeface="Times New Roman" panose="02020603050405020304" pitchFamily="18" charset="0"/>
                <a:cs typeface="Times New Roman" panose="02020603050405020304" pitchFamily="18" charset="0"/>
              </a:rPr>
              <a:t>Cor</a:t>
            </a:r>
            <a:r>
              <a:rPr lang="en-US" sz="6000" i="1" dirty="0">
                <a:latin typeface="Times New Roman" panose="02020603050405020304" pitchFamily="18" charset="0"/>
                <a:cs typeface="Times New Roman" panose="02020603050405020304" pitchFamily="18" charset="0"/>
              </a:rPr>
              <a:t> Loquitur</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Heart Speaks to Heart</a:t>
            </a:r>
          </a:p>
        </p:txBody>
      </p:sp>
      <p:sp>
        <p:nvSpPr>
          <p:cNvPr id="3" name="Content Placeholder 2"/>
          <p:cNvSpPr>
            <a:spLocks noGrp="1"/>
          </p:cNvSpPr>
          <p:nvPr>
            <p:ph idx="1"/>
          </p:nvPr>
        </p:nvSpPr>
        <p:spPr>
          <a:xfrm>
            <a:off x="457200" y="2362200"/>
            <a:ext cx="8229600" cy="3763963"/>
          </a:xfrm>
        </p:spPr>
        <p:txBody>
          <a:bodyPr>
            <a:normAutofit fontScale="77500" lnSpcReduction="20000"/>
          </a:bodyPr>
          <a:lstStyle/>
          <a:p>
            <a:pPr marL="0" indent="0" algn="ctr">
              <a:buNone/>
            </a:pPr>
            <a:r>
              <a:rPr lang="en-US" sz="6600" i="1" dirty="0">
                <a:latin typeface="Times New Roman" panose="02020603050405020304" pitchFamily="18" charset="0"/>
                <a:cs typeface="Times New Roman" panose="02020603050405020304" pitchFamily="18" charset="0"/>
              </a:rPr>
              <a:t>Take a few minutes to </a:t>
            </a:r>
          </a:p>
          <a:p>
            <a:pPr marL="0" indent="0" algn="ctr">
              <a:buNone/>
            </a:pPr>
            <a:r>
              <a:rPr lang="en-US" sz="6600" i="1" dirty="0">
                <a:latin typeface="Times New Roman" panose="02020603050405020304" pitchFamily="18" charset="0"/>
                <a:cs typeface="Times New Roman" panose="02020603050405020304" pitchFamily="18" charset="0"/>
              </a:rPr>
              <a:t>re-connect and share </a:t>
            </a:r>
          </a:p>
          <a:p>
            <a:pPr marL="0" indent="0" algn="ctr">
              <a:buNone/>
            </a:pPr>
            <a:r>
              <a:rPr lang="en-US" sz="6600" i="1" dirty="0">
                <a:latin typeface="Times New Roman" panose="02020603050405020304" pitchFamily="18" charset="0"/>
                <a:cs typeface="Times New Roman" panose="02020603050405020304" pitchFamily="18" charset="0"/>
              </a:rPr>
              <a:t>how the Spirit has moved you </a:t>
            </a:r>
          </a:p>
          <a:p>
            <a:pPr marL="0" indent="0" algn="ctr">
              <a:buNone/>
            </a:pPr>
            <a:r>
              <a:rPr lang="en-US" sz="6600" i="1" dirty="0">
                <a:latin typeface="Times New Roman" panose="02020603050405020304" pitchFamily="18" charset="0"/>
                <a:cs typeface="Times New Roman" panose="02020603050405020304" pitchFamily="18" charset="0"/>
              </a:rPr>
              <a:t>in the time since our last meeting. </a:t>
            </a:r>
          </a:p>
        </p:txBody>
      </p:sp>
    </p:spTree>
    <p:extLst>
      <p:ext uri="{BB962C8B-B14F-4D97-AF65-F5344CB8AC3E}">
        <p14:creationId xmlns:p14="http://schemas.microsoft.com/office/powerpoint/2010/main" val="151871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401762"/>
            <a:ext cx="8229600" cy="5181600"/>
          </a:xfrm>
        </p:spPr>
        <p:txBody>
          <a:bodyPr>
            <a:noAutofit/>
          </a:bodyPr>
          <a:lstStyle/>
          <a:p>
            <a:pPr marL="0" indent="0" algn="just">
              <a:buNone/>
            </a:pPr>
            <a:r>
              <a:rPr lang="en-US" sz="2800" dirty="0">
                <a:latin typeface="Times New Roman" panose="02020603050405020304" pitchFamily="18" charset="0"/>
                <a:cs typeface="Times New Roman" panose="02020603050405020304" pitchFamily="18" charset="0"/>
              </a:rPr>
              <a:t>Of all the deadly sins Lust looms overly-large due to the hyper-sexualized culture in which we live; and Chastity, the competing virtue, is often forgotten or ridiculed.   Bishop Barron explains how lust is the objectification of another human being, and how developing the virtue of chastity within our state in life can free us from this tendency to use others.  Then Dr. Mary Healy outlines St. John Paul II’s </a:t>
            </a:r>
            <a:r>
              <a:rPr lang="en-US" sz="2800" i="1" dirty="0">
                <a:latin typeface="Times New Roman" panose="02020603050405020304" pitchFamily="18" charset="0"/>
                <a:cs typeface="Times New Roman" panose="02020603050405020304" pitchFamily="18" charset="0"/>
              </a:rPr>
              <a:t>Theology of the Body </a:t>
            </a:r>
            <a:r>
              <a:rPr lang="en-US" sz="2800" dirty="0">
                <a:latin typeface="Times New Roman" panose="02020603050405020304" pitchFamily="18" charset="0"/>
                <a:cs typeface="Times New Roman" panose="02020603050405020304" pitchFamily="18" charset="0"/>
              </a:rPr>
              <a:t>and shows us how a Catholic understanding of human nature can inform our conscience and help us combat the sin of lust in our lives.   </a:t>
            </a:r>
          </a:p>
        </p:txBody>
      </p:sp>
    </p:spTree>
    <p:extLst>
      <p:ext uri="{BB962C8B-B14F-4D97-AF65-F5344CB8AC3E}">
        <p14:creationId xmlns:p14="http://schemas.microsoft.com/office/powerpoint/2010/main" val="1124466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2971800"/>
          </a:xfrm>
        </p:spPr>
        <p:txBody>
          <a:bodyPr>
            <a:normAutofit/>
          </a:bodyPr>
          <a:lstStyle/>
          <a:p>
            <a:r>
              <a:rPr lang="en-US" sz="3600" dirty="0">
                <a:latin typeface="Times New Roman" panose="02020603050405020304" pitchFamily="18" charset="0"/>
                <a:cs typeface="Times New Roman" panose="02020603050405020304" pitchFamily="18" charset="0"/>
              </a:rPr>
              <a:t>How is Lust portrayed in popular culture?</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In what way are the sins of the flesh destructive of our souls?</a:t>
            </a:r>
          </a:p>
        </p:txBody>
      </p:sp>
      <p:sp>
        <p:nvSpPr>
          <p:cNvPr id="2" name="TextBox 1"/>
          <p:cNvSpPr txBox="1"/>
          <p:nvPr/>
        </p:nvSpPr>
        <p:spPr>
          <a:xfrm>
            <a:off x="381000" y="457200"/>
            <a:ext cx="8305800" cy="677108"/>
          </a:xfrm>
          <a:prstGeom prst="rect">
            <a:avLst/>
          </a:prstGeom>
          <a:noFill/>
        </p:spPr>
        <p:txBody>
          <a:bodyPr wrap="square" rtlCol="0">
            <a:spAutoFit/>
          </a:bodyPr>
          <a:lstStyle/>
          <a:p>
            <a:pPr algn="ctr"/>
            <a:r>
              <a:rPr lang="en-US" sz="3800" b="1" dirty="0">
                <a:latin typeface="Times New Roman" panose="02020603050405020304" pitchFamily="18" charset="0"/>
                <a:cs typeface="Times New Roman" panose="02020603050405020304" pitchFamily="18" charset="0"/>
              </a:rPr>
              <a:t>JOURNAL QUESTIONS</a:t>
            </a:r>
          </a:p>
        </p:txBody>
      </p:sp>
    </p:spTree>
    <p:extLst>
      <p:ext uri="{BB962C8B-B14F-4D97-AF65-F5344CB8AC3E}">
        <p14:creationId xmlns:p14="http://schemas.microsoft.com/office/powerpoint/2010/main" val="3793567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029200"/>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Dante regards lust as the least of the deadly sins, while most people in western culture would regard it as the worst. Lust is the sin of treating another person as a sexual object or as a means to an end. Chastity, meaning “sexual uprightness,” counteracts lust. The chaste person keeps their vows while refusing to use the other, even a spouse, as a sexual object.            </a:t>
            </a:r>
            <a:r>
              <a:rPr lang="en-US" sz="3600" dirty="0">
                <a:latin typeface="Times New Roman" panose="02020603050405020304" pitchFamily="18" charset="0"/>
                <a:cs typeface="Times New Roman" panose="02020603050405020304" pitchFamily="18" charset="0"/>
                <a:hlinkClick r:id="rId3"/>
              </a:rPr>
              <a:t>Bishop Barron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7305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PART ONE</a:t>
            </a:r>
          </a:p>
        </p:txBody>
      </p:sp>
      <p:sp>
        <p:nvSpPr>
          <p:cNvPr id="11" name="TextBox 10">
            <a:extLst>
              <a:ext uri="{FF2B5EF4-FFF2-40B4-BE49-F238E27FC236}">
                <a16:creationId xmlns:a16="http://schemas.microsoft.com/office/drawing/2014/main" id="{A5E69CC6-7F27-2447-643D-6F1E2CD385F8}"/>
              </a:ext>
            </a:extLst>
          </p:cNvPr>
          <p:cNvSpPr txBox="1"/>
          <p:nvPr/>
        </p:nvSpPr>
        <p:spPr>
          <a:xfrm>
            <a:off x="381000" y="1828800"/>
            <a:ext cx="8458200" cy="4087273"/>
          </a:xfrm>
          <a:prstGeom prst="rect">
            <a:avLst/>
          </a:prstGeom>
          <a:noFill/>
        </p:spPr>
        <p:txBody>
          <a:bodyPr wrap="square">
            <a:spAutoFit/>
          </a:bodyPr>
          <a:lstStyle/>
          <a:p>
            <a:pPr marL="0" indent="0" algn="ctr">
              <a:buNone/>
            </a:pPr>
            <a:r>
              <a:rPr lang="en-US" sz="3200" dirty="0"/>
              <a:t>Please open FORMED</a:t>
            </a:r>
          </a:p>
          <a:p>
            <a:pPr marL="0" indent="0" algn="ctr">
              <a:buNone/>
            </a:pPr>
            <a:endParaRPr lang="en-US" sz="3200" dirty="0"/>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5400" i="1" dirty="0">
                <a:solidFill>
                  <a:prstClr val="black"/>
                </a:solidFill>
                <a:latin typeface="Calibri"/>
              </a:rPr>
              <a:t>Seven Deadly Sins Seven Lively Virtues: Lust / Chastity</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200" dirty="0">
                <a:solidFill>
                  <a:prstClr val="black"/>
                </a:solidFill>
                <a:latin typeface="Calibri"/>
                <a:hlinkClick r:id="rId2"/>
              </a:rPr>
              <a:t>Audio only click </a:t>
            </a:r>
            <a:r>
              <a:rPr lang="en-US" sz="3200" b="1" dirty="0">
                <a:solidFill>
                  <a:prstClr val="black"/>
                </a:solidFill>
                <a:latin typeface="Calibri"/>
                <a:hlinkClick r:id="rId2"/>
              </a:rPr>
              <a:t>HERE</a:t>
            </a:r>
            <a:endParaRPr lang="en-US" sz="3200" b="1" dirty="0">
              <a:solidFill>
                <a:prstClr val="black"/>
              </a:solidFill>
              <a:latin typeface="Calibri"/>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200" dirty="0">
                <a:solidFill>
                  <a:prstClr val="black"/>
                </a:solidFill>
                <a:latin typeface="Calibri"/>
                <a:hlinkClick r:id="rId3"/>
              </a:rPr>
              <a:t>Video click </a:t>
            </a:r>
            <a:r>
              <a:rPr lang="en-US" sz="3200" b="1" dirty="0">
                <a:solidFill>
                  <a:prstClr val="black"/>
                </a:solidFill>
                <a:latin typeface="Calibri"/>
                <a:hlinkClick r:id="rId3"/>
              </a:rPr>
              <a:t>HERE</a:t>
            </a:r>
            <a:r>
              <a:rPr lang="en-US" sz="3200" b="1" dirty="0">
                <a:solidFill>
                  <a:prstClr val="black"/>
                </a:solidFill>
                <a:latin typeface="Calibri"/>
              </a:rPr>
              <a:t> for purchase option</a:t>
            </a:r>
            <a:endParaRPr kumimoji="0" lang="en-US" sz="32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02955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 1</a:t>
            </a:r>
          </a:p>
        </p:txBody>
      </p:sp>
      <p:sp>
        <p:nvSpPr>
          <p:cNvPr id="3" name="Content Placeholder 2"/>
          <p:cNvSpPr>
            <a:spLocks noGrp="1"/>
          </p:cNvSpPr>
          <p:nvPr>
            <p:ph idx="1"/>
          </p:nvPr>
        </p:nvSpPr>
        <p:spPr>
          <a:xfrm>
            <a:off x="457200" y="1752600"/>
            <a:ext cx="8229600" cy="4525963"/>
          </a:xfrm>
        </p:spPr>
        <p:txBody>
          <a:bodyPr>
            <a:normAutofit/>
          </a:bodyPr>
          <a:lstStyle/>
          <a:p>
            <a:pPr>
              <a:spcBef>
                <a:spcPts val="0"/>
              </a:spcBef>
            </a:pPr>
            <a:endParaRPr lang="en-US" sz="2800" dirty="0"/>
          </a:p>
          <a:p>
            <a:pPr marL="0" indent="0">
              <a:spcBef>
                <a:spcPts val="0"/>
              </a:spcBef>
              <a:buNone/>
            </a:pPr>
            <a:endParaRPr lang="en-US" dirty="0"/>
          </a:p>
        </p:txBody>
      </p:sp>
      <p:sp>
        <p:nvSpPr>
          <p:cNvPr id="4" name="TextBox 3">
            <a:extLst>
              <a:ext uri="{FF2B5EF4-FFF2-40B4-BE49-F238E27FC236}">
                <a16:creationId xmlns:a16="http://schemas.microsoft.com/office/drawing/2014/main" id="{200F3407-69F8-0CA3-AA42-B432DD071863}"/>
              </a:ext>
            </a:extLst>
          </p:cNvPr>
          <p:cNvSpPr txBox="1"/>
          <p:nvPr/>
        </p:nvSpPr>
        <p:spPr>
          <a:xfrm>
            <a:off x="457200" y="1730321"/>
            <a:ext cx="8229600" cy="3908762"/>
          </a:xfrm>
          <a:prstGeom prst="rect">
            <a:avLst/>
          </a:prstGeom>
          <a:noFill/>
        </p:spPr>
        <p:txBody>
          <a:bodyPr wrap="square" rtlCol="0">
            <a:spAutoFit/>
          </a:bodyPr>
          <a:lstStyle/>
          <a:p>
            <a:pPr marL="342900" indent="-3429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What does it mean to treat someone as a means and not an end?  Is that easy to do?</a:t>
            </a:r>
          </a:p>
          <a:p>
            <a:pPr marL="342900" indent="-342900">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In what ways can married couples treat each other lustfully?</a:t>
            </a:r>
          </a:p>
          <a:p>
            <a:endParaRPr lang="en-US" sz="3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What does “chastity” mean to you?  </a:t>
            </a: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4819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3116</TotalTime>
  <Words>1204</Words>
  <Application>Microsoft Office PowerPoint</Application>
  <PresentationFormat>On-screen Show (4:3)</PresentationFormat>
  <Paragraphs>96</Paragraphs>
  <Slides>19</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Lato</vt:lpstr>
      <vt:lpstr>Roboto</vt:lpstr>
      <vt:lpstr>Times New Roman</vt:lpstr>
      <vt:lpstr>Verdana Pro</vt:lpstr>
      <vt:lpstr>Office Theme</vt:lpstr>
      <vt:lpstr>PLEASE SIGN IN</vt:lpstr>
      <vt:lpstr>Virtue:  The Art of Living Meeting 6 Lust / Chastity Theology of the Body</vt:lpstr>
      <vt:lpstr>Opening Prayer</vt:lpstr>
      <vt:lpstr>Cor ad Cor Loquitur Heart Speaks to Heart</vt:lpstr>
      <vt:lpstr>Introduction</vt:lpstr>
      <vt:lpstr>PowerPoint Presentation</vt:lpstr>
      <vt:lpstr>PowerPoint Presentation</vt:lpstr>
      <vt:lpstr>PART ONE</vt:lpstr>
      <vt:lpstr>Reflection 1</vt:lpstr>
      <vt:lpstr>PowerPoint Presentation</vt:lpstr>
      <vt:lpstr>PART TWO</vt:lpstr>
      <vt:lpstr>Reflection 2</vt:lpstr>
      <vt:lpstr>PowerPoint Presentation</vt:lpstr>
      <vt:lpstr>PART THREE</vt:lpstr>
      <vt:lpstr>Reflection 3</vt:lpstr>
      <vt:lpstr>Prayer Partners</vt:lpstr>
      <vt:lpstr>Homework</vt:lpstr>
      <vt:lpstr>BEFORE WE MEET AGAIN</vt:lpstr>
      <vt:lpstr>CLOSING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Javier Benitez</dc:creator>
  <cp:lastModifiedBy>Javier Benitez</cp:lastModifiedBy>
  <cp:revision>121</cp:revision>
  <dcterms:created xsi:type="dcterms:W3CDTF">2019-07-05T15:45:36Z</dcterms:created>
  <dcterms:modified xsi:type="dcterms:W3CDTF">2023-09-03T18:32:57Z</dcterms:modified>
</cp:coreProperties>
</file>