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77" r:id="rId3"/>
    <p:sldId id="260" r:id="rId4"/>
    <p:sldId id="261" r:id="rId5"/>
    <p:sldId id="284" r:id="rId6"/>
    <p:sldId id="262" r:id="rId7"/>
    <p:sldId id="258" r:id="rId8"/>
    <p:sldId id="273" r:id="rId9"/>
    <p:sldId id="292" r:id="rId10"/>
    <p:sldId id="259" r:id="rId11"/>
    <p:sldId id="264" r:id="rId12"/>
    <p:sldId id="285" r:id="rId13"/>
    <p:sldId id="286" r:id="rId14"/>
    <p:sldId id="281" r:id="rId15"/>
    <p:sldId id="287" r:id="rId16"/>
    <p:sldId id="288" r:id="rId17"/>
    <p:sldId id="289"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B7A22-0E4E-45CE-9630-97A2717F840B}" type="datetimeFigureOut">
              <a:rPr lang="en-US" smtClean="0"/>
              <a:t>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E1C5C-87E5-4C70-9E2C-F4E40732172B}" type="slidenum">
              <a:rPr lang="en-US" smtClean="0"/>
              <a:t>‹#›</a:t>
            </a:fld>
            <a:endParaRPr lang="en-US"/>
          </a:p>
        </p:txBody>
      </p:sp>
    </p:spTree>
    <p:extLst>
      <p:ext uri="{BB962C8B-B14F-4D97-AF65-F5344CB8AC3E}">
        <p14:creationId xmlns:p14="http://schemas.microsoft.com/office/powerpoint/2010/main" val="417846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could answer this one first to give </a:t>
            </a:r>
            <a:r>
              <a:rPr lang="en-US"/>
              <a:t>an example </a:t>
            </a:r>
            <a:r>
              <a:rPr lang="en-US" dirty="0"/>
              <a:t>of what this </a:t>
            </a:r>
            <a:r>
              <a:rPr lang="en-US"/>
              <a:t>part means.</a:t>
            </a:r>
            <a:endParaRPr lang="en-US" dirty="0"/>
          </a:p>
        </p:txBody>
      </p:sp>
      <p:sp>
        <p:nvSpPr>
          <p:cNvPr id="4" name="Slide Number Placeholder 3"/>
          <p:cNvSpPr>
            <a:spLocks noGrp="1"/>
          </p:cNvSpPr>
          <p:nvPr>
            <p:ph type="sldNum" sz="quarter" idx="10"/>
          </p:nvPr>
        </p:nvSpPr>
        <p:spPr/>
        <p:txBody>
          <a:bodyPr/>
          <a:lstStyle/>
          <a:p>
            <a:fld id="{26AE1C5C-87E5-4C70-9E2C-F4E40732172B}" type="slidenum">
              <a:rPr lang="en-US" smtClean="0"/>
              <a:t>4</a:t>
            </a:fld>
            <a:endParaRPr lang="en-US"/>
          </a:p>
        </p:txBody>
      </p:sp>
    </p:spTree>
    <p:extLst>
      <p:ext uri="{BB962C8B-B14F-4D97-AF65-F5344CB8AC3E}">
        <p14:creationId xmlns:p14="http://schemas.microsoft.com/office/powerpoint/2010/main" val="18077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1C5C-87E5-4C70-9E2C-F4E40732172B}" type="slidenum">
              <a:rPr lang="en-US" smtClean="0"/>
              <a:t>6</a:t>
            </a:fld>
            <a:endParaRPr lang="en-US"/>
          </a:p>
        </p:txBody>
      </p:sp>
    </p:spTree>
    <p:extLst>
      <p:ext uri="{BB962C8B-B14F-4D97-AF65-F5344CB8AC3E}">
        <p14:creationId xmlns:p14="http://schemas.microsoft.com/office/powerpoint/2010/main" val="211008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E1C5C-87E5-4C70-9E2C-F4E40732172B}" type="slidenum">
              <a:rPr lang="en-US" smtClean="0"/>
              <a:t>17</a:t>
            </a:fld>
            <a:endParaRPr lang="en-US"/>
          </a:p>
        </p:txBody>
      </p:sp>
    </p:spTree>
    <p:extLst>
      <p:ext uri="{BB962C8B-B14F-4D97-AF65-F5344CB8AC3E}">
        <p14:creationId xmlns:p14="http://schemas.microsoft.com/office/powerpoint/2010/main" val="94747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39040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64861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1459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78383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66035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34643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50255-7746-4EFE-B2DF-1855E763FA49}"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24332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50255-7746-4EFE-B2DF-1855E763FA49}"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52855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50255-7746-4EFE-B2DF-1855E763FA49}"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245817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16597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237387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50255-7746-4EFE-B2DF-1855E763FA49}" type="datetimeFigureOut">
              <a:rPr lang="en-US" smtClean="0"/>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E99F8-7A11-4436-850A-57FD68F29A15}" type="slidenum">
              <a:rPr lang="en-US" smtClean="0"/>
              <a:t>‹#›</a:t>
            </a:fld>
            <a:endParaRPr lang="en-US"/>
          </a:p>
        </p:txBody>
      </p:sp>
    </p:spTree>
    <p:extLst>
      <p:ext uri="{BB962C8B-B14F-4D97-AF65-F5344CB8AC3E}">
        <p14:creationId xmlns:p14="http://schemas.microsoft.com/office/powerpoint/2010/main" val="278915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atch.formed.org/who-am-i-to-judge-with-dr-edward-sri/season:1/videos/the-lost-art-of-liv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gnatius.com/virtue-and-freedom-va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atch.formed.org/who-am-i-to-judge-with-dr-edward-sri/season:1/videos/the-lost-art-of-liv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143000"/>
          </a:xfrm>
        </p:spPr>
        <p:txBody>
          <a:bodyPr>
            <a:noAutofit/>
          </a:bodyPr>
          <a:lstStyle/>
          <a:p>
            <a:r>
              <a:rPr lang="en-US" sz="10000" dirty="0"/>
              <a:t>PLEASE SIGN IN</a:t>
            </a:r>
          </a:p>
        </p:txBody>
      </p:sp>
      <p:sp>
        <p:nvSpPr>
          <p:cNvPr id="3" name="Content Placeholder 2"/>
          <p:cNvSpPr>
            <a:spLocks noGrp="1"/>
          </p:cNvSpPr>
          <p:nvPr>
            <p:ph idx="1"/>
          </p:nvPr>
        </p:nvSpPr>
        <p:spPr>
          <a:xfrm>
            <a:off x="457200" y="198436"/>
            <a:ext cx="8229600" cy="3352801"/>
          </a:xfrm>
        </p:spPr>
        <p:txBody>
          <a:bodyPr>
            <a:noAutofit/>
          </a:bodyPr>
          <a:lstStyle/>
          <a:p>
            <a:pPr marL="0" indent="0" algn="ctr">
              <a:buNone/>
            </a:pPr>
            <a:endParaRPr lang="en-US" sz="2000" dirty="0"/>
          </a:p>
          <a:p>
            <a:pPr marL="0" indent="0" algn="ctr">
              <a:buNone/>
            </a:pPr>
            <a:r>
              <a:rPr lang="en-US" sz="14500" b="1" i="1" dirty="0">
                <a:latin typeface="Times New Roman" panose="02020603050405020304" pitchFamily="18" charset="0"/>
                <a:cs typeface="Times New Roman" panose="02020603050405020304" pitchFamily="18" charset="0"/>
              </a:rPr>
              <a:t>Welcome!</a:t>
            </a:r>
          </a:p>
        </p:txBody>
      </p:sp>
    </p:spTree>
    <p:extLst>
      <p:ext uri="{BB962C8B-B14F-4D97-AF65-F5344CB8AC3E}">
        <p14:creationId xmlns:p14="http://schemas.microsoft.com/office/powerpoint/2010/main" val="351118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1</a:t>
            </a:r>
          </a:p>
        </p:txBody>
      </p:sp>
      <p:sp>
        <p:nvSpPr>
          <p:cNvPr id="3" name="Content Placeholder 2"/>
          <p:cNvSpPr>
            <a:spLocks noGrp="1"/>
          </p:cNvSpPr>
          <p:nvPr>
            <p:ph idx="1"/>
          </p:nvPr>
        </p:nvSpPr>
        <p:spPr>
          <a:xfrm>
            <a:off x="457200" y="1166018"/>
            <a:ext cx="8229600" cy="4525963"/>
          </a:xfrm>
        </p:spPr>
        <p:txBody>
          <a:bodyPr>
            <a:normAutofit/>
          </a:bodyPr>
          <a:lstStyle/>
          <a:p>
            <a:pPr>
              <a:spcBef>
                <a:spcPts val="0"/>
              </a:spcBef>
            </a:pPr>
            <a:endParaRPr lang="en-US" sz="2800" dirty="0"/>
          </a:p>
          <a:p>
            <a:pPr marL="0" indent="0">
              <a:spcBef>
                <a:spcPts val="0"/>
              </a:spcBef>
              <a:buNone/>
            </a:pPr>
            <a:endParaRPr lang="en-US" dirty="0"/>
          </a:p>
        </p:txBody>
      </p:sp>
      <p:sp>
        <p:nvSpPr>
          <p:cNvPr id="4" name="TextBox 3">
            <a:extLst>
              <a:ext uri="{FF2B5EF4-FFF2-40B4-BE49-F238E27FC236}">
                <a16:creationId xmlns:a16="http://schemas.microsoft.com/office/drawing/2014/main" id="{91BACE39-53B5-4B55-B6DD-CEFAF3895CD1}"/>
              </a:ext>
            </a:extLst>
          </p:cNvPr>
          <p:cNvSpPr txBox="1"/>
          <p:nvPr/>
        </p:nvSpPr>
        <p:spPr>
          <a:xfrm>
            <a:off x="685800" y="1428148"/>
            <a:ext cx="7772400" cy="5539978"/>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stood out for you as you watched Dr. Sri’s talk?</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How does the life of the Holy Trinity determine the TELOS or goal of human beings?</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are some important life lessons about relationships you have learned?  Who taught you those lessons?</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How would your life be different if you had not had the guides you were given as you matured?</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Why are community and tradition necessary for us to learn the Art of Living?</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819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 TWO</a:t>
            </a:r>
          </a:p>
        </p:txBody>
      </p:sp>
      <p:sp>
        <p:nvSpPr>
          <p:cNvPr id="11" name="TextBox 10">
            <a:extLst>
              <a:ext uri="{FF2B5EF4-FFF2-40B4-BE49-F238E27FC236}">
                <a16:creationId xmlns:a16="http://schemas.microsoft.com/office/drawing/2014/main" id="{A5E69CC6-7F27-2447-643D-6F1E2CD385F8}"/>
              </a:ext>
            </a:extLst>
          </p:cNvPr>
          <p:cNvSpPr txBox="1"/>
          <p:nvPr/>
        </p:nvSpPr>
        <p:spPr>
          <a:xfrm>
            <a:off x="1066800" y="1828800"/>
            <a:ext cx="7543800" cy="4216539"/>
          </a:xfrm>
          <a:prstGeom prst="rect">
            <a:avLst/>
          </a:prstGeom>
          <a:noFill/>
        </p:spPr>
        <p:txBody>
          <a:bodyPr wrap="square">
            <a:spAutoFit/>
          </a:bodyPr>
          <a:lstStyle/>
          <a:p>
            <a:pPr marL="0" indent="0" algn="ctr">
              <a:buNone/>
            </a:pPr>
            <a:r>
              <a:rPr lang="en-US" sz="3200" dirty="0"/>
              <a:t>Please open FORMED and view </a:t>
            </a:r>
          </a:p>
          <a:p>
            <a:pPr marL="0" indent="0" algn="ctr">
              <a:buNone/>
            </a:pPr>
            <a:endParaRPr lang="en-US" sz="3200" dirty="0"/>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5400" i="1" dirty="0">
                <a:solidFill>
                  <a:prstClr val="black"/>
                </a:solidFill>
                <a:latin typeface="Calibri"/>
                <a:hlinkClick r:id="rId2"/>
              </a:rPr>
              <a:t>Who Am I to Judge?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4400" dirty="0">
                <a:solidFill>
                  <a:prstClr val="black"/>
                </a:solidFill>
                <a:latin typeface="Calibri"/>
                <a:hlinkClick r:id="rId2"/>
              </a:rPr>
              <a:t>Session 4</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Real Freedom, Real Love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Beginning at 15:24</a:t>
            </a:r>
          </a:p>
        </p:txBody>
      </p:sp>
    </p:spTree>
    <p:extLst>
      <p:ext uri="{BB962C8B-B14F-4D97-AF65-F5344CB8AC3E}">
        <p14:creationId xmlns:p14="http://schemas.microsoft.com/office/powerpoint/2010/main" val="354394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584731" y="5867400"/>
            <a:ext cx="2133600" cy="639762"/>
          </a:xfrm>
        </p:spPr>
        <p:txBody>
          <a:bodyPr>
            <a:noAutofit/>
          </a:bodyPr>
          <a:lstStyle/>
          <a:p>
            <a:pPr marL="0" indent="0">
              <a:buNone/>
            </a:pPr>
            <a:r>
              <a:rPr lang="en-US" sz="2800" dirty="0" err="1">
                <a:latin typeface="Times New Roman" panose="02020603050405020304" pitchFamily="18" charset="0"/>
                <a:cs typeface="Times New Roman" panose="02020603050405020304" pitchFamily="18" charset="0"/>
              </a:rPr>
              <a:t>Workbk</a:t>
            </a:r>
            <a:r>
              <a:rPr lang="en-US" sz="2800" dirty="0">
                <a:latin typeface="Times New Roman" panose="02020603050405020304" pitchFamily="18" charset="0"/>
                <a:cs typeface="Times New Roman" panose="02020603050405020304" pitchFamily="18" charset="0"/>
              </a:rPr>
              <a:t> p 34</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74ABE4C-915B-863F-ACAE-C4BF75827661}"/>
              </a:ext>
            </a:extLst>
          </p:cNvPr>
          <p:cNvPicPr>
            <a:picLocks noChangeAspect="1"/>
          </p:cNvPicPr>
          <p:nvPr/>
        </p:nvPicPr>
        <p:blipFill>
          <a:blip r:embed="rId2"/>
          <a:stretch>
            <a:fillRect/>
          </a:stretch>
        </p:blipFill>
        <p:spPr>
          <a:xfrm>
            <a:off x="0" y="1066800"/>
            <a:ext cx="9144000" cy="4800600"/>
          </a:xfrm>
          <a:prstGeom prst="rect">
            <a:avLst/>
          </a:prstGeom>
        </p:spPr>
      </p:pic>
    </p:spTree>
    <p:extLst>
      <p:ext uri="{BB962C8B-B14F-4D97-AF65-F5344CB8AC3E}">
        <p14:creationId xmlns:p14="http://schemas.microsoft.com/office/powerpoint/2010/main" val="254027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Times New Roman" panose="02020603050405020304" pitchFamily="18" charset="0"/>
                <a:cs typeface="Times New Roman" panose="02020603050405020304" pitchFamily="18" charset="0"/>
              </a:rPr>
              <a:t>Reflection 2</a:t>
            </a:r>
          </a:p>
        </p:txBody>
      </p:sp>
      <p:sp>
        <p:nvSpPr>
          <p:cNvPr id="3" name="Content Placeholder 2"/>
          <p:cNvSpPr>
            <a:spLocks noGrp="1"/>
          </p:cNvSpPr>
          <p:nvPr>
            <p:ph idx="1"/>
          </p:nvPr>
        </p:nvSpPr>
        <p:spPr>
          <a:xfrm>
            <a:off x="457200" y="1371600"/>
            <a:ext cx="8229600" cy="4724400"/>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What stood out for you as you watched Dr. Sri’s talk?</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 you play an instrument or have a hobby or skill at which you really excel?  How did you learn to do it?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does our culture view tradition?  Can we do without traditions?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would a world without traditions look like?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does it hurt future generations if we do not pass on our traditions?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29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6B449-9187-46F0-9AB8-46EEEFA74675}"/>
              </a:ext>
            </a:extLst>
          </p:cNvPr>
          <p:cNvSpPr txBox="1"/>
          <p:nvPr/>
        </p:nvSpPr>
        <p:spPr>
          <a:xfrm>
            <a:off x="304800" y="381000"/>
            <a:ext cx="8382000" cy="6186309"/>
          </a:xfrm>
          <a:prstGeom prst="rect">
            <a:avLst/>
          </a:prstGeom>
          <a:noFill/>
        </p:spPr>
        <p:txBody>
          <a:bodyPr wrap="square" rtlCol="0">
            <a:spAutoFit/>
          </a:bodyPr>
          <a:lstStyle/>
          <a:p>
            <a:pPr algn="ctr"/>
            <a:r>
              <a:rPr lang="en-US" sz="4000" dirty="0"/>
              <a:t>Key take away points:</a:t>
            </a:r>
          </a:p>
          <a:p>
            <a:pPr algn="ctr"/>
            <a:endParaRPr lang="en-US" sz="4000" dirty="0"/>
          </a:p>
          <a:p>
            <a:pPr marL="571500" indent="-571500">
              <a:buFont typeface="Arial" panose="020B0604020202020204" pitchFamily="34" charset="0"/>
              <a:buChar char="•"/>
            </a:pPr>
            <a:r>
              <a:rPr lang="en-US" sz="2500" dirty="0"/>
              <a:t>The Classical Worldview just makes sense, but our culture has abandoned it.</a:t>
            </a:r>
          </a:p>
          <a:p>
            <a:pPr marL="571500" indent="-571500">
              <a:buFont typeface="Arial" panose="020B0604020202020204" pitchFamily="34" charset="0"/>
              <a:buChar char="•"/>
            </a:pPr>
            <a:r>
              <a:rPr lang="en-US" sz="2500" dirty="0"/>
              <a:t>The reason it makes sense is that we are not random accidents of nature, but are made in the image and likeness of God, who is a Trinity of Persons in an eternal exchange of Love.  We are made for just such a communion of love so we are only happy when we are living in loving relationships</a:t>
            </a:r>
          </a:p>
          <a:p>
            <a:pPr marL="571500" indent="-571500">
              <a:buFont typeface="Arial" panose="020B0604020202020204" pitchFamily="34" charset="0"/>
              <a:buChar char="•"/>
            </a:pPr>
            <a:r>
              <a:rPr lang="en-US" sz="2500" dirty="0"/>
              <a:t>The Art of Living is what we call the hard-learned lessons passed on from generation to generation about how to live loving relationships well.  We need a community that will pass on this traditional knowledge, not repress it.</a:t>
            </a:r>
          </a:p>
          <a:p>
            <a:pPr algn="ctr"/>
            <a:endParaRPr lang="en-US" sz="1600" dirty="0"/>
          </a:p>
        </p:txBody>
      </p:sp>
    </p:spTree>
    <p:extLst>
      <p:ext uri="{BB962C8B-B14F-4D97-AF65-F5344CB8AC3E}">
        <p14:creationId xmlns:p14="http://schemas.microsoft.com/office/powerpoint/2010/main" val="120258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Partners</a:t>
            </a:r>
          </a:p>
        </p:txBody>
      </p:sp>
      <p:sp>
        <p:nvSpPr>
          <p:cNvPr id="3" name="Content Placeholder 2"/>
          <p:cNvSpPr>
            <a:spLocks noGrp="1"/>
          </p:cNvSpPr>
          <p:nvPr>
            <p:ph idx="1"/>
          </p:nvPr>
        </p:nvSpPr>
        <p:spPr>
          <a:xfrm>
            <a:off x="457200" y="2514600"/>
            <a:ext cx="8229600" cy="2971799"/>
          </a:xfrm>
        </p:spPr>
        <p:txBody>
          <a:bodyPr/>
          <a:lstStyle/>
          <a:p>
            <a:pPr marL="0" indent="0" algn="ctr">
              <a:buNone/>
            </a:pPr>
            <a:r>
              <a:rPr lang="en-US" dirty="0"/>
              <a:t>Put your name and your petitions on a slip of paper or a card.  Fold and throw your cards into a basket, then choose the card of a group member for whom, and for whose intentions, you will pray in the coming weeks.</a:t>
            </a:r>
          </a:p>
        </p:txBody>
      </p:sp>
    </p:spTree>
    <p:extLst>
      <p:ext uri="{BB962C8B-B14F-4D97-AF65-F5344CB8AC3E}">
        <p14:creationId xmlns:p14="http://schemas.microsoft.com/office/powerpoint/2010/main" val="348505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609600" y="1600200"/>
            <a:ext cx="8229600" cy="4724400"/>
          </a:xfrm>
        </p:spPr>
        <p:txBody>
          <a:bodyPr>
            <a:normAutofit/>
          </a:bodyPr>
          <a:lstStyle/>
          <a:p>
            <a:r>
              <a:rPr lang="en-US" dirty="0">
                <a:latin typeface="Times New Roman" panose="02020603050405020304" pitchFamily="18" charset="0"/>
                <a:cs typeface="Times New Roman" panose="02020603050405020304" pitchFamily="18" charset="0"/>
              </a:rPr>
              <a:t>If we are to pass on the great Art of Living we need to first learn more about the virtues.  What resources at our parish can you tap to educate yourself?  Make a commitment to take advantage of these resources.</a:t>
            </a:r>
          </a:p>
          <a:p>
            <a:r>
              <a:rPr lang="en-US" dirty="0">
                <a:latin typeface="Times New Roman" panose="02020603050405020304" pitchFamily="18" charset="0"/>
                <a:cs typeface="Times New Roman" panose="02020603050405020304" pitchFamily="18" charset="0"/>
              </a:rPr>
              <a:t>Pray/journal on the challenges you face in living life with excellence.  Who might you go to for help with these challenges?</a:t>
            </a:r>
          </a:p>
        </p:txBody>
      </p:sp>
    </p:spTree>
    <p:extLst>
      <p:ext uri="{BB962C8B-B14F-4D97-AF65-F5344CB8AC3E}">
        <p14:creationId xmlns:p14="http://schemas.microsoft.com/office/powerpoint/2010/main" val="372129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UNTIL WE MEET AGAIN</a:t>
            </a:r>
          </a:p>
        </p:txBody>
      </p:sp>
      <p:sp>
        <p:nvSpPr>
          <p:cNvPr id="3" name="Content Placeholder 2"/>
          <p:cNvSpPr>
            <a:spLocks noGrp="1"/>
          </p:cNvSpPr>
          <p:nvPr>
            <p:ph idx="1"/>
          </p:nvPr>
        </p:nvSpPr>
        <p:spPr>
          <a:xfrm>
            <a:off x="459828" y="1412383"/>
            <a:ext cx="8229600" cy="3535363"/>
          </a:xfrm>
        </p:spPr>
        <p:txBody>
          <a:bodyPr>
            <a:normAutofit fontScale="85000" lnSpcReduction="20000"/>
          </a:bodyPr>
          <a:lstStyle/>
          <a:p>
            <a:pPr marL="0" indent="0">
              <a:buNone/>
            </a:pPr>
            <a:endParaRPr lang="en-US" sz="4000" dirty="0"/>
          </a:p>
          <a:p>
            <a:r>
              <a:rPr lang="en-US" sz="4000" dirty="0"/>
              <a:t>Pray for you prayer partner’s needs</a:t>
            </a:r>
          </a:p>
          <a:p>
            <a:endParaRPr lang="en-US" sz="4000" dirty="0"/>
          </a:p>
          <a:p>
            <a:r>
              <a:rPr lang="en-US" sz="4000" dirty="0"/>
              <a:t>Watch </a:t>
            </a:r>
            <a:r>
              <a:rPr lang="en-US" sz="4000" i="1" dirty="0"/>
              <a:t>Virtue and Freedom Episode 6</a:t>
            </a:r>
          </a:p>
          <a:p>
            <a:pPr marL="0" indent="0">
              <a:buNone/>
            </a:pPr>
            <a:r>
              <a:rPr lang="en-US" sz="4000" i="1" dirty="0"/>
              <a:t>Please </a:t>
            </a:r>
            <a:r>
              <a:rPr lang="en-US" sz="4000" i="1" dirty="0" err="1"/>
              <a:t>note:You</a:t>
            </a:r>
            <a:r>
              <a:rPr lang="en-US" sz="4000" i="1" dirty="0"/>
              <a:t> will need to buy access on FORMED ($19.95) or buy the videos from </a:t>
            </a:r>
            <a:r>
              <a:rPr lang="en-US" sz="4000" dirty="0">
                <a:hlinkClick r:id="rId3"/>
              </a:rPr>
              <a:t>Ignatius Press</a:t>
            </a:r>
            <a:endParaRPr lang="en-US" sz="4000" dirty="0"/>
          </a:p>
          <a:p>
            <a:endParaRPr lang="en-US" sz="4000" dirty="0"/>
          </a:p>
        </p:txBody>
      </p:sp>
    </p:spTree>
    <p:extLst>
      <p:ext uri="{BB962C8B-B14F-4D97-AF65-F5344CB8AC3E}">
        <p14:creationId xmlns:p14="http://schemas.microsoft.com/office/powerpoint/2010/main" val="49650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CLOSING PRAYER</a:t>
            </a:r>
          </a:p>
        </p:txBody>
      </p:sp>
      <p:sp>
        <p:nvSpPr>
          <p:cNvPr id="7" name="Content Placeholder 6">
            <a:extLst>
              <a:ext uri="{FF2B5EF4-FFF2-40B4-BE49-F238E27FC236}">
                <a16:creationId xmlns:a16="http://schemas.microsoft.com/office/drawing/2014/main" id="{64860FD2-C71C-CCF2-CA58-0D1E03E3E5E4}"/>
              </a:ext>
            </a:extLst>
          </p:cNvPr>
          <p:cNvSpPr>
            <a:spLocks noGrp="1"/>
          </p:cNvSpPr>
          <p:nvPr>
            <p:ph idx="1"/>
          </p:nvPr>
        </p:nvSpPr>
        <p:spPr>
          <a:xfrm>
            <a:off x="266700" y="1455683"/>
            <a:ext cx="8610600" cy="5097517"/>
          </a:xfrm>
        </p:spPr>
        <p:txBody>
          <a:bodyPr>
            <a:normAutofit fontScale="85000" lnSpcReduction="20000"/>
          </a:bodyPr>
          <a:lstStyle/>
          <a:p>
            <a:pPr marL="0" indent="0" algn="ctr">
              <a:spcBef>
                <a:spcPts val="0"/>
              </a:spcBef>
              <a:buNone/>
            </a:pPr>
            <a:r>
              <a:rPr lang="en-US" sz="3000" dirty="0">
                <a:solidFill>
                  <a:srgbClr val="333333"/>
                </a:solidFill>
                <a:effectLst/>
                <a:latin typeface="Arial" panose="020B0604020202020204" pitchFamily="34" charset="0"/>
                <a:ea typeface="Calibri" panose="020F0502020204030204" pitchFamily="34" charset="0"/>
              </a:rPr>
              <a:t>O Almighty and all-knowing God,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without beginning or end,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who are the giver, preserver, and rewarder of all virtue:</a:t>
            </a:r>
          </a:p>
          <a:p>
            <a:pPr marL="0" indent="0" algn="ctr">
              <a:spcBef>
                <a:spcPts val="0"/>
              </a:spcBef>
              <a:buNone/>
            </a:pP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Grant me to stand firm on the solid foundation of Faith,</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be protected by the invincible shield of Hope,</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and be adorned by the nuptial garment of Charity;</a:t>
            </a:r>
            <a:br>
              <a:rPr lang="en-US" sz="3000" dirty="0">
                <a:solidFill>
                  <a:srgbClr val="333333"/>
                </a:solidFill>
                <a:effectLst/>
                <a:latin typeface="Arial" panose="020B0604020202020204" pitchFamily="34" charset="0"/>
                <a:ea typeface="Calibri" panose="020F0502020204030204" pitchFamily="34" charset="0"/>
              </a:rPr>
            </a:b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Grant me by </a:t>
            </a:r>
            <a:r>
              <a:rPr lang="en-US" sz="3000" dirty="0">
                <a:solidFill>
                  <a:srgbClr val="333333"/>
                </a:solidFill>
                <a:latin typeface="Arial" panose="020B0604020202020204" pitchFamily="34" charset="0"/>
                <a:ea typeface="Calibri" panose="020F0502020204030204" pitchFamily="34" charset="0"/>
              </a:rPr>
              <a:t>J</a:t>
            </a:r>
            <a:r>
              <a:rPr lang="en-US" sz="3000" dirty="0">
                <a:solidFill>
                  <a:srgbClr val="333333"/>
                </a:solidFill>
                <a:effectLst/>
                <a:latin typeface="Arial" panose="020B0604020202020204" pitchFamily="34" charset="0"/>
                <a:ea typeface="Calibri" panose="020F0502020204030204" pitchFamily="34" charset="0"/>
              </a:rPr>
              <a:t>ustice to </a:t>
            </a:r>
            <a:r>
              <a:rPr lang="en-US" sz="3000">
                <a:solidFill>
                  <a:srgbClr val="333333"/>
                </a:solidFill>
                <a:effectLst/>
                <a:latin typeface="Arial" panose="020B0604020202020204" pitchFamily="34" charset="0"/>
                <a:ea typeface="Calibri" panose="020F0502020204030204" pitchFamily="34" charset="0"/>
              </a:rPr>
              <a:t>obey You,</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Prudence to resist the crafts of the Devil,</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Temperance to hold to moderation, [and]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Fortitude to bear adversity with patience</a:t>
            </a:r>
          </a:p>
          <a:p>
            <a:pPr marL="0" indent="0" algn="ctr">
              <a:spcBef>
                <a:spcPts val="0"/>
              </a:spcBef>
              <a:buNone/>
            </a:pPr>
            <a:endParaRPr lang="en-US" sz="3000" dirty="0">
              <a:solidFill>
                <a:srgbClr val="333333"/>
              </a:solidFill>
              <a:effectLst/>
              <a:latin typeface="Arial" panose="020B0604020202020204" pitchFamily="34" charset="0"/>
              <a:ea typeface="Calibri" panose="020F0502020204030204" pitchFamily="34" charset="0"/>
            </a:endParaRPr>
          </a:p>
          <a:p>
            <a:pPr marL="0" indent="0" algn="ctr">
              <a:buNone/>
            </a:pPr>
            <a:r>
              <a:rPr lang="en-US" sz="3000" dirty="0">
                <a:solidFill>
                  <a:srgbClr val="333333"/>
                </a:solidFill>
                <a:effectLst/>
                <a:latin typeface="Arial" panose="020B0604020202020204" pitchFamily="34" charset="0"/>
                <a:ea typeface="Calibri" panose="020F0502020204030204" pitchFamily="34" charset="0"/>
              </a:rPr>
              <a:t>Amen</a:t>
            </a:r>
            <a:br>
              <a:rPr lang="en-US" sz="2000" dirty="0">
                <a:solidFill>
                  <a:srgbClr val="333333"/>
                </a:solidFill>
                <a:effectLst/>
                <a:latin typeface="Arial" panose="020B0604020202020204" pitchFamily="34" charset="0"/>
                <a:ea typeface="Calibri" panose="020F0502020204030204" pitchFamily="34" charset="0"/>
              </a:rPr>
            </a:br>
            <a:endParaRPr lang="en-US" sz="2000" dirty="0">
              <a:solidFill>
                <a:srgbClr val="333333"/>
              </a:solidFill>
              <a:effectLst/>
              <a:latin typeface="Arial" panose="020B0604020202020204" pitchFamily="34" charset="0"/>
              <a:ea typeface="Calibri" panose="020F0502020204030204" pitchFamily="34" charset="0"/>
            </a:endParaRPr>
          </a:p>
          <a:p>
            <a:pPr marL="0" indent="0" algn="ctr">
              <a:buNone/>
            </a:pPr>
            <a:r>
              <a:rPr lang="en-US" sz="2000" dirty="0">
                <a:solidFill>
                  <a:srgbClr val="333333"/>
                </a:solidFill>
                <a:effectLst/>
                <a:latin typeface="Arial" panose="020B0604020202020204" pitchFamily="34" charset="0"/>
                <a:ea typeface="Calibri" panose="020F0502020204030204" pitchFamily="34" charset="0"/>
              </a:rPr>
              <a:t>St Thomas Aquinas</a:t>
            </a:r>
            <a:endParaRPr lang="en-US" sz="2000" dirty="0"/>
          </a:p>
        </p:txBody>
      </p:sp>
    </p:spTree>
    <p:extLst>
      <p:ext uri="{BB962C8B-B14F-4D97-AF65-F5344CB8AC3E}">
        <p14:creationId xmlns:p14="http://schemas.microsoft.com/office/powerpoint/2010/main" val="3069207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343400"/>
          </a:xfrm>
        </p:spPr>
        <p:txBody>
          <a:bodyPr>
            <a:normAutofit/>
          </a:bodyPr>
          <a:lstStyle/>
          <a:p>
            <a:r>
              <a:rPr lang="en-US" sz="6700" b="1" dirty="0">
                <a:latin typeface="Times New Roman" panose="02020603050405020304" pitchFamily="18" charset="0"/>
                <a:cs typeface="Times New Roman" panose="02020603050405020304" pitchFamily="18" charset="0"/>
              </a:rPr>
              <a:t>Virtue: </a:t>
            </a:r>
            <a:br>
              <a:rPr lang="en-US" sz="6700" b="1" dirty="0">
                <a:latin typeface="Times New Roman" panose="02020603050405020304" pitchFamily="18" charset="0"/>
                <a:cs typeface="Times New Roman" panose="02020603050405020304" pitchFamily="18" charset="0"/>
              </a:rPr>
            </a:br>
            <a:r>
              <a:rPr lang="en-US" sz="6700" b="1" i="1" dirty="0">
                <a:latin typeface="Times New Roman" panose="02020603050405020304" pitchFamily="18" charset="0"/>
                <a:cs typeface="Times New Roman" panose="02020603050405020304" pitchFamily="18" charset="0"/>
              </a:rPr>
              <a:t>The Art of Living</a:t>
            </a:r>
            <a:br>
              <a:rPr lang="en-US" sz="8000" b="1" dirty="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Meeting 7</a:t>
            </a:r>
            <a:br>
              <a:rPr lang="en-US" sz="4800"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The Lost “Art of Living”</a:t>
            </a:r>
            <a:endParaRPr lang="en-US" sz="6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47800" y="4876800"/>
            <a:ext cx="6400800" cy="1752600"/>
          </a:xfrm>
        </p:spPr>
        <p:txBody>
          <a:bodyPr/>
          <a:lstStyle/>
          <a:p>
            <a:r>
              <a:rPr lang="en-US" i="1" dirty="0">
                <a:solidFill>
                  <a:schemeClr val="tx1"/>
                </a:solidFill>
              </a:rPr>
              <a:t>Nativity Communities of Faith</a:t>
            </a:r>
          </a:p>
          <a:p>
            <a:r>
              <a:rPr lang="en-US" dirty="0">
                <a:solidFill>
                  <a:schemeClr val="tx1"/>
                </a:solidFill>
              </a:rPr>
              <a:t>Spring 2023</a:t>
            </a:r>
          </a:p>
        </p:txBody>
      </p:sp>
    </p:spTree>
    <p:extLst>
      <p:ext uri="{BB962C8B-B14F-4D97-AF65-F5344CB8AC3E}">
        <p14:creationId xmlns:p14="http://schemas.microsoft.com/office/powerpoint/2010/main" val="15888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838200"/>
          </a:xfrm>
        </p:spPr>
        <p:txBody>
          <a:bodyPr>
            <a:normAutofit/>
          </a:bodyPr>
          <a:lstStyle/>
          <a:p>
            <a:r>
              <a:rPr lang="en-US" sz="3400" dirty="0">
                <a:latin typeface="Times New Roman" panose="02020603050405020304" pitchFamily="18" charset="0"/>
                <a:cs typeface="Times New Roman" panose="02020603050405020304" pitchFamily="18" charset="0"/>
              </a:rPr>
              <a:t>Opening Prayer</a:t>
            </a:r>
          </a:p>
        </p:txBody>
      </p:sp>
      <p:sp>
        <p:nvSpPr>
          <p:cNvPr id="3" name="Content Placeholder 2"/>
          <p:cNvSpPr>
            <a:spLocks noGrp="1"/>
          </p:cNvSpPr>
          <p:nvPr>
            <p:ph idx="1"/>
          </p:nvPr>
        </p:nvSpPr>
        <p:spPr>
          <a:xfrm>
            <a:off x="495300" y="647700"/>
            <a:ext cx="8153400" cy="5562600"/>
          </a:xfrm>
        </p:spPr>
        <p:txBody>
          <a:bodyPr>
            <a:noAutofit/>
          </a:bodyPr>
          <a:lstStyle/>
          <a:p>
            <a:pPr marL="0" indent="0" fontAlgn="base">
              <a:buNone/>
            </a:pPr>
            <a:endParaRPr lang="en-US" sz="1400" b="0" i="0" dirty="0">
              <a:solidFill>
                <a:srgbClr val="363936"/>
              </a:solidFill>
              <a:effectLst/>
              <a:latin typeface="Roboto" panose="02000000000000000000" pitchFamily="2" charset="0"/>
            </a:endParaRPr>
          </a:p>
          <a:p>
            <a:pPr marL="0" indent="0" algn="ctr" fontAlgn="base">
              <a:buNone/>
            </a:pPr>
            <a:r>
              <a:rPr lang="en-US" sz="2000" dirty="0">
                <a:effectLst/>
                <a:latin typeface="Times New Roman" panose="02020603050405020304" pitchFamily="18" charset="0"/>
                <a:cs typeface="Times New Roman" panose="02020603050405020304" pitchFamily="18" charset="0"/>
              </a:rPr>
              <a:t>God of my ancestors, Lord of mercy, </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you who have made all things by your word</a:t>
            </a:r>
            <a:r>
              <a:rPr lang="en-US" sz="2000" b="0" i="0" baseline="30000" dirty="0">
                <a:solidFill>
                  <a:srgbClr val="1A6AA9"/>
                </a:solidFill>
                <a:effectLst/>
                <a:latin typeface="Times New Roman" panose="02020603050405020304" pitchFamily="18" charset="0"/>
                <a:cs typeface="Times New Roman" panose="02020603050405020304" pitchFamily="18" charset="0"/>
              </a:rPr>
              <a:t> </a:t>
            </a:r>
          </a:p>
          <a:p>
            <a:pPr marL="0" indent="0" algn="ctr" fontAlgn="base">
              <a:buNone/>
            </a:pPr>
            <a:r>
              <a:rPr lang="en-US" sz="2000" dirty="0">
                <a:effectLst/>
                <a:latin typeface="Times New Roman" panose="02020603050405020304" pitchFamily="18" charset="0"/>
                <a:cs typeface="Times New Roman" panose="02020603050405020304" pitchFamily="18" charset="0"/>
              </a:rPr>
              <a:t>And in your wisdom have formed man…</a:t>
            </a:r>
            <a:endParaRPr lang="en-US" sz="2000" b="0" i="0" dirty="0">
              <a:solidFill>
                <a:srgbClr val="363936"/>
              </a:solidFill>
              <a:effectLst/>
              <a:latin typeface="Times New Roman" panose="02020603050405020304" pitchFamily="18" charset="0"/>
              <a:cs typeface="Times New Roman" panose="02020603050405020304" pitchFamily="18" charset="0"/>
            </a:endParaRPr>
          </a:p>
          <a:p>
            <a:pPr marL="0" indent="0" algn="ctr" fontAlgn="base">
              <a:buNone/>
            </a:pPr>
            <a:r>
              <a:rPr lang="en-US" sz="2000" dirty="0">
                <a:latin typeface="Times New Roman" panose="02020603050405020304" pitchFamily="18" charset="0"/>
                <a:cs typeface="Times New Roman" panose="02020603050405020304" pitchFamily="18" charset="0"/>
              </a:rPr>
              <a:t>Now </a:t>
            </a:r>
            <a:r>
              <a:rPr lang="en-US" sz="2000" dirty="0">
                <a:effectLst/>
                <a:latin typeface="Times New Roman" panose="02020603050405020304" pitchFamily="18" charset="0"/>
                <a:cs typeface="Times New Roman" panose="02020603050405020304" pitchFamily="18" charset="0"/>
              </a:rPr>
              <a:t>with you is Wisdom, who knows your works</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and was present when you made the world;</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Who understands what is pleasing in your eyes</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and what is conformable with your commands.</a:t>
            </a:r>
          </a:p>
          <a:p>
            <a:pPr marL="0" indent="0" algn="ctr" fontAlgn="base">
              <a:buNone/>
            </a:pPr>
            <a:r>
              <a:rPr lang="en-US" sz="2000" dirty="0">
                <a:effectLst/>
                <a:latin typeface="Times New Roman" panose="02020603050405020304" pitchFamily="18" charset="0"/>
                <a:cs typeface="Times New Roman" panose="02020603050405020304" pitchFamily="18" charset="0"/>
              </a:rPr>
              <a:t>Send her forth from your holy heavens</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and from your glorious throne dispatch her</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That she may be with me and work with me,</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that I may know what is pleasing to you.</a:t>
            </a:r>
          </a:p>
          <a:p>
            <a:pPr marL="0" indent="0" algn="ctr" fontAlgn="base">
              <a:buNone/>
            </a:pPr>
            <a:r>
              <a:rPr lang="en-US" sz="2000" dirty="0">
                <a:effectLst/>
                <a:latin typeface="Times New Roman" panose="02020603050405020304" pitchFamily="18" charset="0"/>
                <a:cs typeface="Times New Roman" panose="02020603050405020304" pitchFamily="18" charset="0"/>
              </a:rPr>
              <a:t>For she knows and understands all things,</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and will guide me prudently in my affairs</a:t>
            </a: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and safeguard me by her glory.   </a:t>
            </a:r>
            <a:r>
              <a:rPr lang="en-US" sz="1500" dirty="0">
                <a:solidFill>
                  <a:srgbClr val="363936"/>
                </a:solidFill>
                <a:latin typeface="Times New Roman" panose="02020603050405020304" pitchFamily="18" charset="0"/>
                <a:cs typeface="Times New Roman" panose="02020603050405020304" pitchFamily="18" charset="0"/>
              </a:rPr>
              <a:t>Wis 9:1-2, 9-11</a:t>
            </a:r>
          </a:p>
          <a:p>
            <a:pPr marL="0" indent="0" algn="ctr" fontAlgn="base">
              <a:buNone/>
            </a:pPr>
            <a:endParaRPr lang="en-US" sz="900" b="0" i="0" dirty="0">
              <a:solidFill>
                <a:srgbClr val="363936"/>
              </a:solidFill>
              <a:effectLst/>
              <a:latin typeface="Times New Roman" panose="02020603050405020304" pitchFamily="18" charset="0"/>
              <a:cs typeface="Times New Roman" panose="02020603050405020304" pitchFamily="18" charset="0"/>
            </a:endParaRPr>
          </a:p>
          <a:p>
            <a:pPr marL="0" indent="0" algn="ctr" fontAlgn="base">
              <a:buNone/>
            </a:pPr>
            <a:r>
              <a:rPr lang="en-US" sz="2000" b="0" i="0" dirty="0">
                <a:solidFill>
                  <a:srgbClr val="363936"/>
                </a:solidFill>
                <a:effectLst/>
                <a:latin typeface="Times New Roman" panose="02020603050405020304" pitchFamily="18" charset="0"/>
                <a:cs typeface="Times New Roman" panose="02020603050405020304" pitchFamily="18" charset="0"/>
              </a:rPr>
              <a:t>Am</a:t>
            </a:r>
            <a:r>
              <a:rPr lang="en-US" sz="2000" dirty="0">
                <a:solidFill>
                  <a:srgbClr val="363936"/>
                </a:solidFill>
                <a:latin typeface="Times New Roman" panose="02020603050405020304" pitchFamily="18" charset="0"/>
                <a:cs typeface="Times New Roman" panose="02020603050405020304" pitchFamily="18" charset="0"/>
              </a:rPr>
              <a:t>en</a:t>
            </a:r>
            <a:endParaRPr lang="en-US" sz="2000" b="0" i="0" dirty="0">
              <a:solidFill>
                <a:srgbClr val="363936"/>
              </a:solidFill>
              <a:effectLst/>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45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371600"/>
          </a:xfrm>
        </p:spPr>
        <p:txBody>
          <a:bodyPr>
            <a:normAutofit fontScale="90000"/>
          </a:bodyPr>
          <a:lstStyle/>
          <a:p>
            <a:r>
              <a:rPr lang="en-US" sz="6000" i="1" dirty="0" err="1">
                <a:latin typeface="Times New Roman" panose="02020603050405020304" pitchFamily="18" charset="0"/>
                <a:cs typeface="Times New Roman" panose="02020603050405020304" pitchFamily="18" charset="0"/>
              </a:rPr>
              <a:t>Cor</a:t>
            </a:r>
            <a:r>
              <a:rPr lang="en-US" sz="6000" i="1" dirty="0">
                <a:latin typeface="Times New Roman" panose="02020603050405020304" pitchFamily="18" charset="0"/>
                <a:cs typeface="Times New Roman" panose="02020603050405020304" pitchFamily="18" charset="0"/>
              </a:rPr>
              <a:t> ad </a:t>
            </a:r>
            <a:r>
              <a:rPr lang="en-US" sz="6000" i="1" dirty="0" err="1">
                <a:latin typeface="Times New Roman" panose="02020603050405020304" pitchFamily="18" charset="0"/>
                <a:cs typeface="Times New Roman" panose="02020603050405020304" pitchFamily="18" charset="0"/>
              </a:rPr>
              <a:t>Cor</a:t>
            </a:r>
            <a:r>
              <a:rPr lang="en-US" sz="6000" i="1" dirty="0">
                <a:latin typeface="Times New Roman" panose="02020603050405020304" pitchFamily="18" charset="0"/>
                <a:cs typeface="Times New Roman" panose="02020603050405020304" pitchFamily="18" charset="0"/>
              </a:rPr>
              <a:t> Loquitur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Heart Speaks to Heart</a:t>
            </a:r>
          </a:p>
        </p:txBody>
      </p:sp>
      <p:sp>
        <p:nvSpPr>
          <p:cNvPr id="3" name="Content Placeholder 2"/>
          <p:cNvSpPr>
            <a:spLocks noGrp="1"/>
          </p:cNvSpPr>
          <p:nvPr>
            <p:ph idx="1"/>
          </p:nvPr>
        </p:nvSpPr>
        <p:spPr>
          <a:xfrm>
            <a:off x="457200" y="2362200"/>
            <a:ext cx="8229600" cy="3763963"/>
          </a:xfrm>
        </p:spPr>
        <p:txBody>
          <a:bodyPr>
            <a:normAutofit fontScale="77500" lnSpcReduction="20000"/>
          </a:bodyPr>
          <a:lstStyle/>
          <a:p>
            <a:pPr marL="0" indent="0" algn="ctr">
              <a:buNone/>
            </a:pPr>
            <a:r>
              <a:rPr lang="en-US" sz="6600" i="1" dirty="0">
                <a:latin typeface="Times New Roman" panose="02020603050405020304" pitchFamily="18" charset="0"/>
                <a:cs typeface="Times New Roman" panose="02020603050405020304" pitchFamily="18" charset="0"/>
              </a:rPr>
              <a:t>Take a few minutes to </a:t>
            </a:r>
          </a:p>
          <a:p>
            <a:pPr marL="0" indent="0" algn="ctr">
              <a:buNone/>
            </a:pPr>
            <a:r>
              <a:rPr lang="en-US" sz="6600" i="1" dirty="0">
                <a:latin typeface="Times New Roman" panose="02020603050405020304" pitchFamily="18" charset="0"/>
                <a:cs typeface="Times New Roman" panose="02020603050405020304" pitchFamily="18" charset="0"/>
              </a:rPr>
              <a:t>re-connect and share </a:t>
            </a:r>
          </a:p>
          <a:p>
            <a:pPr marL="0" indent="0" algn="ctr">
              <a:buNone/>
            </a:pPr>
            <a:r>
              <a:rPr lang="en-US" sz="6600" i="1" dirty="0">
                <a:latin typeface="Times New Roman" panose="02020603050405020304" pitchFamily="18" charset="0"/>
                <a:cs typeface="Times New Roman" panose="02020603050405020304" pitchFamily="18" charset="0"/>
              </a:rPr>
              <a:t>how the Spirit has moved you </a:t>
            </a:r>
          </a:p>
          <a:p>
            <a:pPr marL="0" indent="0" algn="ctr">
              <a:buNone/>
            </a:pPr>
            <a:r>
              <a:rPr lang="en-US" sz="6600" i="1" dirty="0">
                <a:latin typeface="Times New Roman" panose="02020603050405020304" pitchFamily="18" charset="0"/>
                <a:cs typeface="Times New Roman" panose="02020603050405020304" pitchFamily="18" charset="0"/>
              </a:rPr>
              <a:t>in the time since our last meeting. </a:t>
            </a:r>
          </a:p>
        </p:txBody>
      </p:sp>
    </p:spTree>
    <p:extLst>
      <p:ext uri="{BB962C8B-B14F-4D97-AF65-F5344CB8AC3E}">
        <p14:creationId xmlns:p14="http://schemas.microsoft.com/office/powerpoint/2010/main" val="151871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281152" y="5029200"/>
            <a:ext cx="8558048" cy="1454424"/>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Workbk</a:t>
            </a:r>
            <a:r>
              <a:rPr lang="en-US" sz="2000" dirty="0">
                <a:latin typeface="Times New Roman" panose="02020603050405020304" pitchFamily="18" charset="0"/>
                <a:cs typeface="Times New Roman" panose="02020603050405020304" pitchFamily="18" charset="0"/>
              </a:rPr>
              <a:t> p 33</a:t>
            </a:r>
          </a:p>
          <a:p>
            <a:pPr marL="0" indent="0" algn="just">
              <a:buNone/>
            </a:pPr>
            <a:r>
              <a:rPr lang="en-US" sz="2000" i="1" dirty="0">
                <a:latin typeface="Times New Roman" panose="02020603050405020304" pitchFamily="18" charset="0"/>
                <a:cs typeface="Times New Roman" panose="02020603050405020304" pitchFamily="18" charset="0"/>
              </a:rPr>
              <a:t>You learn to speak by speaking, to study by studying, to work by working, and just so, you learn to love by loving.  All those who think to learn in any other way deceive themselves.</a:t>
            </a:r>
            <a:r>
              <a:rPr lang="en-US" sz="2000" dirty="0">
                <a:latin typeface="Times New Roman" panose="02020603050405020304" pitchFamily="18" charset="0"/>
                <a:cs typeface="Times New Roman" panose="02020603050405020304" pitchFamily="18" charset="0"/>
              </a:rPr>
              <a:t>                                          St Francis de Sales</a:t>
            </a: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a:p>
            <a:pPr marL="0" indent="0" algn="just">
              <a:buNone/>
            </a:pPr>
            <a:endParaRPr lang="en-US" sz="27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C315C0-CB8A-6A47-013F-5E83F0652E9B}"/>
              </a:ext>
            </a:extLst>
          </p:cNvPr>
          <p:cNvPicPr>
            <a:picLocks noChangeAspect="1"/>
          </p:cNvPicPr>
          <p:nvPr/>
        </p:nvPicPr>
        <p:blipFill>
          <a:blip r:embed="rId2"/>
          <a:stretch>
            <a:fillRect/>
          </a:stretch>
        </p:blipFill>
        <p:spPr>
          <a:xfrm rot="10800000">
            <a:off x="76200" y="1401034"/>
            <a:ext cx="9006052" cy="3628166"/>
          </a:xfrm>
          <a:prstGeom prst="rect">
            <a:avLst/>
          </a:prstGeom>
        </p:spPr>
      </p:pic>
    </p:spTree>
    <p:extLst>
      <p:ext uri="{BB962C8B-B14F-4D97-AF65-F5344CB8AC3E}">
        <p14:creationId xmlns:p14="http://schemas.microsoft.com/office/powerpoint/2010/main" val="112446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971800"/>
          </a:xfrm>
        </p:spPr>
        <p:txBody>
          <a:bodyPr>
            <a:normAutofit/>
          </a:bodyPr>
          <a:lstStyle/>
          <a:p>
            <a:r>
              <a:rPr lang="en-US" dirty="0">
                <a:latin typeface="Times New Roman" panose="02020603050405020304" pitchFamily="18" charset="0"/>
                <a:cs typeface="Times New Roman" panose="02020603050405020304" pitchFamily="18" charset="0"/>
              </a:rPr>
              <a:t>What do you think </a:t>
            </a:r>
            <a:r>
              <a:rPr lang="en-US" i="1" dirty="0">
                <a:latin typeface="Times New Roman" panose="02020603050405020304" pitchFamily="18" charset="0"/>
                <a:cs typeface="Times New Roman" panose="02020603050405020304" pitchFamily="18" charset="0"/>
              </a:rPr>
              <a:t>you</a:t>
            </a:r>
            <a:r>
              <a:rPr lang="en-US" dirty="0">
                <a:latin typeface="Times New Roman" panose="02020603050405020304" pitchFamily="18" charset="0"/>
                <a:cs typeface="Times New Roman" panose="02020603050405020304" pitchFamily="18" charset="0"/>
              </a:rPr>
              <a:t> were made for?  Why?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Who is your favorite teacher of all time (other than Jesus)?  What made him/her excellent?</a:t>
            </a:r>
          </a:p>
        </p:txBody>
      </p:sp>
      <p:sp>
        <p:nvSpPr>
          <p:cNvPr id="2" name="TextBox 1"/>
          <p:cNvSpPr txBox="1"/>
          <p:nvPr/>
        </p:nvSpPr>
        <p:spPr>
          <a:xfrm>
            <a:off x="381000" y="457200"/>
            <a:ext cx="8305800" cy="677108"/>
          </a:xfrm>
          <a:prstGeom prst="rect">
            <a:avLst/>
          </a:prstGeom>
          <a:noFill/>
        </p:spPr>
        <p:txBody>
          <a:bodyPr wrap="square" rtlCol="0">
            <a:spAutoFit/>
          </a:bodyPr>
          <a:lstStyle/>
          <a:p>
            <a:pPr algn="ctr"/>
            <a:r>
              <a:rPr lang="en-US" sz="3800" b="1" dirty="0">
                <a:latin typeface="Times New Roman" panose="02020603050405020304" pitchFamily="18" charset="0"/>
                <a:cs typeface="Times New Roman" panose="02020603050405020304" pitchFamily="18" charset="0"/>
              </a:rPr>
              <a:t>JOURNAL QUESTIONS</a:t>
            </a:r>
          </a:p>
        </p:txBody>
      </p:sp>
    </p:spTree>
    <p:extLst>
      <p:ext uri="{BB962C8B-B14F-4D97-AF65-F5344CB8AC3E}">
        <p14:creationId xmlns:p14="http://schemas.microsoft.com/office/powerpoint/2010/main" val="379356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 ONE</a:t>
            </a:r>
          </a:p>
        </p:txBody>
      </p:sp>
      <p:sp>
        <p:nvSpPr>
          <p:cNvPr id="3" name="Content Placeholder 2"/>
          <p:cNvSpPr>
            <a:spLocks noGrp="1"/>
          </p:cNvSpPr>
          <p:nvPr>
            <p:ph idx="1"/>
          </p:nvPr>
        </p:nvSpPr>
        <p:spPr/>
        <p:txBody>
          <a:bodyPr>
            <a:normAutofit/>
          </a:bodyPr>
          <a:lstStyle/>
          <a:p>
            <a:pPr marL="0" indent="0" algn="ctr">
              <a:buNone/>
            </a:pPr>
            <a:r>
              <a:rPr lang="en-US" dirty="0"/>
              <a:t>Please open FORMED and view </a:t>
            </a:r>
          </a:p>
          <a:p>
            <a:pPr marL="0" indent="0" algn="ctr">
              <a:buNone/>
            </a:pPr>
            <a:endParaRPr lang="en-US" dirty="0"/>
          </a:p>
          <a:p>
            <a:pPr marL="0" indent="0" algn="ctr">
              <a:buNone/>
            </a:pPr>
            <a:r>
              <a:rPr lang="en-US" sz="5400" i="1" dirty="0">
                <a:hlinkClick r:id="rId2"/>
              </a:rPr>
              <a:t>Who Am I to Judge?</a:t>
            </a:r>
          </a:p>
          <a:p>
            <a:pPr marL="0" indent="0" algn="ctr">
              <a:buNone/>
            </a:pPr>
            <a:r>
              <a:rPr lang="en-US" sz="4400" dirty="0">
                <a:hlinkClick r:id="rId2"/>
              </a:rPr>
              <a:t>Session 4</a:t>
            </a:r>
            <a:endParaRPr lang="en-US" sz="4400" dirty="0"/>
          </a:p>
          <a:p>
            <a:pPr marL="0" indent="0" algn="ctr">
              <a:buNone/>
            </a:pPr>
            <a:r>
              <a:rPr lang="en-US" sz="4000" dirty="0"/>
              <a:t>Real Freedom, Real Love</a:t>
            </a:r>
          </a:p>
          <a:p>
            <a:pPr marL="0" indent="0" algn="ctr">
              <a:buNone/>
            </a:pPr>
            <a:r>
              <a:rPr lang="en-US" dirty="0"/>
              <a:t>Pausing at 15:24</a:t>
            </a:r>
          </a:p>
          <a:p>
            <a:pPr marL="0" indent="0" algn="ctr">
              <a:buNone/>
            </a:pPr>
            <a:endParaRPr lang="en-US" dirty="0"/>
          </a:p>
        </p:txBody>
      </p:sp>
    </p:spTree>
    <p:extLst>
      <p:ext uri="{BB962C8B-B14F-4D97-AF65-F5344CB8AC3E}">
        <p14:creationId xmlns:p14="http://schemas.microsoft.com/office/powerpoint/2010/main" val="32512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324600" y="6057900"/>
            <a:ext cx="2362200" cy="533400"/>
          </a:xfrm>
        </p:spPr>
        <p:txBody>
          <a:bodyPr>
            <a:noAutofit/>
          </a:bodyPr>
          <a:lstStyle/>
          <a:p>
            <a:pPr marL="0" indent="0">
              <a:buNone/>
            </a:pPr>
            <a:r>
              <a:rPr lang="en-US" sz="2800" dirty="0" err="1">
                <a:latin typeface="Times New Roman" panose="02020603050405020304" pitchFamily="18" charset="0"/>
                <a:cs typeface="Times New Roman" panose="02020603050405020304" pitchFamily="18" charset="0"/>
              </a:rPr>
              <a:t>Workbk</a:t>
            </a:r>
            <a:r>
              <a:rPr lang="en-US" sz="2800" dirty="0">
                <a:latin typeface="Times New Roman" panose="02020603050405020304" pitchFamily="18" charset="0"/>
                <a:cs typeface="Times New Roman" panose="02020603050405020304" pitchFamily="18" charset="0"/>
              </a:rPr>
              <a:t> pp 33</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F9DAD89-1245-08C6-9F8C-E513AC68C99E}"/>
              </a:ext>
            </a:extLst>
          </p:cNvPr>
          <p:cNvPicPr>
            <a:picLocks noChangeAspect="1"/>
          </p:cNvPicPr>
          <p:nvPr/>
        </p:nvPicPr>
        <p:blipFill>
          <a:blip r:embed="rId2"/>
          <a:stretch>
            <a:fillRect/>
          </a:stretch>
        </p:blipFill>
        <p:spPr>
          <a:xfrm rot="10800000">
            <a:off x="0" y="1295400"/>
            <a:ext cx="9144000" cy="4648200"/>
          </a:xfrm>
          <a:prstGeom prst="rect">
            <a:avLst/>
          </a:prstGeom>
        </p:spPr>
      </p:pic>
    </p:spTree>
    <p:extLst>
      <p:ext uri="{BB962C8B-B14F-4D97-AF65-F5344CB8AC3E}">
        <p14:creationId xmlns:p14="http://schemas.microsoft.com/office/powerpoint/2010/main" val="31206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5791200" y="5563968"/>
            <a:ext cx="2362200" cy="533400"/>
          </a:xfrm>
        </p:spPr>
        <p:txBody>
          <a:bodyPr>
            <a:noAutofit/>
          </a:bodyPr>
          <a:lstStyle/>
          <a:p>
            <a:pPr marL="0" indent="0">
              <a:buNone/>
            </a:pPr>
            <a:r>
              <a:rPr lang="en-US" sz="2800" dirty="0" err="1">
                <a:latin typeface="Times New Roman" panose="02020603050405020304" pitchFamily="18" charset="0"/>
                <a:cs typeface="Times New Roman" panose="02020603050405020304" pitchFamily="18" charset="0"/>
              </a:rPr>
              <a:t>Workbk</a:t>
            </a:r>
            <a:r>
              <a:rPr lang="en-US" sz="2800" dirty="0">
                <a:latin typeface="Times New Roman" panose="02020603050405020304" pitchFamily="18" charset="0"/>
                <a:cs typeface="Times New Roman" panose="02020603050405020304" pitchFamily="18" charset="0"/>
              </a:rPr>
              <a:t> pp 34</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271BE03-33D1-17BE-C6EF-ACB1657F9A76}"/>
              </a:ext>
            </a:extLst>
          </p:cNvPr>
          <p:cNvPicPr>
            <a:picLocks noChangeAspect="1"/>
          </p:cNvPicPr>
          <p:nvPr/>
        </p:nvPicPr>
        <p:blipFill>
          <a:blip r:embed="rId2"/>
          <a:stretch>
            <a:fillRect/>
          </a:stretch>
        </p:blipFill>
        <p:spPr>
          <a:xfrm>
            <a:off x="0" y="1752600"/>
            <a:ext cx="9144000" cy="3200399"/>
          </a:xfrm>
          <a:prstGeom prst="rect">
            <a:avLst/>
          </a:prstGeom>
        </p:spPr>
      </p:pic>
    </p:spTree>
    <p:extLst>
      <p:ext uri="{BB962C8B-B14F-4D97-AF65-F5344CB8AC3E}">
        <p14:creationId xmlns:p14="http://schemas.microsoft.com/office/powerpoint/2010/main" val="137865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TotalTime>
  <Words>892</Words>
  <Application>Microsoft Office PowerPoint</Application>
  <PresentationFormat>On-screen Show (4:3)</PresentationFormat>
  <Paragraphs>109</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Roboto</vt:lpstr>
      <vt:lpstr>Times New Roman</vt:lpstr>
      <vt:lpstr>Office Theme</vt:lpstr>
      <vt:lpstr>PLEASE SIGN IN</vt:lpstr>
      <vt:lpstr>Virtue:  The Art of Living Meeting 7 The Lost “Art of Living”</vt:lpstr>
      <vt:lpstr>Opening Prayer</vt:lpstr>
      <vt:lpstr>Cor ad Cor Loquitur Heart Speaks to Heart</vt:lpstr>
      <vt:lpstr>Introduction</vt:lpstr>
      <vt:lpstr>PowerPoint Presentation</vt:lpstr>
      <vt:lpstr>PART ONE</vt:lpstr>
      <vt:lpstr>OUTLINE</vt:lpstr>
      <vt:lpstr>OUTLINE</vt:lpstr>
      <vt:lpstr>Reflection 1</vt:lpstr>
      <vt:lpstr>PART TWO</vt:lpstr>
      <vt:lpstr>OUTLINE</vt:lpstr>
      <vt:lpstr>Reflection 2</vt:lpstr>
      <vt:lpstr>PowerPoint Presentation</vt:lpstr>
      <vt:lpstr>Prayer Partners</vt:lpstr>
      <vt:lpstr>Homework</vt:lpstr>
      <vt:lpstr>UNTIL WE MEET AGAIN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 Benitez</dc:creator>
  <cp:lastModifiedBy>Javier Benitez</cp:lastModifiedBy>
  <cp:revision>122</cp:revision>
  <dcterms:created xsi:type="dcterms:W3CDTF">2019-07-05T15:45:36Z</dcterms:created>
  <dcterms:modified xsi:type="dcterms:W3CDTF">2023-09-03T18:33:38Z</dcterms:modified>
</cp:coreProperties>
</file>