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9" r:id="rId2"/>
    <p:sldId id="277" r:id="rId3"/>
    <p:sldId id="260" r:id="rId4"/>
    <p:sldId id="261" r:id="rId5"/>
    <p:sldId id="284" r:id="rId6"/>
    <p:sldId id="262" r:id="rId7"/>
    <p:sldId id="306" r:id="rId8"/>
    <p:sldId id="300" r:id="rId9"/>
    <p:sldId id="259" r:id="rId10"/>
    <p:sldId id="301" r:id="rId11"/>
    <p:sldId id="285" r:id="rId12"/>
    <p:sldId id="286" r:id="rId13"/>
    <p:sldId id="287" r:id="rId14"/>
    <p:sldId id="289" r:id="rId15"/>
    <p:sldId id="29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4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B7A22-0E4E-45CE-9630-97A2717F840B}" type="datetimeFigureOut">
              <a:rPr lang="en-US" smtClean="0"/>
              <a:t>9/3/2023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E1C5C-87E5-4C70-9E2C-F4E40732172B}" type="slidenum">
              <a:rPr lang="en-US" smtClean="0"/>
              <a:t>‹#›</a:t>
            </a:fld>
            <a:endParaRPr lang="en-US"/>
          </a:p>
        </p:txBody>
      </p:sp>
    </p:spTree>
    <p:extLst>
      <p:ext uri="{BB962C8B-B14F-4D97-AF65-F5344CB8AC3E}">
        <p14:creationId xmlns:p14="http://schemas.microsoft.com/office/powerpoint/2010/main" val="417846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 could answer this one first to give </a:t>
            </a:r>
            <a:r>
              <a:rPr lang="en-US"/>
              <a:t>an example </a:t>
            </a:r>
            <a:r>
              <a:rPr lang="en-US" dirty="0"/>
              <a:t>of what this </a:t>
            </a:r>
            <a:r>
              <a:rPr lang="en-US"/>
              <a:t>part means.</a:t>
            </a:r>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4</a:t>
            </a:fld>
            <a:endParaRPr lang="en-US"/>
          </a:p>
        </p:txBody>
      </p:sp>
    </p:spTree>
    <p:extLst>
      <p:ext uri="{BB962C8B-B14F-4D97-AF65-F5344CB8AC3E}">
        <p14:creationId xmlns:p14="http://schemas.microsoft.com/office/powerpoint/2010/main" val="180774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6</a:t>
            </a:fld>
            <a:endParaRPr lang="en-US"/>
          </a:p>
        </p:txBody>
      </p:sp>
    </p:spTree>
    <p:extLst>
      <p:ext uri="{BB962C8B-B14F-4D97-AF65-F5344CB8AC3E}">
        <p14:creationId xmlns:p14="http://schemas.microsoft.com/office/powerpoint/2010/main" val="2110085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7</a:t>
            </a:fld>
            <a:endParaRPr lang="en-US"/>
          </a:p>
        </p:txBody>
      </p:sp>
    </p:spTree>
    <p:extLst>
      <p:ext uri="{BB962C8B-B14F-4D97-AF65-F5344CB8AC3E}">
        <p14:creationId xmlns:p14="http://schemas.microsoft.com/office/powerpoint/2010/main" val="3962360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AE1C5C-87E5-4C70-9E2C-F4E40732172B}" type="slidenum">
              <a:rPr lang="en-US" smtClean="0"/>
              <a:t>14</a:t>
            </a:fld>
            <a:endParaRPr lang="en-US"/>
          </a:p>
        </p:txBody>
      </p:sp>
    </p:spTree>
    <p:extLst>
      <p:ext uri="{BB962C8B-B14F-4D97-AF65-F5344CB8AC3E}">
        <p14:creationId xmlns:p14="http://schemas.microsoft.com/office/powerpoint/2010/main" val="947473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90402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64861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4597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78383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66035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950255-7746-4EFE-B2DF-1855E763FA49}"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46434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950255-7746-4EFE-B2DF-1855E763FA49}" type="datetimeFigureOut">
              <a:rPr lang="en-US" smtClean="0"/>
              <a:t>9/3/2023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24332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950255-7746-4EFE-B2DF-1855E763FA49}" type="datetimeFigureOut">
              <a:rPr lang="en-US" smtClean="0"/>
              <a:t>9/3/2023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52855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50255-7746-4EFE-B2DF-1855E763FA49}" type="datetimeFigureOut">
              <a:rPr lang="en-US" smtClean="0"/>
              <a:t>9/3/2023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45817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6597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37387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50255-7746-4EFE-B2DF-1855E763FA49}" type="datetimeFigureOut">
              <a:rPr lang="en-US" smtClean="0"/>
              <a:t>9/3/2023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E99F8-7A11-4436-850A-57FD68F29A15}" type="slidenum">
              <a:rPr lang="en-US" smtClean="0"/>
              <a:t>‹#›</a:t>
            </a:fld>
            <a:endParaRPr lang="en-US"/>
          </a:p>
        </p:txBody>
      </p:sp>
    </p:spTree>
    <p:extLst>
      <p:ext uri="{BB962C8B-B14F-4D97-AF65-F5344CB8AC3E}">
        <p14:creationId xmlns:p14="http://schemas.microsoft.com/office/powerpoint/2010/main" val="278915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atch.formed.org/products/virtue-and-freed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ordonfire.org/study-programs/seven-deadly-sin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ookstore.wordonfire.org/products/seven-deadly-sins-seven-lively-virtues-1?_ga=2.248665038.875359234.1693094118-713486467.1627745757&amp;_gl=1*w7jupi*_ga*NzEzNDg2NDY3LjE2Mjc3NDU3NTc.*_ga_4081DYV3TL*MTY5MzA5NDExOC4zMy4wLjE2OTMwOTQxMTguNjAuMC4w" TargetMode="External"/><Relationship Id="rId2" Type="http://schemas.openxmlformats.org/officeDocument/2006/relationships/hyperlink" Target="https://watch.formed.org/seven-deadly-sins-seven-lively-virtues-by-bishop-robert-barron/videos/seven-deadly-sins-seven-lively-virtues-by-bishop-robert-barr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3400"/>
            <a:ext cx="8229600" cy="1143000"/>
          </a:xfrm>
        </p:spPr>
        <p:txBody>
          <a:bodyPr>
            <a:noAutofit/>
          </a:bodyPr>
          <a:lstStyle/>
          <a:p>
            <a:r>
              <a:rPr lang="en-US" sz="10000" dirty="0"/>
              <a:t>PLEASE SIGN IN</a:t>
            </a:r>
          </a:p>
        </p:txBody>
      </p:sp>
      <p:sp>
        <p:nvSpPr>
          <p:cNvPr id="3" name="Content Placeholder 2"/>
          <p:cNvSpPr>
            <a:spLocks noGrp="1"/>
          </p:cNvSpPr>
          <p:nvPr>
            <p:ph idx="1"/>
          </p:nvPr>
        </p:nvSpPr>
        <p:spPr>
          <a:xfrm>
            <a:off x="457200" y="198436"/>
            <a:ext cx="8229600" cy="3352801"/>
          </a:xfrm>
        </p:spPr>
        <p:txBody>
          <a:bodyPr>
            <a:noAutofit/>
          </a:bodyPr>
          <a:lstStyle/>
          <a:p>
            <a:pPr marL="0" indent="0" algn="ctr">
              <a:buNone/>
            </a:pPr>
            <a:endParaRPr lang="en-US" sz="2000" dirty="0"/>
          </a:p>
          <a:p>
            <a:pPr marL="0" indent="0" algn="ctr">
              <a:buNone/>
            </a:pPr>
            <a:r>
              <a:rPr lang="en-US" sz="14500" b="1" i="1" dirty="0">
                <a:latin typeface="Times New Roman" panose="02020603050405020304" pitchFamily="18" charset="0"/>
                <a:cs typeface="Times New Roman" panose="02020603050405020304" pitchFamily="18" charset="0"/>
              </a:rPr>
              <a:t>Welcome!</a:t>
            </a:r>
          </a:p>
        </p:txBody>
      </p:sp>
    </p:spTree>
    <p:extLst>
      <p:ext uri="{BB962C8B-B14F-4D97-AF65-F5344CB8AC3E}">
        <p14:creationId xmlns:p14="http://schemas.microsoft.com/office/powerpoint/2010/main" val="3511183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PART TWO</a:t>
            </a:r>
          </a:p>
        </p:txBody>
      </p:sp>
      <p:sp>
        <p:nvSpPr>
          <p:cNvPr id="11" name="TextBox 10">
            <a:extLst>
              <a:ext uri="{FF2B5EF4-FFF2-40B4-BE49-F238E27FC236}">
                <a16:creationId xmlns:a16="http://schemas.microsoft.com/office/drawing/2014/main" id="{A5E69CC6-7F27-2447-643D-6F1E2CD385F8}"/>
              </a:ext>
            </a:extLst>
          </p:cNvPr>
          <p:cNvSpPr txBox="1"/>
          <p:nvPr/>
        </p:nvSpPr>
        <p:spPr>
          <a:xfrm>
            <a:off x="1066800" y="1828800"/>
            <a:ext cx="7543800" cy="4339650"/>
          </a:xfrm>
          <a:prstGeom prst="rect">
            <a:avLst/>
          </a:prstGeom>
          <a:noFill/>
        </p:spPr>
        <p:txBody>
          <a:bodyPr wrap="square">
            <a:spAutoFit/>
          </a:bodyPr>
          <a:lstStyle/>
          <a:p>
            <a:pPr marL="0" indent="0" algn="ctr">
              <a:buNone/>
            </a:pPr>
            <a:r>
              <a:rPr lang="en-US" sz="3200" dirty="0"/>
              <a:t>Please open FORMED and view </a:t>
            </a:r>
          </a:p>
          <a:p>
            <a:pPr marL="0" indent="0" algn="ctr">
              <a:buNone/>
            </a:pPr>
            <a:endParaRPr lang="en-US" sz="3200" dirty="0"/>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5400" i="1" dirty="0">
                <a:solidFill>
                  <a:prstClr val="black"/>
                </a:solidFill>
                <a:latin typeface="Calibri"/>
                <a:hlinkClick r:id="rId2"/>
              </a:rPr>
              <a:t>Virtue And Freedom</a:t>
            </a:r>
            <a:endParaRPr lang="en-US" sz="5400" i="1" dirty="0">
              <a:solidFill>
                <a:prstClr val="black"/>
              </a:solidFill>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400" b="0" i="1" u="none" strike="noStrike" kern="1200" cap="none" spc="0" normalizeH="0" baseline="0" noProof="0" dirty="0">
                <a:ln>
                  <a:noFill/>
                </a:ln>
                <a:solidFill>
                  <a:prstClr val="black"/>
                </a:solidFill>
                <a:effectLst/>
                <a:uLnTx/>
                <a:uFillTx/>
                <a:latin typeface="Calibri"/>
                <a:ea typeface="+mn-ea"/>
                <a:cs typeface="+mn-cs"/>
              </a:rPr>
              <a:t>Episode 7 Social Ethics and Five Universal Principles</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Beginning at  8:47</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2272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Autofit/>
          </a:bodyPr>
          <a:lstStyle/>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7D151E2-C93F-05B3-6672-D6D19991D5B3}"/>
              </a:ext>
            </a:extLst>
          </p:cNvPr>
          <p:cNvSpPr txBox="1"/>
          <p:nvPr/>
        </p:nvSpPr>
        <p:spPr>
          <a:xfrm>
            <a:off x="914400" y="782121"/>
            <a:ext cx="7620000" cy="5293757"/>
          </a:xfrm>
          <a:prstGeom prst="rect">
            <a:avLst/>
          </a:prstGeom>
          <a:noFill/>
        </p:spPr>
        <p:txBody>
          <a:bodyPr wrap="square" rtlCol="0">
            <a:spAutoFit/>
          </a:bodyPr>
          <a:lstStyle/>
          <a:p>
            <a:pPr algn="just"/>
            <a:r>
              <a:rPr lang="en-US" sz="2600" b="0" i="0" u="none" strike="noStrike" baseline="0" dirty="0">
                <a:solidFill>
                  <a:srgbClr val="211D1E"/>
                </a:solidFill>
                <a:latin typeface="Times New Roman" panose="02020603050405020304" pitchFamily="18" charset="0"/>
                <a:cs typeface="Times New Roman" panose="02020603050405020304" pitchFamily="18" charset="0"/>
              </a:rPr>
              <a:t>Making the commitment to follow…ethical principles helps us focus on a life of contribution. We’ve seen throughout this series how growth in virtue depends on this outward shift in focus: opening ourselves up to others instead of closing ourselves off, love instead of isolation, self-gift instead of lust, contribution instead of competition. </a:t>
            </a:r>
          </a:p>
          <a:p>
            <a:pPr algn="just"/>
            <a:r>
              <a:rPr lang="en-US" sz="2600" b="0" i="0" u="none" strike="noStrike" baseline="0" dirty="0">
                <a:solidFill>
                  <a:srgbClr val="211D1E"/>
                </a:solidFill>
                <a:latin typeface="Times New Roman" panose="02020603050405020304" pitchFamily="18" charset="0"/>
                <a:cs typeface="Times New Roman" panose="02020603050405020304" pitchFamily="18" charset="0"/>
              </a:rPr>
              <a:t>So it makes sense that our ethical worldview will be concerned with social ethics as well as personal ethics. We want to understand how to practice justice within a community, not just between individuals but also between an individual and a group, or between groups.</a:t>
            </a:r>
          </a:p>
          <a:p>
            <a:pPr algn="just"/>
            <a:r>
              <a:rPr lang="en-US" sz="2600" dirty="0">
                <a:solidFill>
                  <a:srgbClr val="211D1E"/>
                </a:solidFill>
                <a:latin typeface="Times New Roman" panose="02020603050405020304" pitchFamily="18" charset="0"/>
                <a:cs typeface="Times New Roman" panose="02020603050405020304" pitchFamily="18" charset="0"/>
              </a:rPr>
              <a:t>	                                         </a:t>
            </a:r>
            <a:r>
              <a:rPr lang="en-US" sz="2400" dirty="0">
                <a:solidFill>
                  <a:srgbClr val="211D1E"/>
                </a:solidFill>
                <a:latin typeface="Times New Roman" panose="02020603050405020304" pitchFamily="18" charset="0"/>
                <a:cs typeface="Times New Roman" panose="02020603050405020304" pitchFamily="18" charset="0"/>
              </a:rPr>
              <a:t>Workbook Lesson 7 </a:t>
            </a:r>
            <a:r>
              <a:rPr lang="en-US" sz="2400" dirty="0" err="1">
                <a:solidFill>
                  <a:srgbClr val="211D1E"/>
                </a:solidFill>
                <a:latin typeface="Times New Roman" panose="02020603050405020304" pitchFamily="18" charset="0"/>
                <a:cs typeface="Times New Roman" panose="02020603050405020304" pitchFamily="18" charset="0"/>
              </a:rPr>
              <a:t>pg</a:t>
            </a:r>
            <a:r>
              <a:rPr lang="en-US" sz="2400" dirty="0">
                <a:solidFill>
                  <a:srgbClr val="211D1E"/>
                </a:solidFill>
                <a:latin typeface="Times New Roman" panose="02020603050405020304" pitchFamily="18" charset="0"/>
                <a:cs typeface="Times New Roman" panose="02020603050405020304" pitchFamily="18" charset="0"/>
              </a:rPr>
              <a:t> 7</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0275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latin typeface="Times New Roman" panose="02020603050405020304" pitchFamily="18" charset="0"/>
                <a:cs typeface="Times New Roman" panose="02020603050405020304" pitchFamily="18" charset="0"/>
              </a:rPr>
              <a:t>Reflection 2</a:t>
            </a:r>
          </a:p>
        </p:txBody>
      </p:sp>
      <p:sp>
        <p:nvSpPr>
          <p:cNvPr id="3" name="Content Placeholder 2"/>
          <p:cNvSpPr>
            <a:spLocks noGrp="1"/>
          </p:cNvSpPr>
          <p:nvPr>
            <p:ph idx="1"/>
          </p:nvPr>
        </p:nvSpPr>
        <p:spPr>
          <a:xfrm>
            <a:off x="457200" y="1371600"/>
            <a:ext cx="8229600" cy="4724400"/>
          </a:xfrm>
        </p:spPr>
        <p:txBody>
          <a:bodyPr>
            <a:normAutofit/>
          </a:bodyPr>
          <a:lstStyle/>
          <a:p>
            <a:r>
              <a:rPr lang="en-US" sz="2400" dirty="0">
                <a:latin typeface="Times New Roman" panose="02020603050405020304" pitchFamily="18" charset="0"/>
                <a:cs typeface="Times New Roman" panose="02020603050405020304" pitchFamily="18" charset="0"/>
              </a:rPr>
              <a:t>How does the “Will and Desire” model of persons reflect the view of our culture?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How is the Catholic model of personhood rooted in the image and likeness of God different from our cultural norm?</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How are the weakest and most vulnerable among us most at risk in a society that champions radical individualism?</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How are we to engage our political system to affect changes that lead to a more human society?</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3292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Partners</a:t>
            </a:r>
          </a:p>
        </p:txBody>
      </p:sp>
      <p:sp>
        <p:nvSpPr>
          <p:cNvPr id="3" name="Content Placeholder 2"/>
          <p:cNvSpPr>
            <a:spLocks noGrp="1"/>
          </p:cNvSpPr>
          <p:nvPr>
            <p:ph idx="1"/>
          </p:nvPr>
        </p:nvSpPr>
        <p:spPr>
          <a:xfrm>
            <a:off x="457200" y="2514600"/>
            <a:ext cx="8229600" cy="2971799"/>
          </a:xfrm>
        </p:spPr>
        <p:txBody>
          <a:bodyPr/>
          <a:lstStyle/>
          <a:p>
            <a:pPr marL="0" indent="0" algn="ctr">
              <a:buNone/>
            </a:pPr>
            <a:r>
              <a:rPr lang="en-US" dirty="0"/>
              <a:t>Put your name and your petitions on a slip of paper or a card.  Fold and throw your cards into a basket, then choose the card of a group member for whom, and for whose intentions, you will pray in the coming weeks.</a:t>
            </a:r>
          </a:p>
        </p:txBody>
      </p:sp>
    </p:spTree>
    <p:extLst>
      <p:ext uri="{BB962C8B-B14F-4D97-AF65-F5344CB8AC3E}">
        <p14:creationId xmlns:p14="http://schemas.microsoft.com/office/powerpoint/2010/main" val="3485059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UNTIL WE MEET AGAIN</a:t>
            </a:r>
          </a:p>
        </p:txBody>
      </p:sp>
      <p:sp>
        <p:nvSpPr>
          <p:cNvPr id="3" name="Content Placeholder 2"/>
          <p:cNvSpPr>
            <a:spLocks noGrp="1"/>
          </p:cNvSpPr>
          <p:nvPr>
            <p:ph idx="1"/>
          </p:nvPr>
        </p:nvSpPr>
        <p:spPr>
          <a:xfrm>
            <a:off x="457200" y="2590800"/>
            <a:ext cx="8229600" cy="3535363"/>
          </a:xfrm>
        </p:spPr>
        <p:txBody>
          <a:bodyPr>
            <a:normAutofit/>
          </a:bodyPr>
          <a:lstStyle/>
          <a:p>
            <a:pPr marL="0" indent="0">
              <a:buNone/>
            </a:pPr>
            <a:endParaRPr lang="en-US" sz="4000" dirty="0"/>
          </a:p>
          <a:p>
            <a:r>
              <a:rPr lang="en-US" sz="4000" dirty="0"/>
              <a:t>Pray for you prayer partner’s needs and for those of each member of our group!</a:t>
            </a:r>
          </a:p>
        </p:txBody>
      </p:sp>
    </p:spTree>
    <p:extLst>
      <p:ext uri="{BB962C8B-B14F-4D97-AF65-F5344CB8AC3E}">
        <p14:creationId xmlns:p14="http://schemas.microsoft.com/office/powerpoint/2010/main" val="49650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CLOSING PRAYER</a:t>
            </a:r>
          </a:p>
        </p:txBody>
      </p:sp>
      <p:sp>
        <p:nvSpPr>
          <p:cNvPr id="7" name="Content Placeholder 6">
            <a:extLst>
              <a:ext uri="{FF2B5EF4-FFF2-40B4-BE49-F238E27FC236}">
                <a16:creationId xmlns:a16="http://schemas.microsoft.com/office/drawing/2014/main" id="{64860FD2-C71C-CCF2-CA58-0D1E03E3E5E4}"/>
              </a:ext>
            </a:extLst>
          </p:cNvPr>
          <p:cNvSpPr>
            <a:spLocks noGrp="1"/>
          </p:cNvSpPr>
          <p:nvPr>
            <p:ph idx="1"/>
          </p:nvPr>
        </p:nvSpPr>
        <p:spPr>
          <a:xfrm>
            <a:off x="266700" y="1455683"/>
            <a:ext cx="8610600" cy="5097517"/>
          </a:xfrm>
        </p:spPr>
        <p:txBody>
          <a:bodyPr>
            <a:normAutofit fontScale="85000" lnSpcReduction="20000"/>
          </a:bodyPr>
          <a:lstStyle/>
          <a:p>
            <a:pPr marL="0" indent="0" algn="ctr">
              <a:spcBef>
                <a:spcPts val="0"/>
              </a:spcBef>
              <a:buNone/>
            </a:pPr>
            <a:r>
              <a:rPr lang="en-US" sz="3000" dirty="0">
                <a:solidFill>
                  <a:srgbClr val="333333"/>
                </a:solidFill>
                <a:effectLst/>
                <a:latin typeface="Arial" panose="020B0604020202020204" pitchFamily="34" charset="0"/>
                <a:ea typeface="Calibri" panose="020F0502020204030204" pitchFamily="34" charset="0"/>
              </a:rPr>
              <a:t>O Almighty and all-knowing God,</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without beginning or end,</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who are the giver, preserver, and rewarder of all virtue:</a:t>
            </a:r>
          </a:p>
          <a:p>
            <a:pPr marL="0" indent="0" algn="ctr">
              <a:spcBef>
                <a:spcPts val="0"/>
              </a:spcBef>
              <a:buNone/>
            </a:pP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Grant me to stand firm on the solid foundation of Faith,</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be protected by the invincible shield of Hope,</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and be adorned by the nuptial garment of Charity;</a:t>
            </a:r>
            <a:br>
              <a:rPr lang="en-US" sz="3000" dirty="0">
                <a:solidFill>
                  <a:srgbClr val="333333"/>
                </a:solidFill>
                <a:effectLst/>
                <a:latin typeface="Arial" panose="020B0604020202020204" pitchFamily="34" charset="0"/>
                <a:ea typeface="Calibri" panose="020F0502020204030204" pitchFamily="34" charset="0"/>
              </a:rPr>
            </a:b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Grant me by </a:t>
            </a:r>
            <a:r>
              <a:rPr lang="en-US" sz="3000" dirty="0">
                <a:solidFill>
                  <a:srgbClr val="333333"/>
                </a:solidFill>
                <a:latin typeface="Arial" panose="020B0604020202020204" pitchFamily="34" charset="0"/>
                <a:ea typeface="Calibri" panose="020F0502020204030204" pitchFamily="34" charset="0"/>
              </a:rPr>
              <a:t>J</a:t>
            </a:r>
            <a:r>
              <a:rPr lang="en-US" sz="3000" dirty="0">
                <a:solidFill>
                  <a:srgbClr val="333333"/>
                </a:solidFill>
                <a:effectLst/>
                <a:latin typeface="Arial" panose="020B0604020202020204" pitchFamily="34" charset="0"/>
                <a:ea typeface="Calibri" panose="020F0502020204030204" pitchFamily="34" charset="0"/>
              </a:rPr>
              <a:t>ustice to </a:t>
            </a:r>
            <a:r>
              <a:rPr lang="en-US" sz="3000">
                <a:solidFill>
                  <a:srgbClr val="333333"/>
                </a:solidFill>
                <a:effectLst/>
                <a:latin typeface="Arial" panose="020B0604020202020204" pitchFamily="34" charset="0"/>
                <a:ea typeface="Calibri" panose="020F0502020204030204" pitchFamily="34" charset="0"/>
              </a:rPr>
              <a:t>obey You,</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by Prudence to resist the crafts of the Devil,</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by Temperance to hold to moderation, [and]</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by Fortitude to bear adversity with patience</a:t>
            </a:r>
          </a:p>
          <a:p>
            <a:pPr marL="0" indent="0" algn="ctr">
              <a:spcBef>
                <a:spcPts val="0"/>
              </a:spcBef>
              <a:buNone/>
            </a:pPr>
            <a:endParaRPr lang="en-US" sz="3000" dirty="0">
              <a:solidFill>
                <a:srgbClr val="333333"/>
              </a:solidFill>
              <a:effectLst/>
              <a:latin typeface="Arial" panose="020B0604020202020204" pitchFamily="34" charset="0"/>
              <a:ea typeface="Calibri" panose="020F0502020204030204" pitchFamily="34" charset="0"/>
            </a:endParaRPr>
          </a:p>
          <a:p>
            <a:pPr marL="0" indent="0" algn="ctr">
              <a:buNone/>
            </a:pPr>
            <a:r>
              <a:rPr lang="en-US" sz="3000" dirty="0">
                <a:solidFill>
                  <a:srgbClr val="333333"/>
                </a:solidFill>
                <a:effectLst/>
                <a:latin typeface="Arial" panose="020B0604020202020204" pitchFamily="34" charset="0"/>
                <a:ea typeface="Calibri" panose="020F0502020204030204" pitchFamily="34" charset="0"/>
              </a:rPr>
              <a:t>Amen</a:t>
            </a:r>
            <a:br>
              <a:rPr lang="en-US" sz="2000" dirty="0">
                <a:solidFill>
                  <a:srgbClr val="333333"/>
                </a:solidFill>
                <a:effectLst/>
                <a:latin typeface="Arial" panose="020B0604020202020204" pitchFamily="34" charset="0"/>
                <a:ea typeface="Calibri" panose="020F0502020204030204" pitchFamily="34" charset="0"/>
              </a:rPr>
            </a:br>
            <a:endParaRPr lang="en-US" sz="2000" dirty="0">
              <a:solidFill>
                <a:srgbClr val="333333"/>
              </a:solidFill>
              <a:effectLst/>
              <a:latin typeface="Arial" panose="020B0604020202020204" pitchFamily="34" charset="0"/>
              <a:ea typeface="Calibri" panose="020F0502020204030204" pitchFamily="34" charset="0"/>
            </a:endParaRPr>
          </a:p>
          <a:p>
            <a:pPr marL="0" indent="0" algn="ctr">
              <a:buNone/>
            </a:pPr>
            <a:r>
              <a:rPr lang="en-US" sz="2000" dirty="0">
                <a:solidFill>
                  <a:srgbClr val="333333"/>
                </a:solidFill>
                <a:effectLst/>
                <a:latin typeface="Arial" panose="020B0604020202020204" pitchFamily="34" charset="0"/>
                <a:ea typeface="Calibri" panose="020F0502020204030204" pitchFamily="34" charset="0"/>
              </a:rPr>
              <a:t>St Thomas Aquinas</a:t>
            </a:r>
            <a:endParaRPr lang="en-US" sz="2000" dirty="0"/>
          </a:p>
        </p:txBody>
      </p:sp>
    </p:spTree>
    <p:extLst>
      <p:ext uri="{BB962C8B-B14F-4D97-AF65-F5344CB8AC3E}">
        <p14:creationId xmlns:p14="http://schemas.microsoft.com/office/powerpoint/2010/main" val="450642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4343400"/>
          </a:xfrm>
        </p:spPr>
        <p:txBody>
          <a:bodyPr>
            <a:normAutofit fontScale="90000"/>
          </a:bodyPr>
          <a:lstStyle/>
          <a:p>
            <a:r>
              <a:rPr lang="en-US" sz="6700" b="1" dirty="0">
                <a:latin typeface="Times New Roman" panose="02020603050405020304" pitchFamily="18" charset="0"/>
                <a:cs typeface="Times New Roman" panose="02020603050405020304" pitchFamily="18" charset="0"/>
              </a:rPr>
              <a:t>Virtue: </a:t>
            </a:r>
            <a:br>
              <a:rPr lang="en-US" sz="6700" b="1" dirty="0">
                <a:latin typeface="Times New Roman" panose="02020603050405020304" pitchFamily="18" charset="0"/>
                <a:cs typeface="Times New Roman" panose="02020603050405020304" pitchFamily="18" charset="0"/>
              </a:rPr>
            </a:br>
            <a:r>
              <a:rPr lang="en-US" sz="6700" b="1" i="1" dirty="0">
                <a:latin typeface="Times New Roman" panose="02020603050405020304" pitchFamily="18" charset="0"/>
                <a:cs typeface="Times New Roman" panose="02020603050405020304" pitchFamily="18" charset="0"/>
              </a:rPr>
              <a:t>The Art of Living</a:t>
            </a:r>
            <a:br>
              <a:rPr lang="en-US" sz="8000" b="1">
                <a:latin typeface="Times New Roman" panose="02020603050405020304" pitchFamily="18" charset="0"/>
                <a:cs typeface="Times New Roman" panose="02020603050405020304" pitchFamily="18" charset="0"/>
              </a:rPr>
            </a:br>
            <a:r>
              <a:rPr lang="en-US" sz="4800">
                <a:latin typeface="Times New Roman" panose="02020603050405020304" pitchFamily="18" charset="0"/>
                <a:cs typeface="Times New Roman" panose="02020603050405020304" pitchFamily="18" charset="0"/>
              </a:rPr>
              <a:t>Meeting </a:t>
            </a:r>
            <a:r>
              <a:rPr lang="en-US" sz="4800" dirty="0">
                <a:latin typeface="Times New Roman" panose="02020603050405020304" pitchFamily="18" charset="0"/>
                <a:cs typeface="Times New Roman" panose="02020603050405020304" pitchFamily="18" charset="0"/>
              </a:rPr>
              <a:t>8</a:t>
            </a:r>
            <a:br>
              <a:rPr lang="en-US" sz="4800" dirty="0">
                <a:latin typeface="Times New Roman" panose="02020603050405020304" pitchFamily="18" charset="0"/>
                <a:cs typeface="Times New Roman" panose="02020603050405020304" pitchFamily="18" charset="0"/>
              </a:rPr>
            </a:br>
            <a:r>
              <a:rPr lang="en-US" sz="5300" i="1" dirty="0">
                <a:latin typeface="Times New Roman" panose="02020603050405020304" pitchFamily="18" charset="0"/>
                <a:cs typeface="Times New Roman" panose="02020603050405020304" pitchFamily="18" charset="0"/>
              </a:rPr>
              <a:t>Envy / Admiration</a:t>
            </a:r>
            <a:br>
              <a:rPr lang="en-US" sz="5300" i="1" dirty="0">
                <a:latin typeface="Times New Roman" panose="02020603050405020304" pitchFamily="18" charset="0"/>
                <a:cs typeface="Times New Roman" panose="02020603050405020304" pitchFamily="18" charset="0"/>
              </a:rPr>
            </a:br>
            <a:r>
              <a:rPr lang="en-US" sz="5300" i="1" dirty="0">
                <a:latin typeface="Times New Roman" panose="02020603050405020304" pitchFamily="18" charset="0"/>
                <a:cs typeface="Times New Roman" panose="02020603050405020304" pitchFamily="18" charset="0"/>
              </a:rPr>
              <a:t>Social Ethics</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47800" y="4876800"/>
            <a:ext cx="6400800" cy="1752600"/>
          </a:xfrm>
        </p:spPr>
        <p:txBody>
          <a:bodyPr/>
          <a:lstStyle/>
          <a:p>
            <a:r>
              <a:rPr lang="en-US" i="1" dirty="0">
                <a:solidFill>
                  <a:schemeClr val="tx1"/>
                </a:solidFill>
              </a:rPr>
              <a:t>Nativity Communities of Faith</a:t>
            </a:r>
          </a:p>
          <a:p>
            <a:r>
              <a:rPr lang="en-US" dirty="0">
                <a:solidFill>
                  <a:schemeClr val="tx1"/>
                </a:solidFill>
              </a:rPr>
              <a:t>Spring 2023</a:t>
            </a:r>
          </a:p>
        </p:txBody>
      </p:sp>
    </p:spTree>
    <p:extLst>
      <p:ext uri="{BB962C8B-B14F-4D97-AF65-F5344CB8AC3E}">
        <p14:creationId xmlns:p14="http://schemas.microsoft.com/office/powerpoint/2010/main" val="15888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normAutofit/>
          </a:bodyPr>
          <a:lstStyle/>
          <a:p>
            <a:r>
              <a:rPr lang="en-US" sz="5400" dirty="0">
                <a:latin typeface="Times New Roman" panose="02020603050405020304" pitchFamily="18" charset="0"/>
                <a:cs typeface="Times New Roman" panose="02020603050405020304" pitchFamily="18" charset="0"/>
              </a:rPr>
              <a:t>Opening Prayer</a:t>
            </a:r>
          </a:p>
        </p:txBody>
      </p:sp>
      <p:sp>
        <p:nvSpPr>
          <p:cNvPr id="3" name="Content Placeholder 2"/>
          <p:cNvSpPr>
            <a:spLocks noGrp="1"/>
          </p:cNvSpPr>
          <p:nvPr>
            <p:ph idx="1"/>
          </p:nvPr>
        </p:nvSpPr>
        <p:spPr>
          <a:xfrm>
            <a:off x="457200" y="1066800"/>
            <a:ext cx="8153400" cy="5562600"/>
          </a:xfrm>
        </p:spPr>
        <p:txBody>
          <a:bodyPr>
            <a:noAutofit/>
          </a:bodyPr>
          <a:lstStyle/>
          <a:p>
            <a:pPr marL="0" indent="0" algn="ctr">
              <a:spcBef>
                <a:spcPts val="0"/>
              </a:spcBef>
              <a:buNone/>
            </a:pPr>
            <a:endParaRPr lang="en-US" sz="1700" b="1" i="1" dirty="0">
              <a:latin typeface="Verdana Pro" panose="020B0604020202020204" pitchFamily="34" charset="0"/>
              <a:cs typeface="Times New Roman" panose="02020603050405020304" pitchFamily="18" charset="0"/>
            </a:endParaRPr>
          </a:p>
          <a:p>
            <a:pPr marL="0" indent="0" algn="ctr">
              <a:buNone/>
            </a:pPr>
            <a:endParaRPr lang="en-US" sz="1500" dirty="0">
              <a:latin typeface="Verdana Pro" panose="020B06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4665B17-4C19-48D0-61F3-562BD0EFC723}"/>
              </a:ext>
            </a:extLst>
          </p:cNvPr>
          <p:cNvSpPr txBox="1"/>
          <p:nvPr/>
        </p:nvSpPr>
        <p:spPr>
          <a:xfrm>
            <a:off x="533400" y="1295401"/>
            <a:ext cx="8153400" cy="4647426"/>
          </a:xfrm>
          <a:prstGeom prst="rect">
            <a:avLst/>
          </a:prstGeom>
          <a:noFill/>
        </p:spPr>
        <p:txBody>
          <a:bodyPr wrap="square">
            <a:spAutoFit/>
          </a:bodyPr>
          <a:lstStyle/>
          <a:p>
            <a:pPr algn="ctr"/>
            <a:r>
              <a:rPr lang="en-US" sz="3700" b="0" i="0" dirty="0">
                <a:solidFill>
                  <a:srgbClr val="000000"/>
                </a:solidFill>
                <a:effectLst/>
                <a:latin typeface="Times New Roman" panose="02020603050405020304" pitchFamily="18" charset="0"/>
                <a:cs typeface="Times New Roman" panose="02020603050405020304" pitchFamily="18" charset="0"/>
              </a:rPr>
              <a:t>Grant me, O Lord my God,</a:t>
            </a:r>
            <a:br>
              <a:rPr lang="en-US" sz="3700" dirty="0">
                <a:latin typeface="Times New Roman" panose="02020603050405020304" pitchFamily="18" charset="0"/>
                <a:cs typeface="Times New Roman" panose="02020603050405020304" pitchFamily="18" charset="0"/>
              </a:rPr>
            </a:br>
            <a:r>
              <a:rPr lang="en-US" sz="3700" b="0" i="0" dirty="0">
                <a:solidFill>
                  <a:srgbClr val="000000"/>
                </a:solidFill>
                <a:effectLst/>
                <a:latin typeface="Times New Roman" panose="02020603050405020304" pitchFamily="18" charset="0"/>
                <a:cs typeface="Times New Roman" panose="02020603050405020304" pitchFamily="18" charset="0"/>
              </a:rPr>
              <a:t>a mind to know you,</a:t>
            </a:r>
            <a:br>
              <a:rPr lang="en-US" sz="3700" dirty="0">
                <a:latin typeface="Times New Roman" panose="02020603050405020304" pitchFamily="18" charset="0"/>
                <a:cs typeface="Times New Roman" panose="02020603050405020304" pitchFamily="18" charset="0"/>
              </a:rPr>
            </a:br>
            <a:r>
              <a:rPr lang="en-US" sz="3700" b="0" i="0" dirty="0">
                <a:solidFill>
                  <a:srgbClr val="000000"/>
                </a:solidFill>
                <a:effectLst/>
                <a:latin typeface="Times New Roman" panose="02020603050405020304" pitchFamily="18" charset="0"/>
                <a:cs typeface="Times New Roman" panose="02020603050405020304" pitchFamily="18" charset="0"/>
              </a:rPr>
              <a:t>a heart to seek you,</a:t>
            </a:r>
            <a:br>
              <a:rPr lang="en-US" sz="3700" dirty="0">
                <a:latin typeface="Times New Roman" panose="02020603050405020304" pitchFamily="18" charset="0"/>
                <a:cs typeface="Times New Roman" panose="02020603050405020304" pitchFamily="18" charset="0"/>
              </a:rPr>
            </a:br>
            <a:r>
              <a:rPr lang="en-US" sz="3700" b="0" i="0" dirty="0">
                <a:solidFill>
                  <a:srgbClr val="000000"/>
                </a:solidFill>
                <a:effectLst/>
                <a:latin typeface="Times New Roman" panose="02020603050405020304" pitchFamily="18" charset="0"/>
                <a:cs typeface="Times New Roman" panose="02020603050405020304" pitchFamily="18" charset="0"/>
              </a:rPr>
              <a:t>wisdom to find you,</a:t>
            </a:r>
            <a:br>
              <a:rPr lang="en-US" sz="3700" dirty="0">
                <a:latin typeface="Times New Roman" panose="02020603050405020304" pitchFamily="18" charset="0"/>
                <a:cs typeface="Times New Roman" panose="02020603050405020304" pitchFamily="18" charset="0"/>
              </a:rPr>
            </a:br>
            <a:r>
              <a:rPr lang="en-US" sz="3700" b="0" i="0" dirty="0">
                <a:solidFill>
                  <a:srgbClr val="000000"/>
                </a:solidFill>
                <a:effectLst/>
                <a:latin typeface="Times New Roman" panose="02020603050405020304" pitchFamily="18" charset="0"/>
                <a:cs typeface="Times New Roman" panose="02020603050405020304" pitchFamily="18" charset="0"/>
              </a:rPr>
              <a:t>conduct pleasing to you,</a:t>
            </a:r>
            <a:br>
              <a:rPr lang="en-US" sz="3700" dirty="0">
                <a:latin typeface="Times New Roman" panose="02020603050405020304" pitchFamily="18" charset="0"/>
                <a:cs typeface="Times New Roman" panose="02020603050405020304" pitchFamily="18" charset="0"/>
              </a:rPr>
            </a:br>
            <a:r>
              <a:rPr lang="en-US" sz="3700" b="0" i="0" dirty="0">
                <a:solidFill>
                  <a:srgbClr val="000000"/>
                </a:solidFill>
                <a:effectLst/>
                <a:latin typeface="Times New Roman" panose="02020603050405020304" pitchFamily="18" charset="0"/>
                <a:cs typeface="Times New Roman" panose="02020603050405020304" pitchFamily="18" charset="0"/>
              </a:rPr>
              <a:t>faithful perseverance in waiting for you,</a:t>
            </a:r>
            <a:br>
              <a:rPr lang="en-US" sz="3700" dirty="0">
                <a:latin typeface="Times New Roman" panose="02020603050405020304" pitchFamily="18" charset="0"/>
                <a:cs typeface="Times New Roman" panose="02020603050405020304" pitchFamily="18" charset="0"/>
              </a:rPr>
            </a:br>
            <a:r>
              <a:rPr lang="en-US" sz="3700" b="0" i="0" dirty="0">
                <a:solidFill>
                  <a:srgbClr val="000000"/>
                </a:solidFill>
                <a:effectLst/>
                <a:latin typeface="Times New Roman" panose="02020603050405020304" pitchFamily="18" charset="0"/>
                <a:cs typeface="Times New Roman" panose="02020603050405020304" pitchFamily="18" charset="0"/>
              </a:rPr>
              <a:t>and a hope of finally embracing you. Amen.</a:t>
            </a:r>
            <a:endParaRPr lang="en-US" sz="3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457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371600"/>
          </a:xfrm>
        </p:spPr>
        <p:txBody>
          <a:bodyPr>
            <a:normAutofit fontScale="90000"/>
          </a:bodyPr>
          <a:lstStyle/>
          <a:p>
            <a:r>
              <a:rPr lang="en-US" sz="6000" i="1" dirty="0" err="1">
                <a:latin typeface="Times New Roman" panose="02020603050405020304" pitchFamily="18" charset="0"/>
                <a:cs typeface="Times New Roman" panose="02020603050405020304" pitchFamily="18" charset="0"/>
              </a:rPr>
              <a:t>Cor</a:t>
            </a:r>
            <a:r>
              <a:rPr lang="en-US" sz="6000" i="1" dirty="0">
                <a:latin typeface="Times New Roman" panose="02020603050405020304" pitchFamily="18" charset="0"/>
                <a:cs typeface="Times New Roman" panose="02020603050405020304" pitchFamily="18" charset="0"/>
              </a:rPr>
              <a:t> ad </a:t>
            </a:r>
            <a:r>
              <a:rPr lang="en-US" sz="6000" i="1" dirty="0" err="1">
                <a:latin typeface="Times New Roman" panose="02020603050405020304" pitchFamily="18" charset="0"/>
                <a:cs typeface="Times New Roman" panose="02020603050405020304" pitchFamily="18" charset="0"/>
              </a:rPr>
              <a:t>Cor</a:t>
            </a:r>
            <a:r>
              <a:rPr lang="en-US" sz="6000" i="1" dirty="0">
                <a:latin typeface="Times New Roman" panose="02020603050405020304" pitchFamily="18" charset="0"/>
                <a:cs typeface="Times New Roman" panose="02020603050405020304" pitchFamily="18" charset="0"/>
              </a:rPr>
              <a:t> Loquitur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Heart Speaks to Heart</a:t>
            </a:r>
          </a:p>
        </p:txBody>
      </p:sp>
      <p:sp>
        <p:nvSpPr>
          <p:cNvPr id="3" name="Content Placeholder 2"/>
          <p:cNvSpPr>
            <a:spLocks noGrp="1"/>
          </p:cNvSpPr>
          <p:nvPr>
            <p:ph idx="1"/>
          </p:nvPr>
        </p:nvSpPr>
        <p:spPr>
          <a:xfrm>
            <a:off x="457200" y="2362200"/>
            <a:ext cx="8229600" cy="3763963"/>
          </a:xfrm>
        </p:spPr>
        <p:txBody>
          <a:bodyPr>
            <a:normAutofit fontScale="77500" lnSpcReduction="20000"/>
          </a:bodyPr>
          <a:lstStyle/>
          <a:p>
            <a:pPr marL="0" indent="0" algn="ctr">
              <a:buNone/>
            </a:pPr>
            <a:r>
              <a:rPr lang="en-US" sz="6600" i="1" dirty="0">
                <a:latin typeface="Times New Roman" panose="02020603050405020304" pitchFamily="18" charset="0"/>
                <a:cs typeface="Times New Roman" panose="02020603050405020304" pitchFamily="18" charset="0"/>
              </a:rPr>
              <a:t>Take a few minutes to </a:t>
            </a:r>
          </a:p>
          <a:p>
            <a:pPr marL="0" indent="0" algn="ctr">
              <a:buNone/>
            </a:pPr>
            <a:r>
              <a:rPr lang="en-US" sz="6600" i="1" dirty="0">
                <a:latin typeface="Times New Roman" panose="02020603050405020304" pitchFamily="18" charset="0"/>
                <a:cs typeface="Times New Roman" panose="02020603050405020304" pitchFamily="18" charset="0"/>
              </a:rPr>
              <a:t>re-connect and share </a:t>
            </a:r>
          </a:p>
          <a:p>
            <a:pPr marL="0" indent="0" algn="ctr">
              <a:buNone/>
            </a:pPr>
            <a:r>
              <a:rPr lang="en-US" sz="6600" i="1" dirty="0">
                <a:latin typeface="Times New Roman" panose="02020603050405020304" pitchFamily="18" charset="0"/>
                <a:cs typeface="Times New Roman" panose="02020603050405020304" pitchFamily="18" charset="0"/>
              </a:rPr>
              <a:t>how the Spirit has moved you </a:t>
            </a:r>
          </a:p>
          <a:p>
            <a:pPr marL="0" indent="0" algn="ctr">
              <a:buNone/>
            </a:pPr>
            <a:r>
              <a:rPr lang="en-US" sz="6600" i="1" dirty="0">
                <a:latin typeface="Times New Roman" panose="02020603050405020304" pitchFamily="18" charset="0"/>
                <a:cs typeface="Times New Roman" panose="02020603050405020304" pitchFamily="18" charset="0"/>
              </a:rPr>
              <a:t>in the time since our last meeting. </a:t>
            </a:r>
          </a:p>
        </p:txBody>
      </p:sp>
    </p:spTree>
    <p:extLst>
      <p:ext uri="{BB962C8B-B14F-4D97-AF65-F5344CB8AC3E}">
        <p14:creationId xmlns:p14="http://schemas.microsoft.com/office/powerpoint/2010/main" val="15187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752600"/>
            <a:ext cx="8229600" cy="4008438"/>
          </a:xfrm>
        </p:spPr>
        <p:txBody>
          <a:bodyPr>
            <a:noAutofit/>
          </a:bodyPr>
          <a:lstStyle/>
          <a:p>
            <a:pPr marL="0" indent="0" algn="just">
              <a:buNone/>
            </a:pPr>
            <a:r>
              <a:rPr lang="en-US" sz="3600" dirty="0">
                <a:latin typeface="Times New Roman" panose="02020603050405020304" pitchFamily="18" charset="0"/>
                <a:cs typeface="Times New Roman" panose="02020603050405020304" pitchFamily="18" charset="0"/>
              </a:rPr>
              <a:t>The second deadliest sin is Envy and Bishop Barron helps us to understand the effects of envy and how to counteract the envy in our hearts with admiration.  Then Professor Carter Snead shows how a Catholic anthropology can change how we structure our laws and society.</a:t>
            </a:r>
          </a:p>
        </p:txBody>
      </p:sp>
    </p:spTree>
    <p:extLst>
      <p:ext uri="{BB962C8B-B14F-4D97-AF65-F5344CB8AC3E}">
        <p14:creationId xmlns:p14="http://schemas.microsoft.com/office/powerpoint/2010/main" val="1124466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2971800"/>
          </a:xfrm>
        </p:spPr>
        <p:txBody>
          <a:bodyPr/>
          <a:lstStyle/>
          <a:p>
            <a:r>
              <a:rPr lang="en-US" dirty="0">
                <a:latin typeface="Times New Roman" panose="02020603050405020304" pitchFamily="18" charset="0"/>
                <a:cs typeface="Times New Roman" panose="02020603050405020304" pitchFamily="18" charset="0"/>
              </a:rPr>
              <a:t>When have you been envious of someone.  How did you overcome your envy?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 do our laws reflect a bias for radical individualism?</a:t>
            </a:r>
          </a:p>
          <a:p>
            <a:pPr marL="0" indent="0">
              <a:buNone/>
            </a:pPr>
            <a:endParaRPr lang="en-US" dirty="0">
              <a:latin typeface="Times New Roman" panose="02020603050405020304" pitchFamily="18" charset="0"/>
              <a:cs typeface="Times New Roman" panose="02020603050405020304" pitchFamily="18" charset="0"/>
            </a:endParaRPr>
          </a:p>
        </p:txBody>
      </p:sp>
      <p:sp>
        <p:nvSpPr>
          <p:cNvPr id="2" name="TextBox 1"/>
          <p:cNvSpPr txBox="1"/>
          <p:nvPr/>
        </p:nvSpPr>
        <p:spPr>
          <a:xfrm>
            <a:off x="381000" y="457200"/>
            <a:ext cx="8305800" cy="677108"/>
          </a:xfrm>
          <a:prstGeom prst="rect">
            <a:avLst/>
          </a:prstGeom>
          <a:noFill/>
        </p:spPr>
        <p:txBody>
          <a:bodyPr wrap="square" rtlCol="0">
            <a:spAutoFit/>
          </a:bodyPr>
          <a:lstStyle/>
          <a:p>
            <a:pPr algn="ctr"/>
            <a:r>
              <a:rPr lang="en-US" sz="3800" b="1" dirty="0">
                <a:latin typeface="Times New Roman" panose="02020603050405020304" pitchFamily="18" charset="0"/>
                <a:cs typeface="Times New Roman" panose="02020603050405020304" pitchFamily="18" charset="0"/>
              </a:rPr>
              <a:t>JOURNAL QUESTIONS</a:t>
            </a:r>
          </a:p>
        </p:txBody>
      </p:sp>
    </p:spTree>
    <p:extLst>
      <p:ext uri="{BB962C8B-B14F-4D97-AF65-F5344CB8AC3E}">
        <p14:creationId xmlns:p14="http://schemas.microsoft.com/office/powerpoint/2010/main" val="379356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495800"/>
          </a:xfrm>
        </p:spPr>
        <p:txBody>
          <a:bodyPr>
            <a:normAutofit/>
          </a:bodyPr>
          <a:lstStyle/>
          <a:p>
            <a:pPr marL="0" indent="0">
              <a:buNone/>
            </a:pPr>
            <a:r>
              <a:rPr lang="en-US" sz="4400" dirty="0">
                <a:latin typeface="Times New Roman" panose="02020603050405020304" pitchFamily="18" charset="0"/>
                <a:cs typeface="Times New Roman" panose="02020603050405020304" pitchFamily="18" charset="0"/>
              </a:rPr>
              <a:t>Envy is pleasure in the sorrow of another or resentment over their happiness or success. The lively virtue for envy is admiration for all the gifts God has bestowed on each and every person.   </a:t>
            </a:r>
            <a:r>
              <a:rPr lang="en-US" sz="4400" dirty="0">
                <a:latin typeface="Times New Roman" panose="02020603050405020304" pitchFamily="18" charset="0"/>
                <a:cs typeface="Times New Roman" panose="02020603050405020304" pitchFamily="18" charset="0"/>
                <a:hlinkClick r:id="rId3"/>
              </a:rPr>
              <a:t>Bishop Barron</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305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PART ONE</a:t>
            </a:r>
          </a:p>
        </p:txBody>
      </p:sp>
      <p:sp>
        <p:nvSpPr>
          <p:cNvPr id="11" name="TextBox 10">
            <a:extLst>
              <a:ext uri="{FF2B5EF4-FFF2-40B4-BE49-F238E27FC236}">
                <a16:creationId xmlns:a16="http://schemas.microsoft.com/office/drawing/2014/main" id="{A5E69CC6-7F27-2447-643D-6F1E2CD385F8}"/>
              </a:ext>
            </a:extLst>
          </p:cNvPr>
          <p:cNvSpPr txBox="1"/>
          <p:nvPr/>
        </p:nvSpPr>
        <p:spPr>
          <a:xfrm>
            <a:off x="381000" y="1828800"/>
            <a:ext cx="8458200" cy="4592026"/>
          </a:xfrm>
          <a:prstGeom prst="rect">
            <a:avLst/>
          </a:prstGeom>
          <a:noFill/>
        </p:spPr>
        <p:txBody>
          <a:bodyPr wrap="square">
            <a:spAutoFit/>
          </a:bodyPr>
          <a:lstStyle/>
          <a:p>
            <a:pPr marL="0" indent="0" algn="ctr">
              <a:buNone/>
            </a:pPr>
            <a:r>
              <a:rPr lang="en-US" sz="3200" dirty="0"/>
              <a:t>Please open FORMED</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5400" i="1" dirty="0">
                <a:solidFill>
                  <a:prstClr val="black"/>
                </a:solidFill>
                <a:latin typeface="Calibri"/>
              </a:rPr>
              <a:t>Seven Deadly Sins Seven Lively Virtues: </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5400" i="1" dirty="0">
                <a:solidFill>
                  <a:prstClr val="black"/>
                </a:solidFill>
                <a:latin typeface="Calibri"/>
              </a:rPr>
              <a:t>Envy / Admiration</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200" dirty="0">
                <a:solidFill>
                  <a:prstClr val="black"/>
                </a:solidFill>
                <a:latin typeface="Calibri"/>
                <a:hlinkClick r:id="rId2"/>
              </a:rPr>
              <a:t>Audio only click </a:t>
            </a:r>
            <a:r>
              <a:rPr lang="en-US" sz="3200" b="1" dirty="0">
                <a:solidFill>
                  <a:prstClr val="black"/>
                </a:solidFill>
                <a:latin typeface="Calibri"/>
                <a:hlinkClick r:id="rId2"/>
              </a:rPr>
              <a:t>HERE</a:t>
            </a:r>
            <a:endParaRPr lang="en-US" sz="3200" b="1" dirty="0">
              <a:solidFill>
                <a:prstClr val="black"/>
              </a:solidFill>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200" dirty="0">
                <a:solidFill>
                  <a:prstClr val="black"/>
                </a:solidFill>
                <a:latin typeface="Calibri"/>
                <a:hlinkClick r:id="rId3"/>
              </a:rPr>
              <a:t>Video click </a:t>
            </a:r>
            <a:r>
              <a:rPr lang="en-US" sz="3200" b="1" dirty="0">
                <a:solidFill>
                  <a:prstClr val="black"/>
                </a:solidFill>
                <a:latin typeface="Calibri"/>
                <a:hlinkClick r:id="rId3"/>
              </a:rPr>
              <a:t>HERE</a:t>
            </a:r>
            <a:endParaRPr kumimoji="0" lang="en-US" sz="32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2955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1</a:t>
            </a:r>
          </a:p>
        </p:txBody>
      </p:sp>
      <p:sp>
        <p:nvSpPr>
          <p:cNvPr id="3" name="Content Placeholder 2"/>
          <p:cNvSpPr>
            <a:spLocks noGrp="1"/>
          </p:cNvSpPr>
          <p:nvPr>
            <p:ph idx="1"/>
          </p:nvPr>
        </p:nvSpPr>
        <p:spPr>
          <a:xfrm>
            <a:off x="457200" y="1166018"/>
            <a:ext cx="8229600" cy="4525963"/>
          </a:xfrm>
        </p:spPr>
        <p:txBody>
          <a:bodyPr>
            <a:normAutofit/>
          </a:bodyPr>
          <a:lstStyle/>
          <a:p>
            <a:pPr>
              <a:spcBef>
                <a:spcPts val="0"/>
              </a:spcBef>
            </a:pPr>
            <a:endParaRPr lang="en-US" sz="2800" dirty="0"/>
          </a:p>
          <a:p>
            <a:pPr marL="0" indent="0">
              <a:spcBef>
                <a:spcPts val="0"/>
              </a:spcBef>
              <a:buNone/>
            </a:pPr>
            <a:endParaRPr lang="en-US" dirty="0"/>
          </a:p>
        </p:txBody>
      </p:sp>
      <p:sp>
        <p:nvSpPr>
          <p:cNvPr id="4" name="TextBox 3">
            <a:extLst>
              <a:ext uri="{FF2B5EF4-FFF2-40B4-BE49-F238E27FC236}">
                <a16:creationId xmlns:a16="http://schemas.microsoft.com/office/drawing/2014/main" id="{1D410951-F2FD-FD90-0F1A-FCFDD72880E3}"/>
              </a:ext>
            </a:extLst>
          </p:cNvPr>
          <p:cNvSpPr txBox="1"/>
          <p:nvPr/>
        </p:nvSpPr>
        <p:spPr>
          <a:xfrm>
            <a:off x="876300" y="1676400"/>
            <a:ext cx="7391400" cy="4278094"/>
          </a:xfrm>
          <a:prstGeom prst="rect">
            <a:avLst/>
          </a:prstGeom>
          <a:noFill/>
        </p:spPr>
        <p:txBody>
          <a:bodyPr wrap="square" rtlCol="0">
            <a:spAutoFit/>
          </a:bodyPr>
          <a:lstStyle/>
          <a:p>
            <a:pPr marL="285750" indent="-28575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In what way is fear the root of sin?</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How is envy evident in the world around us?</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How is scapegoating related to envy?  How prevalent is it?</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  Who in your life do you truly admire?  Why?</a:t>
            </a:r>
          </a:p>
        </p:txBody>
      </p:sp>
    </p:spTree>
    <p:extLst>
      <p:ext uri="{BB962C8B-B14F-4D97-AF65-F5344CB8AC3E}">
        <p14:creationId xmlns:p14="http://schemas.microsoft.com/office/powerpoint/2010/main" val="3734819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3684</TotalTime>
  <Words>711</Words>
  <Application>Microsoft Office PowerPoint</Application>
  <PresentationFormat>On-screen Show (4:3)</PresentationFormat>
  <Paragraphs>68</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Verdana Pro</vt:lpstr>
      <vt:lpstr>Office Theme</vt:lpstr>
      <vt:lpstr>PLEASE SIGN IN</vt:lpstr>
      <vt:lpstr>Virtue:  The Art of Living Meeting 8 Envy / Admiration Social Ethics</vt:lpstr>
      <vt:lpstr>Opening Prayer</vt:lpstr>
      <vt:lpstr>Cor ad Cor Loquitur Heart Speaks to Heart</vt:lpstr>
      <vt:lpstr>Introduction</vt:lpstr>
      <vt:lpstr>PowerPoint Presentation</vt:lpstr>
      <vt:lpstr>PowerPoint Presentation</vt:lpstr>
      <vt:lpstr>PART ONE</vt:lpstr>
      <vt:lpstr>Reflection 1</vt:lpstr>
      <vt:lpstr>PART TWO</vt:lpstr>
      <vt:lpstr>PowerPoint Presentation</vt:lpstr>
      <vt:lpstr>Reflection 2</vt:lpstr>
      <vt:lpstr>Prayer Partners</vt:lpstr>
      <vt:lpstr>UNTIL WE MEET AGAIN</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Javier Benitez</dc:creator>
  <cp:lastModifiedBy>Javier Benitez</cp:lastModifiedBy>
  <cp:revision>117</cp:revision>
  <dcterms:created xsi:type="dcterms:W3CDTF">2019-07-05T15:45:36Z</dcterms:created>
  <dcterms:modified xsi:type="dcterms:W3CDTF">2023-09-03T18:34:16Z</dcterms:modified>
</cp:coreProperties>
</file>